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29"/>
  </p:notesMasterIdLst>
  <p:handoutMasterIdLst>
    <p:handoutMasterId r:id="rId30"/>
  </p:handoutMasterIdLst>
  <p:sldIdLst>
    <p:sldId id="280" r:id="rId2"/>
    <p:sldId id="449" r:id="rId3"/>
    <p:sldId id="320" r:id="rId4"/>
    <p:sldId id="473" r:id="rId5"/>
    <p:sldId id="432" r:id="rId6"/>
    <p:sldId id="323" r:id="rId7"/>
    <p:sldId id="327" r:id="rId8"/>
    <p:sldId id="328" r:id="rId9"/>
    <p:sldId id="329" r:id="rId10"/>
    <p:sldId id="335" r:id="rId11"/>
    <p:sldId id="431" r:id="rId12"/>
    <p:sldId id="408" r:id="rId13"/>
    <p:sldId id="384" r:id="rId14"/>
    <p:sldId id="407" r:id="rId15"/>
    <p:sldId id="458" r:id="rId16"/>
    <p:sldId id="401" r:id="rId17"/>
    <p:sldId id="409" r:id="rId18"/>
    <p:sldId id="410" r:id="rId19"/>
    <p:sldId id="411" r:id="rId20"/>
    <p:sldId id="465" r:id="rId21"/>
    <p:sldId id="464" r:id="rId22"/>
    <p:sldId id="452" r:id="rId23"/>
    <p:sldId id="469" r:id="rId24"/>
    <p:sldId id="470" r:id="rId25"/>
    <p:sldId id="471" r:id="rId26"/>
    <p:sldId id="472" r:id="rId27"/>
    <p:sldId id="269" r:id="rId28"/>
  </p:sldIdLst>
  <p:sldSz cx="9144000" cy="6858000" type="screen4x3"/>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3C84E4"/>
    <a:srgbClr val="124484"/>
    <a:srgbClr val="F5B783"/>
    <a:srgbClr val="DE7558"/>
    <a:srgbClr val="A50021"/>
    <a:srgbClr val="FF6969"/>
    <a:srgbClr val="EAEDF2"/>
    <a:srgbClr val="1E2B33"/>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5" autoAdjust="0"/>
    <p:restoredTop sz="84072" autoAdjust="0"/>
  </p:normalViewPr>
  <p:slideViewPr>
    <p:cSldViewPr snapToGrid="0">
      <p:cViewPr varScale="1">
        <p:scale>
          <a:sx n="83" d="100"/>
          <a:sy n="83" d="100"/>
        </p:scale>
        <p:origin x="2400" y="96"/>
      </p:cViewPr>
      <p:guideLst>
        <p:guide orient="horz" pos="2115"/>
        <p:guide pos="2880"/>
      </p:guideLst>
    </p:cSldViewPr>
  </p:slideViewPr>
  <p:notesTextViewPr>
    <p:cViewPr>
      <p:scale>
        <a:sx n="3" d="2"/>
        <a:sy n="3" d="2"/>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A31F8031-2876-4C49-B2AB-FA63CCCA4B46}" type="datetimeFigureOut">
              <a:rPr lang="en-US" smtClean="0"/>
              <a:t>12/9/2019</a:t>
            </a:fld>
            <a:endParaRPr lang="en-US"/>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350C2212-AB90-4CCA-9B10-8B2494265CDF}" type="slidenum">
              <a:rPr lang="en-US" smtClean="0"/>
              <a:t>‹#›</a:t>
            </a:fld>
            <a:endParaRPr lang="en-US"/>
          </a:p>
        </p:txBody>
      </p:sp>
    </p:spTree>
    <p:extLst>
      <p:ext uri="{BB962C8B-B14F-4D97-AF65-F5344CB8AC3E}">
        <p14:creationId xmlns:p14="http://schemas.microsoft.com/office/powerpoint/2010/main" val="482174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D880A98B-92B9-4661-8148-70A28B87BFA7}" type="datetimeFigureOut">
              <a:rPr lang="es-ES" smtClean="0"/>
              <a:t>09/12/2019</a:t>
            </a:fld>
            <a:endParaRPr lang="es-ES"/>
          </a:p>
        </p:txBody>
      </p:sp>
      <p:sp>
        <p:nvSpPr>
          <p:cNvPr id="4" name="Marcador de imagen de diapositiva 3"/>
          <p:cNvSpPr>
            <a:spLocks noGrp="1" noRot="1" noChangeAspect="1"/>
          </p:cNvSpPr>
          <p:nvPr>
            <p:ph type="sldImg" idx="2"/>
          </p:nvPr>
        </p:nvSpPr>
        <p:spPr>
          <a:xfrm>
            <a:off x="1176338" y="1233488"/>
            <a:ext cx="4445000" cy="333375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F710EC59-92A8-49D9-A266-1F666DA847F6}" type="slidenum">
              <a:rPr lang="es-ES" smtClean="0"/>
              <a:t>‹#›</a:t>
            </a:fld>
            <a:endParaRPr lang="es-ES"/>
          </a:p>
        </p:txBody>
      </p:sp>
    </p:spTree>
    <p:extLst>
      <p:ext uri="{BB962C8B-B14F-4D97-AF65-F5344CB8AC3E}">
        <p14:creationId xmlns:p14="http://schemas.microsoft.com/office/powerpoint/2010/main" val="3049826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3</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12</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13</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14</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15</a:t>
            </a:fld>
            <a:endParaRPr lang="es-ES"/>
          </a:p>
        </p:txBody>
      </p:sp>
    </p:spTree>
    <p:extLst>
      <p:ext uri="{BB962C8B-B14F-4D97-AF65-F5344CB8AC3E}">
        <p14:creationId xmlns:p14="http://schemas.microsoft.com/office/powerpoint/2010/main" val="3217108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16</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17</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18</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19</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22</a:t>
            </a:fld>
            <a:endParaRPr lang="es-ES"/>
          </a:p>
        </p:txBody>
      </p:sp>
    </p:spTree>
    <p:extLst>
      <p:ext uri="{BB962C8B-B14F-4D97-AF65-F5344CB8AC3E}">
        <p14:creationId xmlns:p14="http://schemas.microsoft.com/office/powerpoint/2010/main" val="2938239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PlaceHolder 1"/>
          <p:cNvSpPr>
            <a:spLocks noGrp="1"/>
          </p:cNvSpPr>
          <p:nvPr>
            <p:ph type="body"/>
          </p:nvPr>
        </p:nvSpPr>
        <p:spPr>
          <a:xfrm>
            <a:off x="679680" y="4752000"/>
            <a:ext cx="5437800" cy="3887640"/>
          </a:xfrm>
          <a:prstGeom prst="rect">
            <a:avLst/>
          </a:prstGeom>
        </p:spPr>
        <p:txBody>
          <a:bodyPr/>
          <a:lstStyle/>
          <a:p>
            <a:endParaRPr lang="es-ES" sz="2000" b="0" strike="noStrike" spc="-1">
              <a:solidFill>
                <a:srgbClr val="000000"/>
              </a:solidFill>
              <a:uFill>
                <a:solidFill>
                  <a:srgbClr val="FFFFFF"/>
                </a:solidFill>
              </a:uFill>
              <a:latin typeface="Arial"/>
            </a:endParaRPr>
          </a:p>
        </p:txBody>
      </p:sp>
      <p:sp>
        <p:nvSpPr>
          <p:cNvPr id="674" name="TextShape 2"/>
          <p:cNvSpPr txBox="1"/>
          <p:nvPr/>
        </p:nvSpPr>
        <p:spPr>
          <a:xfrm>
            <a:off x="3850560" y="9378720"/>
            <a:ext cx="2945160" cy="495000"/>
          </a:xfrm>
          <a:prstGeom prst="rect">
            <a:avLst/>
          </a:prstGeom>
          <a:noFill/>
          <a:ln>
            <a:noFill/>
          </a:ln>
        </p:spPr>
        <p:txBody>
          <a:bodyPr anchor="b"/>
          <a:lstStyle/>
          <a:p>
            <a:pPr algn="r">
              <a:lnSpc>
                <a:spcPct val="100000"/>
              </a:lnSpc>
            </a:pPr>
            <a:fld id="{4A0283AB-20A7-474E-871B-3856A48FE5AC}" type="slidenum">
              <a:rPr lang="es-ES" sz="1200" b="0" strike="noStrike" spc="-1">
                <a:solidFill>
                  <a:srgbClr val="000000"/>
                </a:solidFill>
                <a:uFill>
                  <a:solidFill>
                    <a:srgbClr val="FFFFFF"/>
                  </a:solidFill>
                </a:uFill>
                <a:latin typeface="+mn-lt"/>
                <a:ea typeface="+mn-ea"/>
              </a:rPr>
              <a:t>23</a:t>
            </a:fld>
            <a:endParaRPr lang="es-ES" sz="12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247198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710EC59-92A8-49D9-A266-1F666DA847F6}" type="slidenum">
              <a:rPr lang="es-ES" smtClean="0"/>
              <a:t>4</a:t>
            </a:fld>
            <a:endParaRPr lang="es-ES"/>
          </a:p>
        </p:txBody>
      </p:sp>
    </p:spTree>
    <p:extLst>
      <p:ext uri="{BB962C8B-B14F-4D97-AF65-F5344CB8AC3E}">
        <p14:creationId xmlns:p14="http://schemas.microsoft.com/office/powerpoint/2010/main" val="3795361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PlaceHolder 1"/>
          <p:cNvSpPr>
            <a:spLocks noGrp="1"/>
          </p:cNvSpPr>
          <p:nvPr>
            <p:ph type="body"/>
          </p:nvPr>
        </p:nvSpPr>
        <p:spPr>
          <a:xfrm>
            <a:off x="679680" y="4752000"/>
            <a:ext cx="5437800" cy="3887640"/>
          </a:xfrm>
          <a:prstGeom prst="rect">
            <a:avLst/>
          </a:prstGeom>
        </p:spPr>
        <p:txBody>
          <a:bodyPr/>
          <a:lstStyle/>
          <a:p>
            <a:r>
              <a:rPr lang="es-ES" sz="2000" b="0" strike="noStrike" spc="-1">
                <a:solidFill>
                  <a:srgbClr val="000000"/>
                </a:solidFill>
                <a:uFill>
                  <a:solidFill>
                    <a:srgbClr val="FFFFFF"/>
                  </a:solidFill>
                </a:uFill>
                <a:latin typeface="Arial"/>
              </a:rPr>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s-ES" sz="2000" b="0" strike="noStrike" spc="-1">
              <a:solidFill>
                <a:srgbClr val="000000"/>
              </a:solidFill>
              <a:uFill>
                <a:solidFill>
                  <a:srgbClr val="FFFFFF"/>
                </a:solidFill>
              </a:uFill>
              <a:latin typeface="Arial"/>
            </a:endParaRPr>
          </a:p>
          <a:p>
            <a:r>
              <a:rPr lang="es-ES" sz="2000" b="0" strike="noStrike" spc="-1">
                <a:solidFill>
                  <a:srgbClr val="000000"/>
                </a:solidFill>
                <a:uFill>
                  <a:solidFill>
                    <a:srgbClr val="FFFFFF"/>
                  </a:solidFill>
                </a:uFill>
                <a:latin typeface="Arial"/>
              </a:rPr>
              <a:t>In alignment with the mission of the WMO Sand and Dust Storm Warning Advisory and Assessment System, the Dust Storms Assessment for the development of user-oriented Climate services in Northern Africa, the Middle East and Europe“ (DustClim)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s-ES" sz="2000" b="0" strike="noStrike" spc="-1">
              <a:solidFill>
                <a:srgbClr val="000000"/>
              </a:solidFill>
              <a:uFill>
                <a:solidFill>
                  <a:srgbClr val="FFFFFF"/>
                </a:solidFill>
              </a:uFill>
              <a:latin typeface="Arial"/>
            </a:endParaRPr>
          </a:p>
          <a:p>
            <a:r>
              <a:rPr lang="es-ES" sz="2000" b="0" strike="noStrike" spc="-1">
                <a:solidFill>
                  <a:srgbClr val="000000"/>
                </a:solidFill>
                <a:uFill>
                  <a:solidFill>
                    <a:srgbClr val="FFFFFF"/>
                  </a:solidFill>
                </a:uFill>
                <a:latin typeface="Arial"/>
              </a:rPr>
              <a:t>The novelties of the DustClim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DustClim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 modelling communities) and the main user communities. This collaboration is fundamental for better defining the dust parameters to be investigated and to design and optimise the future provision of dust services.</a:t>
            </a:r>
          </a:p>
        </p:txBody>
      </p:sp>
      <p:sp>
        <p:nvSpPr>
          <p:cNvPr id="682" name="TextShape 2"/>
          <p:cNvSpPr txBox="1"/>
          <p:nvPr/>
        </p:nvSpPr>
        <p:spPr>
          <a:xfrm>
            <a:off x="3850560" y="9378720"/>
            <a:ext cx="2945160" cy="495000"/>
          </a:xfrm>
          <a:prstGeom prst="rect">
            <a:avLst/>
          </a:prstGeom>
          <a:noFill/>
          <a:ln>
            <a:noFill/>
          </a:ln>
        </p:spPr>
        <p:txBody>
          <a:bodyPr anchor="b"/>
          <a:lstStyle/>
          <a:p>
            <a:pPr algn="r">
              <a:lnSpc>
                <a:spcPct val="100000"/>
              </a:lnSpc>
            </a:pPr>
            <a:fld id="{B2D2C528-1115-4B0A-9B38-5A1E4BBBFCF9}" type="slidenum">
              <a:rPr lang="es-ES" sz="1200" b="0" strike="noStrike" spc="-1">
                <a:solidFill>
                  <a:srgbClr val="000000"/>
                </a:solidFill>
                <a:uFill>
                  <a:solidFill>
                    <a:srgbClr val="FFFFFF"/>
                  </a:solidFill>
                </a:uFill>
                <a:latin typeface="+mn-lt"/>
                <a:ea typeface="+mn-ea"/>
              </a:rPr>
              <a:t>24</a:t>
            </a:fld>
            <a:endParaRPr lang="es-ES" sz="12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66768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 name="PlaceHolder 1"/>
          <p:cNvSpPr>
            <a:spLocks noGrp="1"/>
          </p:cNvSpPr>
          <p:nvPr>
            <p:ph type="body"/>
          </p:nvPr>
        </p:nvSpPr>
        <p:spPr>
          <a:xfrm>
            <a:off x="679680" y="4752000"/>
            <a:ext cx="5437800" cy="3887640"/>
          </a:xfrm>
          <a:prstGeom prst="rect">
            <a:avLst/>
          </a:prstGeom>
        </p:spPr>
        <p:txBody>
          <a:bodyPr/>
          <a:lstStyle/>
          <a:p>
            <a:r>
              <a:rPr lang="es-ES" sz="2000" b="0" strike="noStrike" spc="-1">
                <a:solidFill>
                  <a:srgbClr val="000000"/>
                </a:solidFill>
                <a:uFill>
                  <a:solidFill>
                    <a:srgbClr val="FFFFFF"/>
                  </a:solidFill>
                </a:uFill>
                <a:latin typeface="Arial"/>
              </a:rPr>
              <a:t>daily exceed the limit of PM10 established by the European</a:t>
            </a:r>
          </a:p>
          <a:p>
            <a:r>
              <a:rPr lang="es-ES" sz="2000" b="0" strike="noStrike" spc="-1">
                <a:solidFill>
                  <a:srgbClr val="000000"/>
                </a:solidFill>
                <a:uFill>
                  <a:solidFill>
                    <a:srgbClr val="FFFFFF"/>
                  </a:solidFill>
                </a:uFill>
                <a:latin typeface="Arial"/>
              </a:rPr>
              <a:t>Commission (50 μg/m3) for the protection of human health (</a:t>
            </a:r>
          </a:p>
          <a:p>
            <a:r>
              <a:rPr lang="es-ES" sz="2000" b="0" strike="noStrike" spc="-1">
                <a:solidFill>
                  <a:srgbClr val="000000"/>
                </a:solidFill>
                <a:uFill>
                  <a:solidFill>
                    <a:srgbClr val="FFFFFF"/>
                  </a:solidFill>
                </a:uFill>
                <a:latin typeface="Arial"/>
              </a:rPr>
              <a:t>The novelties of the DustClim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DustClim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 modelling communities) and the main user communities. This collaboration is fundamental for better defining the dust parameters to be investigated and to design and optimise the future provision of dust services.</a:t>
            </a:r>
          </a:p>
        </p:txBody>
      </p:sp>
      <p:sp>
        <p:nvSpPr>
          <p:cNvPr id="678" name="TextShape 2"/>
          <p:cNvSpPr txBox="1"/>
          <p:nvPr/>
        </p:nvSpPr>
        <p:spPr>
          <a:xfrm>
            <a:off x="3850560" y="9378720"/>
            <a:ext cx="2945160" cy="495000"/>
          </a:xfrm>
          <a:prstGeom prst="rect">
            <a:avLst/>
          </a:prstGeom>
          <a:noFill/>
          <a:ln>
            <a:noFill/>
          </a:ln>
        </p:spPr>
        <p:txBody>
          <a:bodyPr anchor="b"/>
          <a:lstStyle/>
          <a:p>
            <a:pPr algn="r">
              <a:lnSpc>
                <a:spcPct val="100000"/>
              </a:lnSpc>
            </a:pPr>
            <a:fld id="{A5355358-FBFD-4ABE-9B9A-945F02206B68}" type="slidenum">
              <a:rPr lang="es-ES" sz="1200" b="0" strike="noStrike" spc="-1">
                <a:solidFill>
                  <a:srgbClr val="000000"/>
                </a:solidFill>
                <a:uFill>
                  <a:solidFill>
                    <a:srgbClr val="FFFFFF"/>
                  </a:solidFill>
                </a:uFill>
                <a:latin typeface="+mn-lt"/>
                <a:ea typeface="+mn-ea"/>
              </a:rPr>
              <a:t>25</a:t>
            </a:fld>
            <a:endParaRPr lang="es-ES" sz="12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199069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2:notes"/>
          <p:cNvSpPr>
            <a:spLocks noGrp="1" noRot="1" noChangeAspect="1"/>
          </p:cNvSpPr>
          <p:nvPr>
            <p:ph type="sldImg" idx="2"/>
          </p:nvPr>
        </p:nvSpPr>
        <p:spPr>
          <a:xfrm>
            <a:off x="1176338" y="1233488"/>
            <a:ext cx="4445000" cy="33337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2:notes"/>
          <p:cNvSpPr txBox="1">
            <a:spLocks noGrp="1"/>
          </p:cNvSpPr>
          <p:nvPr>
            <p:ph type="body" idx="1"/>
          </p:nvPr>
        </p:nvSpPr>
        <p:spPr>
          <a:xfrm>
            <a:off x="679768" y="4751983"/>
            <a:ext cx="5438140" cy="388798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7" name="Google Shape;237;p12:notes"/>
          <p:cNvSpPr txBox="1">
            <a:spLocks noGrp="1"/>
          </p:cNvSpPr>
          <p:nvPr>
            <p:ph type="sldNum" idx="12"/>
          </p:nvPr>
        </p:nvSpPr>
        <p:spPr>
          <a:xfrm>
            <a:off x="3850443" y="9378824"/>
            <a:ext cx="2945659" cy="49542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1056108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5</a:t>
            </a:fld>
            <a:endParaRPr lang="es-ES"/>
          </a:p>
        </p:txBody>
      </p:sp>
    </p:spTree>
    <p:extLst>
      <p:ext uri="{BB962C8B-B14F-4D97-AF65-F5344CB8AC3E}">
        <p14:creationId xmlns:p14="http://schemas.microsoft.com/office/powerpoint/2010/main" val="554423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6</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7</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8</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9</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GB"/>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10</a:t>
            </a:fld>
            <a:endParaRPr lang="es-ES"/>
          </a:p>
        </p:txBody>
      </p:sp>
    </p:spTree>
    <p:extLst>
      <p:ext uri="{BB962C8B-B14F-4D97-AF65-F5344CB8AC3E}">
        <p14:creationId xmlns:p14="http://schemas.microsoft.com/office/powerpoint/2010/main" val="2187775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992188" y="768350"/>
            <a:ext cx="5114925" cy="3835400"/>
          </a:xfrm>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598842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SC2017-Fir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ángulo 9"/>
          <p:cNvSpPr/>
          <p:nvPr userDrawn="1"/>
        </p:nvSpPr>
        <p:spPr>
          <a:xfrm>
            <a:off x="3048000" y="6095685"/>
            <a:ext cx="6096000" cy="48753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Title 1"/>
          <p:cNvSpPr>
            <a:spLocks noGrp="1"/>
          </p:cNvSpPr>
          <p:nvPr>
            <p:ph type="ctrTitle"/>
          </p:nvPr>
        </p:nvSpPr>
        <p:spPr>
          <a:xfrm>
            <a:off x="3722916" y="1631730"/>
            <a:ext cx="5026945" cy="2998826"/>
          </a:xfrm>
          <a:prstGeom prst="rect">
            <a:avLst/>
          </a:prstGeom>
        </p:spPr>
        <p:txBody>
          <a:bodyPr anchor="ctr">
            <a:normAutofit/>
          </a:bodyPr>
          <a:lstStyle>
            <a:lvl1pPr algn="l">
              <a:defRPr sz="5200" b="1">
                <a:solidFill>
                  <a:srgbClr val="004890"/>
                </a:solidFill>
                <a:latin typeface="+mn-lt"/>
              </a:defRPr>
            </a:lvl1pPr>
          </a:lstStyle>
          <a:p>
            <a:r>
              <a:rPr lang="es-ES" dirty="0" smtClean="0"/>
              <a:t>Haga clic para modificar el estilo de título del patrón</a:t>
            </a:r>
            <a:endParaRPr lang="en-US" dirty="0"/>
          </a:p>
        </p:txBody>
      </p:sp>
      <p:sp>
        <p:nvSpPr>
          <p:cNvPr id="3" name="Subtitle 2"/>
          <p:cNvSpPr>
            <a:spLocks noGrp="1"/>
          </p:cNvSpPr>
          <p:nvPr>
            <p:ph type="subTitle" idx="1" hasCustomPrompt="1"/>
          </p:nvPr>
        </p:nvSpPr>
        <p:spPr>
          <a:xfrm>
            <a:off x="3722916" y="4900141"/>
            <a:ext cx="5026945" cy="822742"/>
          </a:xfrm>
          <a:prstGeom prst="rect">
            <a:avLst/>
          </a:prstGeom>
          <a:noFill/>
          <a:effectLst/>
        </p:spPr>
        <p:txBody>
          <a:bodyPr anchor="ctr">
            <a:noAutofit/>
          </a:bodyPr>
          <a:lstStyle>
            <a:lvl1pPr marL="0" indent="0" algn="l">
              <a:buNone/>
              <a:defRPr sz="3200">
                <a:solidFill>
                  <a:schemeClr val="tx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smtClean="0"/>
              <a:t>Haga </a:t>
            </a:r>
            <a:r>
              <a:rPr lang="es-ES" dirty="0" err="1" smtClean="0"/>
              <a:t>click</a:t>
            </a:r>
            <a:r>
              <a:rPr lang="es-ES" dirty="0" smtClean="0"/>
              <a:t> aquí para modificar el subtítulo</a:t>
            </a:r>
          </a:p>
        </p:txBody>
      </p:sp>
      <p:sp>
        <p:nvSpPr>
          <p:cNvPr id="13" name="Rectángulo 12"/>
          <p:cNvSpPr/>
          <p:nvPr userDrawn="1"/>
        </p:nvSpPr>
        <p:spPr>
          <a:xfrm>
            <a:off x="1" y="6095685"/>
            <a:ext cx="3048000" cy="487533"/>
          </a:xfrm>
          <a:prstGeom prst="rect">
            <a:avLst/>
          </a:prstGeom>
          <a:solidFill>
            <a:srgbClr val="00489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solidFill>
                <a:schemeClr val="bg1"/>
              </a:solidFill>
            </a:endParaRPr>
          </a:p>
        </p:txBody>
      </p:sp>
      <p:sp>
        <p:nvSpPr>
          <p:cNvPr id="15" name="Marcador de texto 14"/>
          <p:cNvSpPr>
            <a:spLocks noGrp="1"/>
          </p:cNvSpPr>
          <p:nvPr>
            <p:ph type="body" sz="quarter" idx="10" hasCustomPrompt="1"/>
          </p:nvPr>
        </p:nvSpPr>
        <p:spPr>
          <a:xfrm>
            <a:off x="244475" y="6095685"/>
            <a:ext cx="2441575" cy="487533"/>
          </a:xfrm>
          <a:prstGeom prst="rect">
            <a:avLst/>
          </a:prstGeom>
        </p:spPr>
        <p:txBody>
          <a:bodyPr anchor="ctr"/>
          <a:lstStyle>
            <a:lvl1pPr marL="0" indent="0" algn="ctr">
              <a:buNone/>
              <a:defRPr>
                <a:solidFill>
                  <a:schemeClr val="bg1"/>
                </a:solidFill>
              </a:defRPr>
            </a:lvl1pPr>
          </a:lstStyle>
          <a:p>
            <a:pPr lvl="0"/>
            <a:r>
              <a:rPr lang="es-ES" dirty="0" err="1" smtClean="0"/>
              <a:t>day</a:t>
            </a:r>
            <a:r>
              <a:rPr lang="es-ES" dirty="0" smtClean="0"/>
              <a:t>/</a:t>
            </a:r>
            <a:r>
              <a:rPr lang="es-ES" dirty="0" err="1" smtClean="0"/>
              <a:t>month</a:t>
            </a:r>
            <a:r>
              <a:rPr lang="es-ES" dirty="0" smtClean="0"/>
              <a:t>/</a:t>
            </a:r>
            <a:r>
              <a:rPr lang="es-ES" dirty="0" err="1" smtClean="0"/>
              <a:t>year</a:t>
            </a:r>
            <a:endParaRPr lang="es-ES" dirty="0"/>
          </a:p>
        </p:txBody>
      </p:sp>
      <p:sp>
        <p:nvSpPr>
          <p:cNvPr id="17" name="Marcador de texto 16"/>
          <p:cNvSpPr>
            <a:spLocks noGrp="1"/>
          </p:cNvSpPr>
          <p:nvPr>
            <p:ph type="body" sz="quarter" idx="11" hasCustomPrompt="1"/>
          </p:nvPr>
        </p:nvSpPr>
        <p:spPr>
          <a:xfrm>
            <a:off x="3722916" y="6095684"/>
            <a:ext cx="5026946" cy="487533"/>
          </a:xfrm>
          <a:prstGeom prst="rect">
            <a:avLst/>
          </a:prstGeom>
        </p:spPr>
        <p:txBody>
          <a:bodyPr anchor="ctr"/>
          <a:lstStyle>
            <a:lvl1pPr marL="0" indent="0" algn="l">
              <a:buNone/>
              <a:defRPr>
                <a:solidFill>
                  <a:srgbClr val="004890"/>
                </a:solidFill>
              </a:defRPr>
            </a:lvl1pPr>
          </a:lstStyle>
          <a:p>
            <a:pPr lvl="0"/>
            <a:r>
              <a:rPr lang="es-ES" dirty="0" err="1" smtClean="0"/>
              <a:t>Venue</a:t>
            </a:r>
            <a:endParaRPr lang="es-ES" dirty="0"/>
          </a:p>
        </p:txBody>
      </p:sp>
    </p:spTree>
    <p:extLst>
      <p:ext uri="{BB962C8B-B14F-4D97-AF65-F5344CB8AC3E}">
        <p14:creationId xmlns:p14="http://schemas.microsoft.com/office/powerpoint/2010/main" val="278710932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SC2017-Generic">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64803" y="217893"/>
            <a:ext cx="8229598" cy="838397"/>
          </a:xfrm>
          <a:prstGeom prst="rect">
            <a:avLst/>
          </a:prstGeom>
        </p:spPr>
        <p:txBody>
          <a:bodyPr vert="horz" lIns="91440" tIns="45720" rIns="91440" bIns="45720" rtlCol="0" anchor="ctr">
            <a:noAutofit/>
          </a:bodyPr>
          <a:lstStyle>
            <a:lvl1pPr algn="ctr">
              <a:defRPr sz="3500" b="1"/>
            </a:lvl1pPr>
          </a:lstStyle>
          <a:p>
            <a:r>
              <a:rPr lang="es-ES" dirty="0" smtClean="0"/>
              <a:t>Haga clic para modificar el estilo de título del patrón</a:t>
            </a:r>
            <a:endParaRPr lang="en-US" dirty="0"/>
          </a:p>
        </p:txBody>
      </p:sp>
      <p:sp>
        <p:nvSpPr>
          <p:cNvPr id="7" name="Text Placeholder 2"/>
          <p:cNvSpPr>
            <a:spLocks noGrp="1"/>
          </p:cNvSpPr>
          <p:nvPr>
            <p:ph idx="1"/>
          </p:nvPr>
        </p:nvSpPr>
        <p:spPr>
          <a:xfrm>
            <a:off x="464803" y="1215072"/>
            <a:ext cx="8229598" cy="4833258"/>
          </a:xfrm>
          <a:prstGeom prst="rect">
            <a:avLst/>
          </a:prstGeom>
        </p:spPr>
        <p:txBody>
          <a:bodyPr vert="horz" lIns="91440" tIns="45720" rIns="91440" bIns="45720" rtlCol="0">
            <a:normAutofit/>
          </a:bodyPr>
          <a:lstStyle>
            <a:lvl1pPr>
              <a:buClr>
                <a:srgbClr val="0070C0"/>
              </a:buClr>
              <a:defRPr/>
            </a:lvl1pPr>
            <a:lvl2pPr>
              <a:buClr>
                <a:srgbClr val="0070C0"/>
              </a:buClr>
              <a:defRPr/>
            </a:lvl2pPr>
            <a:lvl3pPr>
              <a:buClr>
                <a:srgbClr val="0070C0"/>
              </a:buClr>
              <a:defRPr/>
            </a:lvl3pPr>
            <a:lvl4pPr>
              <a:buClr>
                <a:srgbClr val="0070C0"/>
              </a:buClr>
              <a:defRPr/>
            </a:lvl4pPr>
            <a:lvl5pPr>
              <a:buClr>
                <a:srgbClr val="0070C0"/>
              </a:buClr>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709" y="6232144"/>
            <a:ext cx="1876425" cy="457200"/>
          </a:xfrm>
          <a:prstGeom prst="rect">
            <a:avLst/>
          </a:prstGeom>
        </p:spPr>
      </p:pic>
    </p:spTree>
    <p:extLst>
      <p:ext uri="{BB962C8B-B14F-4D97-AF65-F5344CB8AC3E}">
        <p14:creationId xmlns:p14="http://schemas.microsoft.com/office/powerpoint/2010/main" val="10855465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152000" y="877500"/>
            <a:ext cx="6840000" cy="3960000"/>
          </a:xfrm>
          <a:prstGeom prst="rect">
            <a:avLst/>
          </a:prstGeom>
        </p:spPr>
        <p:txBody>
          <a:bodyPr anchor="ctr"/>
          <a:lstStyle>
            <a:lvl1pPr algn="ctr">
              <a:defRPr sz="6000" b="1">
                <a:latin typeface="+mn-lt"/>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12017535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SC2017-Last">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uadroTexto 3"/>
          <p:cNvSpPr txBox="1"/>
          <p:nvPr userDrawn="1"/>
        </p:nvSpPr>
        <p:spPr>
          <a:xfrm>
            <a:off x="1991225" y="2636182"/>
            <a:ext cx="5161550" cy="901825"/>
          </a:xfrm>
          <a:prstGeom prst="rect">
            <a:avLst/>
          </a:prstGeom>
          <a:effectLst>
            <a:outerShdw blurRad="127000" algn="ctr" rotWithShape="0">
              <a:schemeClr val="accent1">
                <a:lumMod val="50000"/>
                <a:alpha val="85000"/>
              </a:schemeClr>
            </a:outerShdw>
          </a:effectLst>
        </p:spPr>
        <p:txBody>
          <a:bodyPr wrap="square" rtlCol="0" anchor="ctr">
            <a:spAutoFit/>
          </a:bodyPr>
          <a:lstStyle/>
          <a:p>
            <a:pPr algn="ctr"/>
            <a:r>
              <a:rPr lang="es-ES" sz="7200" dirty="0" smtClean="0">
                <a:solidFill>
                  <a:schemeClr val="bg1"/>
                </a:solidFill>
              </a:rPr>
              <a:t>THANK YOU!</a:t>
            </a:r>
            <a:endParaRPr lang="es-ES" sz="7200" dirty="0">
              <a:solidFill>
                <a:schemeClr val="bg1"/>
              </a:solidFill>
            </a:endParaRPr>
          </a:p>
        </p:txBody>
      </p:sp>
      <p:sp>
        <p:nvSpPr>
          <p:cNvPr id="5" name="CuadroTexto 4"/>
          <p:cNvSpPr txBox="1"/>
          <p:nvPr userDrawn="1"/>
        </p:nvSpPr>
        <p:spPr>
          <a:xfrm>
            <a:off x="3360099" y="5922083"/>
            <a:ext cx="2407901" cy="534158"/>
          </a:xfrm>
          <a:prstGeom prst="rect">
            <a:avLst/>
          </a:prstGeom>
          <a:noFill/>
          <a:effectLst>
            <a:outerShdw blurRad="127000" algn="ctr" rotWithShape="0">
              <a:schemeClr val="accent1">
                <a:lumMod val="50000"/>
                <a:alpha val="85000"/>
              </a:schemeClr>
            </a:outerShdw>
          </a:effectLst>
        </p:spPr>
        <p:txBody>
          <a:bodyPr wrap="square" rtlCol="0" anchor="ctr">
            <a:spAutoFit/>
          </a:bodyPr>
          <a:lstStyle/>
          <a:p>
            <a:pPr algn="ctr"/>
            <a:r>
              <a:rPr lang="es-ES" sz="3600" dirty="0" smtClean="0">
                <a:solidFill>
                  <a:schemeClr val="bg1"/>
                </a:solidFill>
              </a:rPr>
              <a:t>www.bsc.es</a:t>
            </a:r>
            <a:endParaRPr lang="es-ES" sz="3600" dirty="0">
              <a:solidFill>
                <a:schemeClr val="bg1"/>
              </a:solidFill>
            </a:endParaRPr>
          </a:p>
        </p:txBody>
      </p:sp>
      <p:sp>
        <p:nvSpPr>
          <p:cNvPr id="2" name="Título 1"/>
          <p:cNvSpPr>
            <a:spLocks noGrp="1"/>
          </p:cNvSpPr>
          <p:nvPr>
            <p:ph type="title" hasCustomPrompt="1"/>
          </p:nvPr>
        </p:nvSpPr>
        <p:spPr>
          <a:xfrm>
            <a:off x="910318" y="4101711"/>
            <a:ext cx="7323364" cy="688936"/>
          </a:xfrm>
          <a:prstGeom prst="rect">
            <a:avLst/>
          </a:prstGeom>
        </p:spPr>
        <p:txBody>
          <a:bodyPr/>
          <a:lstStyle>
            <a:lvl1pPr algn="ctr">
              <a:defRPr sz="3600">
                <a:solidFill>
                  <a:schemeClr val="bg1"/>
                </a:solidFill>
              </a:defRPr>
            </a:lvl1pPr>
          </a:lstStyle>
          <a:p>
            <a:r>
              <a:rPr lang="es-ES" dirty="0" smtClean="0"/>
              <a:t>YOUR-EMAIL@bsc.es</a:t>
            </a:r>
            <a:endParaRPr lang="es-ES" dirty="0"/>
          </a:p>
        </p:txBody>
      </p:sp>
    </p:spTree>
    <p:extLst>
      <p:ext uri="{BB962C8B-B14F-4D97-AF65-F5344CB8AC3E}">
        <p14:creationId xmlns:p14="http://schemas.microsoft.com/office/powerpoint/2010/main" val="4070562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195736" y="6356350"/>
            <a:ext cx="6336704" cy="41404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7" name="Slide Number Placeholder 5"/>
          <p:cNvSpPr>
            <a:spLocks noGrp="1"/>
          </p:cNvSpPr>
          <p:nvPr>
            <p:ph type="sldNum" sz="quarter" idx="4"/>
          </p:nvPr>
        </p:nvSpPr>
        <p:spPr>
          <a:xfrm>
            <a:off x="8604448" y="6357553"/>
            <a:ext cx="442392" cy="412838"/>
          </a:xfrm>
          <a:prstGeom prst="rect">
            <a:avLst/>
          </a:prstGeom>
        </p:spPr>
        <p:txBody>
          <a:bodyPr anchor="b"/>
          <a:lstStyle>
            <a:lvl1pPr algn="r">
              <a:defRPr sz="1100">
                <a:solidFill>
                  <a:srgbClr val="004990"/>
                </a:solidFill>
              </a:defRPr>
            </a:lvl1pPr>
          </a:lstStyle>
          <a:p>
            <a:fld id="{4A490C5D-AEA8-4823-B9B3-806910A0ECF7}" type="slidenum">
              <a:rPr lang="es-ES" smtClean="0"/>
              <a:pPr/>
              <a:t>‹#›</a:t>
            </a:fld>
            <a:endParaRPr lang="es-ES" dirty="0"/>
          </a:p>
        </p:txBody>
      </p:sp>
    </p:spTree>
    <p:extLst>
      <p:ext uri="{BB962C8B-B14F-4D97-AF65-F5344CB8AC3E}">
        <p14:creationId xmlns:p14="http://schemas.microsoft.com/office/powerpoint/2010/main" val="35546299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resentation - Empty - Content">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 y="0"/>
            <a:ext cx="9143332" cy="6857499"/>
          </a:xfrm>
          <a:prstGeom prst="rect">
            <a:avLst/>
          </a:prstGeom>
        </p:spPr>
      </p:pic>
      <p:sp>
        <p:nvSpPr>
          <p:cNvPr id="13" name="Espace réservé du contenu 3"/>
          <p:cNvSpPr>
            <a:spLocks noGrp="1"/>
          </p:cNvSpPr>
          <p:nvPr>
            <p:ph sz="quarter" idx="10" hasCustomPrompt="1"/>
          </p:nvPr>
        </p:nvSpPr>
        <p:spPr>
          <a:xfrm>
            <a:off x="737593" y="1093983"/>
            <a:ext cx="7668815" cy="4682243"/>
          </a:xfrm>
          <a:prstGeom prst="rect">
            <a:avLst/>
          </a:prstGeom>
        </p:spPr>
        <p:txBody>
          <a:bodyPr>
            <a:normAutofit/>
          </a:bodyPr>
          <a:lstStyle>
            <a:lvl1pPr marL="228600" indent="-228600">
              <a:buClr>
                <a:srgbClr val="E1783C"/>
              </a:buClr>
              <a:buFont typeface="Wingdings" charset="2"/>
              <a:buChar char="§"/>
              <a:defRPr>
                <a:solidFill>
                  <a:schemeClr val="tx2"/>
                </a:solidFill>
                <a:latin typeface="Arial" charset="0"/>
                <a:ea typeface="Arial" charset="0"/>
                <a:cs typeface="Arial" charset="0"/>
              </a:defRPr>
            </a:lvl1pPr>
            <a:lvl2pPr marL="685800" indent="-228600">
              <a:buClr>
                <a:srgbClr val="E1783C"/>
              </a:buClr>
              <a:buFont typeface="Wingdings" charset="2"/>
              <a:buChar char="§"/>
              <a:defRPr>
                <a:solidFill>
                  <a:schemeClr val="tx2"/>
                </a:solidFill>
                <a:latin typeface="Arial" charset="0"/>
                <a:ea typeface="Arial" charset="0"/>
                <a:cs typeface="Arial" charset="0"/>
              </a:defRPr>
            </a:lvl2pPr>
            <a:lvl3pPr marL="1143000" indent="-228600">
              <a:buClr>
                <a:srgbClr val="E1783C"/>
              </a:buClr>
              <a:buFont typeface="Wingdings" charset="2"/>
              <a:buChar char="§"/>
              <a:defRPr>
                <a:solidFill>
                  <a:schemeClr val="tx2"/>
                </a:solidFill>
                <a:latin typeface="Arial" charset="0"/>
                <a:ea typeface="Arial" charset="0"/>
                <a:cs typeface="Arial" charset="0"/>
              </a:defRPr>
            </a:lvl3pPr>
            <a:lvl4pPr marL="1600200" indent="-228600">
              <a:buClr>
                <a:srgbClr val="E1783C"/>
              </a:buClr>
              <a:buFont typeface="Wingdings" charset="2"/>
              <a:buChar char="§"/>
              <a:defRPr>
                <a:solidFill>
                  <a:schemeClr val="tx2"/>
                </a:solidFill>
                <a:latin typeface="Arial" charset="0"/>
                <a:ea typeface="Arial" charset="0"/>
                <a:cs typeface="Arial" charset="0"/>
              </a:defRPr>
            </a:lvl4pPr>
          </a:lstStyle>
          <a:p>
            <a:pPr lvl="0"/>
            <a:r>
              <a:rPr lang="fr-FR" dirty="0" err="1" smtClean="0"/>
              <a:t>Level</a:t>
            </a:r>
            <a:r>
              <a:rPr lang="fr-FR" dirty="0" smtClean="0"/>
              <a:t> 1</a:t>
            </a:r>
          </a:p>
          <a:p>
            <a:pPr lvl="1"/>
            <a:r>
              <a:rPr lang="fr-FR" dirty="0" err="1" smtClean="0"/>
              <a:t>Level</a:t>
            </a:r>
            <a:r>
              <a:rPr lang="fr-FR" dirty="0" smtClean="0"/>
              <a:t> 2</a:t>
            </a:r>
          </a:p>
          <a:p>
            <a:pPr lvl="2"/>
            <a:r>
              <a:rPr lang="fr-FR" dirty="0" err="1" smtClean="0"/>
              <a:t>Level</a:t>
            </a:r>
            <a:r>
              <a:rPr lang="fr-FR" dirty="0" smtClean="0"/>
              <a:t> 3</a:t>
            </a:r>
          </a:p>
          <a:p>
            <a:pPr lvl="3"/>
            <a:r>
              <a:rPr lang="fr-FR" dirty="0" err="1" smtClean="0"/>
              <a:t>Level</a:t>
            </a:r>
            <a:r>
              <a:rPr lang="fr-FR" dirty="0" smtClean="0"/>
              <a:t> 4</a:t>
            </a:r>
          </a:p>
        </p:txBody>
      </p:sp>
      <p:sp>
        <p:nvSpPr>
          <p:cNvPr id="15" name="Titre 13"/>
          <p:cNvSpPr>
            <a:spLocks noGrp="1"/>
          </p:cNvSpPr>
          <p:nvPr>
            <p:ph type="title" hasCustomPrompt="1"/>
          </p:nvPr>
        </p:nvSpPr>
        <p:spPr>
          <a:xfrm>
            <a:off x="737593" y="506217"/>
            <a:ext cx="6245657" cy="587767"/>
          </a:xfrm>
          <a:prstGeom prst="rect">
            <a:avLst/>
          </a:prstGeom>
        </p:spPr>
        <p:txBody>
          <a:bodyPr/>
          <a:lstStyle>
            <a:lvl1pPr>
              <a:defRPr sz="2800" b="1" i="0" baseline="0">
                <a:solidFill>
                  <a:schemeClr val="tx2"/>
                </a:solidFill>
                <a:latin typeface="Arial" charset="0"/>
                <a:ea typeface="Arial" charset="0"/>
                <a:cs typeface="Arial" charset="0"/>
              </a:defRPr>
            </a:lvl1pPr>
          </a:lstStyle>
          <a:p>
            <a:r>
              <a:rPr lang="fr-FR" dirty="0" err="1" smtClean="0"/>
              <a:t>Presentation</a:t>
            </a:r>
            <a:r>
              <a:rPr lang="fr-FR" dirty="0" smtClean="0"/>
              <a:t> </a:t>
            </a:r>
            <a:r>
              <a:rPr lang="fr-FR" dirty="0" err="1" smtClean="0"/>
              <a:t>title</a:t>
            </a:r>
            <a:r>
              <a:rPr lang="fr-FR" dirty="0" smtClean="0"/>
              <a:t> – one line</a:t>
            </a:r>
            <a:endParaRPr lang="fr-FR" dirty="0"/>
          </a:p>
        </p:txBody>
      </p:sp>
      <p:sp>
        <p:nvSpPr>
          <p:cNvPr id="8" name="ZoneTexte 7"/>
          <p:cNvSpPr txBox="1"/>
          <p:nvPr userDrawn="1"/>
        </p:nvSpPr>
        <p:spPr>
          <a:xfrm>
            <a:off x="6591905" y="6216896"/>
            <a:ext cx="2249714" cy="338554"/>
          </a:xfrm>
          <a:prstGeom prst="rect">
            <a:avLst/>
          </a:prstGeom>
          <a:noFill/>
        </p:spPr>
        <p:txBody>
          <a:bodyPr wrap="square" rtlCol="0">
            <a:spAutoFit/>
          </a:bodyPr>
          <a:lstStyle/>
          <a:p>
            <a:pPr algn="r"/>
            <a:fld id="{81EA0223-3D14-C84A-AE2B-9CB9ED9A928C}" type="slidenum">
              <a:rPr lang="fr-FR" sz="1600" smtClean="0">
                <a:solidFill>
                  <a:schemeClr val="tx2"/>
                </a:solidFill>
              </a:rPr>
              <a:pPr algn="r"/>
              <a:t>‹#›</a:t>
            </a:fld>
            <a:endParaRPr lang="fr-FR" sz="1600" dirty="0">
              <a:solidFill>
                <a:schemeClr val="tx2"/>
              </a:solidFill>
            </a:endParaRPr>
          </a:p>
        </p:txBody>
      </p:sp>
    </p:spTree>
    <p:extLst>
      <p:ext uri="{BB962C8B-B14F-4D97-AF65-F5344CB8AC3E}">
        <p14:creationId xmlns:p14="http://schemas.microsoft.com/office/powerpoint/2010/main" val="45488001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551">
          <p15:clr>
            <a:srgbClr val="FBAE40"/>
          </p15:clr>
        </p15:guide>
        <p15:guide id="2" orient="horz" pos="1253">
          <p15:clr>
            <a:srgbClr val="FBAE40"/>
          </p15:clr>
        </p15:guide>
        <p15:guide id="3" orient="horz" pos="3634">
          <p15:clr>
            <a:srgbClr val="FBAE40"/>
          </p15:clr>
        </p15:guide>
        <p15:guide id="4" pos="699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390045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5" r:id="rId3"/>
    <p:sldLayoutId id="2147483654" r:id="rId4"/>
    <p:sldLayoutId id="2147483658" r:id="rId5"/>
    <p:sldLayoutId id="2147483659" r:id="rId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sara.basart@bsc.es"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1.jpg"/><Relationship Id="rId13" Type="http://schemas.openxmlformats.org/officeDocument/2006/relationships/image" Target="../media/image46.png"/><Relationship Id="rId3" Type="http://schemas.openxmlformats.org/officeDocument/2006/relationships/image" Target="../media/image37.gif"/><Relationship Id="rId7" Type="http://schemas.openxmlformats.org/officeDocument/2006/relationships/image" Target="../media/image40.jpg"/><Relationship Id="rId12" Type="http://schemas.openxmlformats.org/officeDocument/2006/relationships/image" Target="../media/image45.png"/><Relationship Id="rId17" Type="http://schemas.openxmlformats.org/officeDocument/2006/relationships/image" Target="../media/image32.jpeg"/><Relationship Id="rId2" Type="http://schemas.openxmlformats.org/officeDocument/2006/relationships/notesSlide" Target="../notesSlides/notesSlide9.xml"/><Relationship Id="rId16"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39.png"/><Relationship Id="rId11" Type="http://schemas.openxmlformats.org/officeDocument/2006/relationships/image" Target="../media/image44.jpg"/><Relationship Id="rId5" Type="http://schemas.openxmlformats.org/officeDocument/2006/relationships/image" Target="../media/image38.jp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17.png"/><Relationship Id="rId9" Type="http://schemas.openxmlformats.org/officeDocument/2006/relationships/image" Target="../media/image42.gif"/><Relationship Id="rId14"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7.png"/><Relationship Id="rId7"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32.jpeg"/><Relationship Id="rId10" Type="http://schemas.openxmlformats.org/officeDocument/2006/relationships/image" Target="../media/image54.png"/><Relationship Id="rId4" Type="http://schemas.openxmlformats.org/officeDocument/2006/relationships/image" Target="../media/image49.png"/><Relationship Id="rId9" Type="http://schemas.openxmlformats.org/officeDocument/2006/relationships/image" Target="../media/image53.png"/></Relationships>
</file>

<file path=ppt/slides/_rels/slide13.xml.rels><?xml version="1.0" encoding="UTF-8" standalone="yes"?>
<Relationships xmlns="http://schemas.openxmlformats.org/package/2006/relationships"><Relationship Id="rId8" Type="http://schemas.openxmlformats.org/officeDocument/2006/relationships/image" Target="../media/image57.gif"/><Relationship Id="rId3" Type="http://schemas.openxmlformats.org/officeDocument/2006/relationships/image" Target="../media/image17.png"/><Relationship Id="rId7" Type="http://schemas.openxmlformats.org/officeDocument/2006/relationships/image" Target="../media/image56.gif"/><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32.jpeg"/><Relationship Id="rId4" Type="http://schemas.openxmlformats.org/officeDocument/2006/relationships/image" Target="../media/image49.png"/><Relationship Id="rId9" Type="http://schemas.openxmlformats.org/officeDocument/2006/relationships/image" Target="../media/image58.gif"/></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59.png"/><Relationship Id="rId7"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61.png"/><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49.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7.png"/><Relationship Id="rId7" Type="http://schemas.openxmlformats.org/officeDocument/2006/relationships/image" Target="../media/image63.gif"/><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32.jpeg"/><Relationship Id="rId4" Type="http://schemas.openxmlformats.org/officeDocument/2006/relationships/image" Target="../media/image49.png"/><Relationship Id="rId9" Type="http://schemas.openxmlformats.org/officeDocument/2006/relationships/image" Target="../media/image65.png"/></Relationships>
</file>

<file path=ppt/slides/_rels/slide17.xml.rels><?xml version="1.0" encoding="UTF-8" standalone="yes"?>
<Relationships xmlns="http://schemas.openxmlformats.org/package/2006/relationships"><Relationship Id="rId8" Type="http://schemas.openxmlformats.org/officeDocument/2006/relationships/image" Target="../media/image67.jpg"/><Relationship Id="rId3" Type="http://schemas.openxmlformats.org/officeDocument/2006/relationships/image" Target="../media/image17.png"/><Relationship Id="rId7" Type="http://schemas.openxmlformats.org/officeDocument/2006/relationships/image" Target="../media/image66.gif"/><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32.jpeg"/><Relationship Id="rId4" Type="http://schemas.openxmlformats.org/officeDocument/2006/relationships/image" Target="../media/image49.png"/><Relationship Id="rId9" Type="http://schemas.openxmlformats.org/officeDocument/2006/relationships/image" Target="../media/image68.jpg"/></Relationships>
</file>

<file path=ppt/slides/_rels/slide1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7.png"/><Relationship Id="rId7" Type="http://schemas.openxmlformats.org/officeDocument/2006/relationships/image" Target="../media/image69.gif"/><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32.jpeg"/><Relationship Id="rId4" Type="http://schemas.openxmlformats.org/officeDocument/2006/relationships/image" Target="../media/image49.png"/><Relationship Id="rId9" Type="http://schemas.openxmlformats.org/officeDocument/2006/relationships/image" Target="../media/image71.png"/></Relationships>
</file>

<file path=ppt/slides/_rels/slide19.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17.png"/><Relationship Id="rId7" Type="http://schemas.openxmlformats.org/officeDocument/2006/relationships/image" Target="../media/image69.gif"/><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32.jpeg"/><Relationship Id="rId4" Type="http://schemas.openxmlformats.org/officeDocument/2006/relationships/image" Target="../media/image49.png"/><Relationship Id="rId9" Type="http://schemas.openxmlformats.org/officeDocument/2006/relationships/image" Target="../media/image73.jp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jp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6.xml"/><Relationship Id="rId4" Type="http://schemas.openxmlformats.org/officeDocument/2006/relationships/image" Target="../media/image76.gif"/></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1.png"/></Relationships>
</file>

<file path=ppt/slides/_rels/slide2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80.png"/><Relationship Id="rId7"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0.png"/><Relationship Id="rId7" Type="http://schemas.openxmlformats.org/officeDocument/2006/relationships/image" Target="../media/image93.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81.png"/><Relationship Id="rId5" Type="http://schemas.openxmlformats.org/officeDocument/2006/relationships/image" Target="../media/image92.png"/><Relationship Id="rId4" Type="http://schemas.openxmlformats.org/officeDocument/2006/relationships/image" Target="../media/image91.jpg"/></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97.emf"/><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96.jpeg"/><Relationship Id="rId5" Type="http://schemas.openxmlformats.org/officeDocument/2006/relationships/image" Target="../media/image95.png"/><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image" Target="../media/image18.png"/><Relationship Id="rId7" Type="http://schemas.openxmlformats.org/officeDocument/2006/relationships/image" Target="../media/image22.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7.png"/><Relationship Id="rId7" Type="http://schemas.openxmlformats.org/officeDocument/2006/relationships/image" Target="../media/image34.gif"/><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3.gif"/><Relationship Id="rId5" Type="http://schemas.openxmlformats.org/officeDocument/2006/relationships/image" Target="../media/image32.jpeg"/><Relationship Id="rId4" Type="http://schemas.openxmlformats.org/officeDocument/2006/relationships/hyperlink" Target="http://icap.atmos.und.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3541137" y="2565795"/>
            <a:ext cx="5255547" cy="2998826"/>
          </a:xfrm>
        </p:spPr>
        <p:txBody>
          <a:bodyPr>
            <a:normAutofit fontScale="90000"/>
          </a:bodyPr>
          <a:lstStyle/>
          <a:p>
            <a:r>
              <a:rPr lang="en-US" dirty="0"/>
              <a:t>Modeling the dust cycle at BSC </a:t>
            </a:r>
            <a:br>
              <a:rPr lang="en-US" dirty="0"/>
            </a:br>
            <a:r>
              <a:rPr lang="en-US" sz="4000" b="0" dirty="0"/>
              <a:t>From R&amp;D to </a:t>
            </a:r>
            <a:r>
              <a:rPr lang="en-US" sz="4000" b="0" dirty="0" smtClean="0"/>
              <a:t>operations</a:t>
            </a:r>
            <a:br>
              <a:rPr lang="en-US" sz="4000" b="0" dirty="0" smtClean="0"/>
            </a:br>
            <a:r>
              <a:rPr lang="en-US" sz="4000" b="0" i="1" dirty="0"/>
              <a:t/>
            </a:r>
            <a:br>
              <a:rPr lang="en-US" sz="4000" b="0" i="1" dirty="0"/>
            </a:br>
            <a:r>
              <a:rPr lang="en-US" dirty="0"/>
              <a:t/>
            </a:r>
            <a:br>
              <a:rPr lang="en-US" dirty="0"/>
            </a:br>
            <a:r>
              <a:rPr lang="es-ES" dirty="0" smtClean="0"/>
              <a:t/>
            </a:r>
            <a:br>
              <a:rPr lang="es-ES" dirty="0" smtClean="0"/>
            </a:br>
            <a:endParaRPr lang="es-ES" b="0" dirty="0"/>
          </a:p>
        </p:txBody>
      </p:sp>
      <p:sp>
        <p:nvSpPr>
          <p:cNvPr id="5" name="Marcador de texto 2"/>
          <p:cNvSpPr>
            <a:spLocks noGrp="1"/>
          </p:cNvSpPr>
          <p:nvPr>
            <p:ph type="body" sz="quarter" idx="11"/>
          </p:nvPr>
        </p:nvSpPr>
        <p:spPr>
          <a:xfrm>
            <a:off x="3612270" y="4682330"/>
            <a:ext cx="5026946" cy="487533"/>
          </a:xfrm>
        </p:spPr>
        <p:txBody>
          <a:bodyPr/>
          <a:lstStyle/>
          <a:p>
            <a:r>
              <a:rPr lang="es-ES" sz="1800" b="1" i="1" dirty="0" smtClean="0"/>
              <a:t>Sara </a:t>
            </a:r>
            <a:r>
              <a:rPr lang="es-ES" sz="1800" b="1" i="1" dirty="0" err="1" smtClean="0"/>
              <a:t>Basart</a:t>
            </a:r>
            <a:r>
              <a:rPr lang="es-ES" sz="1800" b="1" i="1" dirty="0" smtClean="0"/>
              <a:t> (</a:t>
            </a:r>
            <a:r>
              <a:rPr lang="es-ES" sz="1800" b="1" i="1" dirty="0" smtClean="0">
                <a:hlinkClick r:id="rId2"/>
              </a:rPr>
              <a:t>sara.basart@bsc.es</a:t>
            </a:r>
            <a:r>
              <a:rPr lang="es-ES" sz="1800" b="1" i="1" dirty="0" smtClean="0"/>
              <a:t>)</a:t>
            </a:r>
          </a:p>
          <a:p>
            <a:r>
              <a:rPr lang="es-ES" sz="1800" i="1" dirty="0"/>
              <a:t>C. Pérez García-Pando, O. </a:t>
            </a:r>
            <a:r>
              <a:rPr lang="es-ES" sz="1800" i="1" dirty="0" err="1"/>
              <a:t>Jorba</a:t>
            </a:r>
            <a:r>
              <a:rPr lang="es-ES" sz="1800" i="1" dirty="0"/>
              <a:t>, E. Di </a:t>
            </a:r>
            <a:r>
              <a:rPr lang="es-ES" sz="1800" i="1" dirty="0" err="1"/>
              <a:t>Tomaso</a:t>
            </a:r>
            <a:r>
              <a:rPr lang="es-ES" sz="1800" i="1" dirty="0"/>
              <a:t>, </a:t>
            </a:r>
            <a:r>
              <a:rPr lang="es-ES" sz="1800" i="1" dirty="0" smtClean="0"/>
              <a:t>E</a:t>
            </a:r>
            <a:r>
              <a:rPr lang="es-ES" sz="1800" i="1" dirty="0"/>
              <a:t>.  </a:t>
            </a:r>
            <a:r>
              <a:rPr lang="es-ES" sz="1800" i="1" dirty="0" smtClean="0"/>
              <a:t>Werner</a:t>
            </a:r>
            <a:r>
              <a:rPr lang="es-ES" sz="1800" i="1" dirty="0" smtClean="0"/>
              <a:t>, </a:t>
            </a:r>
            <a:r>
              <a:rPr lang="es-ES" sz="1800" i="1" dirty="0"/>
              <a:t>F. </a:t>
            </a:r>
            <a:r>
              <a:rPr lang="es-ES" sz="1800" i="1" dirty="0" err="1"/>
              <a:t>Benincasa</a:t>
            </a:r>
            <a:r>
              <a:rPr lang="es-ES" sz="1800" i="1" dirty="0"/>
              <a:t> and K. </a:t>
            </a:r>
            <a:r>
              <a:rPr lang="es-ES" sz="1800" i="1" dirty="0" err="1"/>
              <a:t>Serradell</a:t>
            </a:r>
            <a:endParaRPr lang="es-ES" sz="1800" i="1" dirty="0"/>
          </a:p>
          <a:p>
            <a:endParaRPr lang="es-ES" sz="1800" i="1" dirty="0"/>
          </a:p>
        </p:txBody>
      </p:sp>
      <p:sp>
        <p:nvSpPr>
          <p:cNvPr id="8" name="Marcador de texto 2"/>
          <p:cNvSpPr>
            <a:spLocks noGrp="1"/>
          </p:cNvSpPr>
          <p:nvPr>
            <p:ph type="body" sz="quarter" idx="11"/>
          </p:nvPr>
        </p:nvSpPr>
        <p:spPr>
          <a:xfrm>
            <a:off x="3612270" y="6109188"/>
            <a:ext cx="5026946" cy="487533"/>
          </a:xfrm>
        </p:spPr>
        <p:txBody>
          <a:bodyPr/>
          <a:lstStyle/>
          <a:p>
            <a:r>
              <a:rPr lang="en-US" sz="1800" i="1" dirty="0" smtClean="0"/>
              <a:t>Training Workshop on SDS in West and Northern Africa, Dakar, Senegal, 9-12 December 2019</a:t>
            </a:r>
            <a:endParaRPr lang="es-ES" sz="1800" i="1" dirty="0"/>
          </a:p>
        </p:txBody>
      </p:sp>
    </p:spTree>
    <p:extLst>
      <p:ext uri="{BB962C8B-B14F-4D97-AF65-F5344CB8AC3E}">
        <p14:creationId xmlns:p14="http://schemas.microsoft.com/office/powerpoint/2010/main" val="3054630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A490C5D-AEA8-4823-B9B3-806910A0ECF7}" type="slidenum">
              <a:rPr lang="es-ES" smtClean="0"/>
              <a:pPr/>
              <a:t>10</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RC</a:t>
            </a:r>
          </a:p>
        </p:txBody>
      </p:sp>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5677"/>
          <a:stretch/>
        </p:blipFill>
        <p:spPr bwMode="auto">
          <a:xfrm>
            <a:off x="1486497" y="779489"/>
            <a:ext cx="6336951" cy="5618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709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4007738" y="1638902"/>
            <a:ext cx="4727103" cy="473183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smtClean="0"/>
              <a:t>SDS-WAS Multi-model</a:t>
            </a:r>
            <a:endParaRPr lang="en-US" altLang="ca-ES" sz="3500" b="1" dirty="0"/>
          </a:p>
        </p:txBody>
      </p:sp>
      <p:pic>
        <p:nvPicPr>
          <p:cNvPr id="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upo 4"/>
          <p:cNvGrpSpPr/>
          <p:nvPr/>
        </p:nvGrpSpPr>
        <p:grpSpPr>
          <a:xfrm>
            <a:off x="232228" y="1622278"/>
            <a:ext cx="2542783" cy="3808954"/>
            <a:chOff x="926927" y="1468674"/>
            <a:chExt cx="2542783" cy="3808954"/>
          </a:xfrm>
        </p:grpSpPr>
        <p:pic>
          <p:nvPicPr>
            <p:cNvPr id="10" name="Picture 11"/>
            <p:cNvPicPr>
              <a:picLocks noChangeAspect="1"/>
            </p:cNvPicPr>
            <p:nvPr/>
          </p:nvPicPr>
          <p:blipFill rotWithShape="1">
            <a:blip r:embed="rId5">
              <a:extLst>
                <a:ext uri="{28A0092B-C50C-407E-A947-70E740481C1C}">
                  <a14:useLocalDpi xmlns:a14="http://schemas.microsoft.com/office/drawing/2010/main" val="0"/>
                </a:ext>
              </a:extLst>
            </a:blip>
            <a:srcRect r="50000"/>
            <a:stretch/>
          </p:blipFill>
          <p:spPr>
            <a:xfrm>
              <a:off x="2008497" y="4679373"/>
              <a:ext cx="952500" cy="447675"/>
            </a:xfrm>
            <a:prstGeom prst="rect">
              <a:avLst/>
            </a:prstGeom>
          </p:spPr>
        </p:pic>
        <p:pic>
          <p:nvPicPr>
            <p:cNvPr id="11" name="Picture 12"/>
            <p:cNvPicPr>
              <a:picLocks noChangeAspect="1"/>
            </p:cNvPicPr>
            <p:nvPr/>
          </p:nvPicPr>
          <p:blipFill rotWithShape="1">
            <a:blip r:embed="rId6">
              <a:extLst>
                <a:ext uri="{28A0092B-C50C-407E-A947-70E740481C1C}">
                  <a14:useLocalDpi xmlns:a14="http://schemas.microsoft.com/office/drawing/2010/main" val="0"/>
                </a:ext>
              </a:extLst>
            </a:blip>
            <a:srcRect r="40938"/>
            <a:stretch/>
          </p:blipFill>
          <p:spPr>
            <a:xfrm>
              <a:off x="1206581" y="3900701"/>
              <a:ext cx="720080" cy="609600"/>
            </a:xfrm>
            <a:prstGeom prst="rect">
              <a:avLst/>
            </a:prstGeom>
          </p:spPr>
        </p:pic>
        <p:pic>
          <p:nvPicPr>
            <p:cNvPr id="12"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8072" y="3900702"/>
              <a:ext cx="624231" cy="609600"/>
            </a:xfrm>
            <a:prstGeom prst="rect">
              <a:avLst/>
            </a:prstGeom>
          </p:spPr>
        </p:pic>
        <p:pic>
          <p:nvPicPr>
            <p:cNvPr id="13"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13375" y="3357686"/>
              <a:ext cx="1649390" cy="428841"/>
            </a:xfrm>
            <a:prstGeom prst="rect">
              <a:avLst/>
            </a:prstGeom>
          </p:spPr>
        </p:pic>
        <p:pic>
          <p:nvPicPr>
            <p:cNvPr id="14"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30441" y="4620782"/>
              <a:ext cx="696220" cy="564858"/>
            </a:xfrm>
            <a:prstGeom prst="rect">
              <a:avLst/>
            </a:prstGeom>
          </p:spPr>
        </p:pic>
        <p:pic>
          <p:nvPicPr>
            <p:cNvPr id="15"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66108" y="2634397"/>
              <a:ext cx="1094891" cy="636824"/>
            </a:xfrm>
            <a:prstGeom prst="rect">
              <a:avLst/>
            </a:prstGeom>
          </p:spPr>
        </p:pic>
        <p:pic>
          <p:nvPicPr>
            <p:cNvPr id="16"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56507" y="2692559"/>
              <a:ext cx="609599" cy="504825"/>
            </a:xfrm>
            <a:prstGeom prst="rect">
              <a:avLst/>
            </a:prstGeom>
          </p:spPr>
        </p:pic>
        <p:pic>
          <p:nvPicPr>
            <p:cNvPr id="17" name="Picture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13377" y="2193494"/>
              <a:ext cx="1305073" cy="293935"/>
            </a:xfrm>
            <a:prstGeom prst="rect">
              <a:avLst/>
            </a:prstGeom>
          </p:spPr>
        </p:pic>
        <p:pic>
          <p:nvPicPr>
            <p:cNvPr id="18"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26661" y="1678672"/>
              <a:ext cx="1219200" cy="400050"/>
            </a:xfrm>
            <a:prstGeom prst="rect">
              <a:avLst/>
            </a:prstGeom>
          </p:spPr>
        </p:pic>
        <p:pic>
          <p:nvPicPr>
            <p:cNvPr id="19" name="Picture 20"/>
            <p:cNvPicPr>
              <a:picLocks noChangeAspect="1"/>
            </p:cNvPicPr>
            <p:nvPr/>
          </p:nvPicPr>
          <p:blipFill rotWithShape="1">
            <a:blip r:embed="rId14">
              <a:extLst>
                <a:ext uri="{28A0092B-C50C-407E-A947-70E740481C1C}">
                  <a14:useLocalDpi xmlns:a14="http://schemas.microsoft.com/office/drawing/2010/main" val="0"/>
                </a:ext>
              </a:extLst>
            </a:blip>
            <a:srcRect r="71109"/>
            <a:stretch/>
          </p:blipFill>
          <p:spPr>
            <a:xfrm>
              <a:off x="1206583" y="1626286"/>
              <a:ext cx="550373" cy="504825"/>
            </a:xfrm>
            <a:prstGeom prst="rect">
              <a:avLst/>
            </a:prstGeom>
          </p:spPr>
        </p:pic>
        <p:pic>
          <p:nvPicPr>
            <p:cNvPr id="20" name="Picture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11549" y="2044071"/>
              <a:ext cx="534312" cy="534312"/>
            </a:xfrm>
            <a:prstGeom prst="rect">
              <a:avLst/>
            </a:prstGeom>
          </p:spPr>
        </p:pic>
        <p:sp>
          <p:nvSpPr>
            <p:cNvPr id="21" name="Rectángulo 20"/>
            <p:cNvSpPr/>
            <p:nvPr/>
          </p:nvSpPr>
          <p:spPr>
            <a:xfrm>
              <a:off x="926927" y="1468674"/>
              <a:ext cx="2542783" cy="3808954"/>
            </a:xfrm>
            <a:prstGeom prst="rect">
              <a:avLst/>
            </a:prstGeom>
            <a:noFill/>
            <a:ln w="508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2" name="Título 1"/>
          <p:cNvSpPr txBox="1">
            <a:spLocks/>
          </p:cNvSpPr>
          <p:nvPr/>
        </p:nvSpPr>
        <p:spPr>
          <a:xfrm>
            <a:off x="16460" y="1011033"/>
            <a:ext cx="2980128" cy="792162"/>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s-ES_tradnl" sz="2800" b="1" dirty="0" smtClean="0">
                <a:solidFill>
                  <a:schemeClr val="tx1"/>
                </a:solidFill>
                <a:latin typeface="Calibri" pitchFamily="34" charset="0"/>
                <a:ea typeface="Arial Unicode MS" pitchFamily="34" charset="-128"/>
                <a:cs typeface="Arial Unicode MS" pitchFamily="34" charset="-128"/>
              </a:rPr>
              <a:t>SDS-WAS </a:t>
            </a:r>
            <a:r>
              <a:rPr lang="es-ES_tradnl" sz="2800" b="1" dirty="0" err="1" smtClean="0">
                <a:solidFill>
                  <a:schemeClr val="tx1"/>
                </a:solidFill>
                <a:latin typeface="Calibri" pitchFamily="34" charset="0"/>
                <a:ea typeface="Arial Unicode MS" pitchFamily="34" charset="-128"/>
                <a:cs typeface="Arial Unicode MS" pitchFamily="34" charset="-128"/>
              </a:rPr>
              <a:t>product</a:t>
            </a:r>
            <a:endParaRPr lang="es-ES_tradnl" sz="2800" b="1" dirty="0" smtClean="0">
              <a:solidFill>
                <a:schemeClr val="tx1"/>
              </a:solidFill>
              <a:latin typeface="Calibri" pitchFamily="34" charset="0"/>
              <a:ea typeface="Arial Unicode MS" pitchFamily="34" charset="-128"/>
              <a:cs typeface="Arial Unicode MS" pitchFamily="34" charset="-128"/>
            </a:endParaRPr>
          </a:p>
        </p:txBody>
      </p:sp>
      <p:sp>
        <p:nvSpPr>
          <p:cNvPr id="23" name="Flecha derecha 22"/>
          <p:cNvSpPr/>
          <p:nvPr/>
        </p:nvSpPr>
        <p:spPr>
          <a:xfrm>
            <a:off x="2960724" y="3025837"/>
            <a:ext cx="859378" cy="485453"/>
          </a:xfrm>
          <a:prstGeom prst="right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CuadroTexto 23"/>
          <p:cNvSpPr txBox="1"/>
          <p:nvPr/>
        </p:nvSpPr>
        <p:spPr>
          <a:xfrm>
            <a:off x="215912" y="5578200"/>
            <a:ext cx="3503384" cy="646331"/>
          </a:xfrm>
          <a:prstGeom prst="rect">
            <a:avLst/>
          </a:prstGeom>
          <a:noFill/>
        </p:spPr>
        <p:txBody>
          <a:bodyPr wrap="square" rtlCol="0">
            <a:spAutoFit/>
          </a:bodyPr>
          <a:lstStyle/>
          <a:p>
            <a:r>
              <a:rPr lang="es-ES" dirty="0" smtClean="0"/>
              <a:t>12 Global – Regional </a:t>
            </a:r>
            <a:r>
              <a:rPr lang="es-ES" dirty="0" err="1" smtClean="0"/>
              <a:t>models</a:t>
            </a:r>
            <a:r>
              <a:rPr lang="es-ES" dirty="0" smtClean="0"/>
              <a:t> </a:t>
            </a:r>
          </a:p>
          <a:p>
            <a:r>
              <a:rPr lang="es-ES" dirty="0" smtClean="0"/>
              <a:t>(</a:t>
            </a:r>
            <a:r>
              <a:rPr lang="es-ES" dirty="0" err="1" smtClean="0"/>
              <a:t>from</a:t>
            </a:r>
            <a:r>
              <a:rPr lang="es-ES" dirty="0" smtClean="0"/>
              <a:t> ~ 100 to 10 km)</a:t>
            </a:r>
            <a:endParaRPr lang="es-ES" dirty="0"/>
          </a:p>
        </p:txBody>
      </p:sp>
      <p:sp>
        <p:nvSpPr>
          <p:cNvPr id="29" name="4 CuadroTexto"/>
          <p:cNvSpPr txBox="1"/>
          <p:nvPr/>
        </p:nvSpPr>
        <p:spPr>
          <a:xfrm>
            <a:off x="3719296" y="815169"/>
            <a:ext cx="5303988" cy="646331"/>
          </a:xfrm>
          <a:prstGeom prst="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s-ES_tradnl" b="1" dirty="0" err="1" smtClean="0">
                <a:solidFill>
                  <a:srgbClr val="000000"/>
                </a:solidFill>
              </a:rPr>
              <a:t>Dust</a:t>
            </a:r>
            <a:r>
              <a:rPr lang="es-ES_tradnl" b="1" dirty="0" smtClean="0">
                <a:solidFill>
                  <a:srgbClr val="000000"/>
                </a:solidFill>
              </a:rPr>
              <a:t> </a:t>
            </a:r>
            <a:r>
              <a:rPr lang="es-ES_tradnl" b="1" dirty="0" err="1" smtClean="0">
                <a:solidFill>
                  <a:srgbClr val="000000"/>
                </a:solidFill>
              </a:rPr>
              <a:t>Optical</a:t>
            </a:r>
            <a:r>
              <a:rPr lang="es-ES_tradnl" b="1" dirty="0" smtClean="0">
                <a:solidFill>
                  <a:srgbClr val="000000"/>
                </a:solidFill>
              </a:rPr>
              <a:t> </a:t>
            </a:r>
            <a:r>
              <a:rPr lang="es-ES_tradnl" b="1" dirty="0" err="1" smtClean="0">
                <a:solidFill>
                  <a:srgbClr val="000000"/>
                </a:solidFill>
              </a:rPr>
              <a:t>Depth</a:t>
            </a:r>
            <a:r>
              <a:rPr lang="es-ES_tradnl" b="1" dirty="0" smtClean="0">
                <a:solidFill>
                  <a:srgbClr val="000000"/>
                </a:solidFill>
              </a:rPr>
              <a:t> at 550nm</a:t>
            </a:r>
            <a:endParaRPr lang="es-ES_tradnl" dirty="0" smtClean="0">
              <a:solidFill>
                <a:srgbClr val="000000"/>
              </a:solidFill>
            </a:endParaRPr>
          </a:p>
          <a:p>
            <a:pPr algn="ctr"/>
            <a:r>
              <a:rPr lang="es-ES_tradnl" dirty="0" err="1" smtClean="0">
                <a:solidFill>
                  <a:srgbClr val="000000"/>
                </a:solidFill>
              </a:rPr>
              <a:t>from</a:t>
            </a:r>
            <a:r>
              <a:rPr lang="es-ES_tradnl" dirty="0" smtClean="0">
                <a:solidFill>
                  <a:srgbClr val="000000"/>
                </a:solidFill>
              </a:rPr>
              <a:t> 04-Feb-2019 </a:t>
            </a:r>
            <a:r>
              <a:rPr lang="es-ES_tradnl" dirty="0">
                <a:solidFill>
                  <a:srgbClr val="000000"/>
                </a:solidFill>
              </a:rPr>
              <a:t>12:00 </a:t>
            </a:r>
            <a:r>
              <a:rPr lang="es-ES_tradnl">
                <a:solidFill>
                  <a:srgbClr val="000000"/>
                </a:solidFill>
              </a:rPr>
              <a:t>to </a:t>
            </a:r>
            <a:r>
              <a:rPr lang="es-ES_tradnl" smtClean="0">
                <a:solidFill>
                  <a:srgbClr val="000000"/>
                </a:solidFill>
              </a:rPr>
              <a:t>06-Feb-2019 </a:t>
            </a:r>
            <a:r>
              <a:rPr lang="es-ES_tradnl" dirty="0">
                <a:solidFill>
                  <a:srgbClr val="000000"/>
                </a:solidFill>
              </a:rPr>
              <a:t>00:00</a:t>
            </a:r>
            <a:endParaRPr lang="en-GB" dirty="0">
              <a:solidFill>
                <a:srgbClr val="000000"/>
              </a:solidFill>
            </a:endParaRPr>
          </a:p>
        </p:txBody>
      </p:sp>
      <p:sp>
        <p:nvSpPr>
          <p:cNvPr id="30" name="TextBox 12"/>
          <p:cNvSpPr txBox="1"/>
          <p:nvPr/>
        </p:nvSpPr>
        <p:spPr>
          <a:xfrm>
            <a:off x="6693546" y="5532033"/>
            <a:ext cx="2032509" cy="369332"/>
          </a:xfrm>
          <a:prstGeom prst="rect">
            <a:avLst/>
          </a:prstGeom>
          <a:noFill/>
        </p:spPr>
        <p:txBody>
          <a:bodyPr wrap="square" rtlCol="0">
            <a:spAutoFit/>
          </a:bodyPr>
          <a:lstStyle/>
          <a:p>
            <a:pPr algn="ctr"/>
            <a:r>
              <a:rPr lang="en-US" b="1" dirty="0" smtClean="0">
                <a:solidFill>
                  <a:srgbClr val="FF0000"/>
                </a:solidFill>
                <a:latin typeface="Calibri" panose="020F0502020204030204" pitchFamily="34" charset="0"/>
              </a:rPr>
              <a:t>MEDIAN</a:t>
            </a:r>
          </a:p>
        </p:txBody>
      </p:sp>
      <p:sp>
        <p:nvSpPr>
          <p:cNvPr id="2" name="Rectángulo 1"/>
          <p:cNvSpPr/>
          <p:nvPr/>
        </p:nvSpPr>
        <p:spPr>
          <a:xfrm>
            <a:off x="5624376" y="5181600"/>
            <a:ext cx="1514978" cy="12544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1" name="Picture 4" descr="AEMET_logo"/>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32" name="Shape 153"/>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sp>
        <p:nvSpPr>
          <p:cNvPr id="26" name="Shape 245"/>
          <p:cNvSpPr/>
          <p:nvPr/>
        </p:nvSpPr>
        <p:spPr>
          <a:xfrm>
            <a:off x="5955907" y="6436098"/>
            <a:ext cx="263335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1" i="1" dirty="0">
                <a:solidFill>
                  <a:srgbClr val="000000"/>
                </a:solidFill>
                <a:latin typeface="Calibri"/>
                <a:ea typeface="Calibri"/>
                <a:cs typeface="Calibri"/>
                <a:sym typeface="Calibri"/>
              </a:rPr>
              <a:t>http://sds-was.aemet.es/</a:t>
            </a:r>
          </a:p>
        </p:txBody>
      </p:sp>
    </p:spTree>
    <p:extLst>
      <p:ext uri="{BB962C8B-B14F-4D97-AF65-F5344CB8AC3E}">
        <p14:creationId xmlns:p14="http://schemas.microsoft.com/office/powerpoint/2010/main" val="173313263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169556" y="217893"/>
            <a:ext cx="8847627"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a:t>
            </a:r>
            <a:r>
              <a:rPr lang="en-US" altLang="ca-ES" sz="3500" b="1" dirty="0" smtClean="0"/>
              <a:t>DOD Model Evaluation </a:t>
            </a:r>
            <a:endParaRPr lang="en-US" altLang="ca-ES" sz="3500" b="1" dirty="0"/>
          </a:p>
        </p:txBody>
      </p:sp>
      <p:sp>
        <p:nvSpPr>
          <p:cNvPr id="2" name="Slide Number Placeholder 1"/>
          <p:cNvSpPr>
            <a:spLocks noGrp="1"/>
          </p:cNvSpPr>
          <p:nvPr>
            <p:ph type="sldNum" sz="quarter" idx="4"/>
          </p:nvPr>
        </p:nvSpPr>
        <p:spPr/>
        <p:txBody>
          <a:bodyPr/>
          <a:lstStyle/>
          <a:p>
            <a:fld id="{4A490C5D-AEA8-4823-B9B3-806910A0ECF7}" type="slidenum">
              <a:rPr lang="es-ES" smtClean="0"/>
              <a:pPr/>
              <a:t>12</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sp>
        <p:nvSpPr>
          <p:cNvPr id="14" name="Shape 245"/>
          <p:cNvSpPr/>
          <p:nvPr/>
        </p:nvSpPr>
        <p:spPr>
          <a:xfrm>
            <a:off x="928862" y="5904245"/>
            <a:ext cx="7992888" cy="369332"/>
          </a:xfrm>
          <a:prstGeom prst="rect">
            <a:avLst/>
          </a:prstGeom>
          <a:noFill/>
          <a:ln>
            <a:noFill/>
          </a:ln>
        </p:spPr>
        <p:txBody>
          <a:bodyPr lIns="91425" tIns="45700" rIns="91425" bIns="45700" anchor="t" anchorCtr="0">
            <a:noAutofit/>
          </a:bodyPr>
          <a:lstStyle/>
          <a:p>
            <a:pPr lvl="0" algn="r">
              <a:spcBef>
                <a:spcPts val="0"/>
              </a:spcBef>
              <a:buSzPct val="25000"/>
            </a:pPr>
            <a:r>
              <a:rPr lang="en-US" b="1" i="1" dirty="0">
                <a:solidFill>
                  <a:schemeClr val="dk1"/>
                </a:solidFill>
                <a:latin typeface="Calibri"/>
                <a:ea typeface="Calibri"/>
                <a:cs typeface="Calibri"/>
                <a:sym typeface="Calibri"/>
              </a:rPr>
              <a:t>http://sds-was.aemet.es/forecast-products/forecast-evaluation</a:t>
            </a:r>
            <a:endParaRPr lang="en-US" sz="1800" b="1" i="1" dirty="0">
              <a:solidFill>
                <a:schemeClr val="dk1"/>
              </a:solidFill>
              <a:latin typeface="Calibri"/>
              <a:ea typeface="Calibri"/>
              <a:cs typeface="Calibri"/>
              <a:sym typeface="Calibri"/>
            </a:endParaRPr>
          </a:p>
        </p:txBody>
      </p:sp>
      <p:sp>
        <p:nvSpPr>
          <p:cNvPr id="15" name="Rectangle 14"/>
          <p:cNvSpPr/>
          <p:nvPr/>
        </p:nvSpPr>
        <p:spPr>
          <a:xfrm>
            <a:off x="456739" y="959982"/>
            <a:ext cx="7926027" cy="4064062"/>
          </a:xfrm>
          <a:prstGeom prst="rect">
            <a:avLst/>
          </a:prstGeom>
        </p:spPr>
        <p:txBody>
          <a:bodyPr wrap="square">
            <a:spAutoFit/>
          </a:bodyPr>
          <a:lstStyle/>
          <a:p>
            <a:pPr marL="285750" indent="-285750">
              <a:buFont typeface="Arial" panose="020B0604020202020204" pitchFamily="34" charset="0"/>
              <a:buChar char="•"/>
            </a:pPr>
            <a:r>
              <a:rPr lang="en-US" b="1" dirty="0">
                <a:latin typeface="Calibri" panose="020F0502020204030204" pitchFamily="34" charset="0"/>
              </a:rPr>
              <a:t>Evaluation with AERONET </a:t>
            </a:r>
            <a:r>
              <a:rPr lang="en-US" b="1" dirty="0" smtClean="0">
                <a:latin typeface="Calibri" panose="020F0502020204030204" pitchFamily="34" charset="0"/>
              </a:rPr>
              <a:t>data</a:t>
            </a:r>
          </a:p>
          <a:p>
            <a:pPr marL="742950" lvl="1" indent="-285750">
              <a:buFont typeface="Arial" panose="020B0604020202020204" pitchFamily="34" charset="0"/>
              <a:buChar char="•"/>
            </a:pPr>
            <a:r>
              <a:rPr lang="en-US" dirty="0" smtClean="0">
                <a:latin typeface="Calibri" panose="020F0502020204030204" pitchFamily="34" charset="0"/>
              </a:rPr>
              <a:t>Graphical NRT Evaluation by site</a:t>
            </a:r>
          </a:p>
          <a:p>
            <a:pPr marL="742950" lvl="1" indent="-285750">
              <a:buFont typeface="Arial" panose="020B0604020202020204" pitchFamily="34" charset="0"/>
              <a:buChar char="•"/>
            </a:pPr>
            <a:r>
              <a:rPr lang="en-US" dirty="0">
                <a:latin typeface="Calibri" panose="020F0502020204030204" pitchFamily="34" charset="0"/>
              </a:rPr>
              <a:t>Evaluation </a:t>
            </a:r>
            <a:r>
              <a:rPr lang="en-US" dirty="0" smtClean="0">
                <a:latin typeface="Calibri" panose="020F0502020204030204" pitchFamily="34" charset="0"/>
              </a:rPr>
              <a:t>scores </a:t>
            </a:r>
            <a:r>
              <a:rPr lang="es-ES" dirty="0" err="1">
                <a:latin typeface="Calibri" panose="020F0502020204030204" pitchFamily="34" charset="0"/>
              </a:rPr>
              <a:t>monthly</a:t>
            </a:r>
            <a:r>
              <a:rPr lang="es-ES" dirty="0">
                <a:latin typeface="Calibri" panose="020F0502020204030204" pitchFamily="34" charset="0"/>
              </a:rPr>
              <a:t>/</a:t>
            </a:r>
            <a:r>
              <a:rPr lang="es-ES" dirty="0" err="1">
                <a:latin typeface="Calibri" panose="020F0502020204030204" pitchFamily="34" charset="0"/>
              </a:rPr>
              <a:t>seasonal</a:t>
            </a:r>
            <a:r>
              <a:rPr lang="es-ES" dirty="0">
                <a:latin typeface="Calibri" panose="020F0502020204030204" pitchFamily="34" charset="0"/>
              </a:rPr>
              <a:t>/</a:t>
            </a:r>
            <a:r>
              <a:rPr lang="es-ES" dirty="0" err="1">
                <a:latin typeface="Calibri" panose="020F0502020204030204" pitchFamily="34" charset="0"/>
              </a:rPr>
              <a:t>annual</a:t>
            </a:r>
            <a:r>
              <a:rPr lang="es-ES" dirty="0">
                <a:latin typeface="Calibri" panose="020F0502020204030204" pitchFamily="34" charset="0"/>
              </a:rPr>
              <a:t> </a:t>
            </a:r>
            <a:r>
              <a:rPr lang="es-ES" dirty="0" smtClean="0">
                <a:latin typeface="Calibri" panose="020F0502020204030204" pitchFamily="34" charset="0"/>
              </a:rPr>
              <a:t> 				</a:t>
            </a:r>
            <a:r>
              <a:rPr lang="es-ES" dirty="0" err="1" smtClean="0">
                <a:latin typeface="Calibri" panose="020F0502020204030204" pitchFamily="34" charset="0"/>
              </a:rPr>
              <a:t>by</a:t>
            </a:r>
            <a:r>
              <a:rPr lang="es-ES" dirty="0" smtClean="0">
                <a:latin typeface="Calibri" panose="020F0502020204030204" pitchFamily="34" charset="0"/>
              </a:rPr>
              <a:t> </a:t>
            </a:r>
            <a:r>
              <a:rPr lang="es-ES" dirty="0" err="1" smtClean="0">
                <a:latin typeface="Calibri" panose="020F0502020204030204" pitchFamily="34" charset="0"/>
              </a:rPr>
              <a:t>regions</a:t>
            </a:r>
            <a:r>
              <a:rPr lang="es-ES" dirty="0" smtClean="0">
                <a:latin typeface="Calibri" panose="020F0502020204030204" pitchFamily="34" charset="0"/>
              </a:rPr>
              <a:t> and </a:t>
            </a:r>
            <a:r>
              <a:rPr lang="es-ES" dirty="0" err="1" smtClean="0">
                <a:latin typeface="Calibri" panose="020F0502020204030204" pitchFamily="34" charset="0"/>
              </a:rPr>
              <a:t>sites</a:t>
            </a:r>
            <a:endParaRPr lang="es-ES" dirty="0" smtClean="0">
              <a:latin typeface="Calibri" panose="020F0502020204030204" pitchFamily="34" charset="0"/>
            </a:endParaRPr>
          </a:p>
          <a:p>
            <a:endParaRPr lang="en-US" b="1" dirty="0" smtClean="0">
              <a:latin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endParaRPr>
          </a:p>
          <a:p>
            <a:pPr marL="285750" indent="-285750">
              <a:buFont typeface="Arial" panose="020B0604020202020204" pitchFamily="34" charset="0"/>
              <a:buChar char="•"/>
            </a:pPr>
            <a:r>
              <a:rPr lang="en-US" b="1" dirty="0" smtClean="0">
                <a:latin typeface="Calibri" panose="020F0502020204030204" pitchFamily="34" charset="0"/>
              </a:rPr>
              <a:t>Evaluation </a:t>
            </a:r>
            <a:r>
              <a:rPr lang="en-US" b="1" dirty="0">
                <a:latin typeface="Calibri" panose="020F0502020204030204" pitchFamily="34" charset="0"/>
              </a:rPr>
              <a:t>with MODIS </a:t>
            </a:r>
            <a:r>
              <a:rPr lang="en-US" b="1" dirty="0" smtClean="0">
                <a:latin typeface="Calibri" panose="020F0502020204030204" pitchFamily="34" charset="0"/>
              </a:rPr>
              <a:t>data </a:t>
            </a:r>
            <a:r>
              <a:rPr lang="en-US" b="1" dirty="0">
                <a:latin typeface="Calibri" panose="020F0502020204030204" pitchFamily="34" charset="0"/>
              </a:rPr>
              <a:t>onto the </a:t>
            </a:r>
            <a:r>
              <a:rPr lang="en-US" b="1" dirty="0" smtClean="0">
                <a:latin typeface="Calibri" panose="020F0502020204030204" pitchFamily="34" charset="0"/>
              </a:rPr>
              <a:t>Atlantic</a:t>
            </a:r>
          </a:p>
          <a:p>
            <a:pPr marL="742950" lvl="1" indent="-285750">
              <a:buFont typeface="Arial" panose="020B0604020202020204" pitchFamily="34" charset="0"/>
              <a:buChar char="•"/>
            </a:pPr>
            <a:r>
              <a:rPr lang="en-US" dirty="0">
                <a:latin typeface="Calibri" panose="020F0502020204030204" pitchFamily="34" charset="0"/>
              </a:rPr>
              <a:t>Evaluation </a:t>
            </a:r>
            <a:r>
              <a:rPr lang="en-US" dirty="0" smtClean="0">
                <a:latin typeface="Calibri" panose="020F0502020204030204" pitchFamily="34" charset="0"/>
              </a:rPr>
              <a:t>scores </a:t>
            </a:r>
            <a:r>
              <a:rPr lang="es-ES" dirty="0" err="1">
                <a:latin typeface="Calibri" panose="020F0502020204030204" pitchFamily="34" charset="0"/>
              </a:rPr>
              <a:t>monthly</a:t>
            </a:r>
            <a:r>
              <a:rPr lang="es-ES" dirty="0">
                <a:latin typeface="Calibri" panose="020F0502020204030204" pitchFamily="34" charset="0"/>
              </a:rPr>
              <a:t>/</a:t>
            </a:r>
            <a:r>
              <a:rPr lang="es-ES" dirty="0" err="1">
                <a:latin typeface="Calibri" panose="020F0502020204030204" pitchFamily="34" charset="0"/>
              </a:rPr>
              <a:t>seasonal</a:t>
            </a:r>
            <a:r>
              <a:rPr lang="es-ES" dirty="0">
                <a:latin typeface="Calibri" panose="020F0502020204030204" pitchFamily="34" charset="0"/>
              </a:rPr>
              <a:t>/</a:t>
            </a:r>
            <a:r>
              <a:rPr lang="es-ES" dirty="0" err="1">
                <a:latin typeface="Calibri" panose="020F0502020204030204" pitchFamily="34" charset="0"/>
              </a:rPr>
              <a:t>annual</a:t>
            </a:r>
            <a:r>
              <a:rPr lang="es-ES" dirty="0">
                <a:latin typeface="Calibri" panose="020F0502020204030204" pitchFamily="34" charset="0"/>
              </a:rPr>
              <a:t> </a:t>
            </a:r>
            <a:endParaRPr lang="en-US" dirty="0">
              <a:latin typeface="Calibri" panose="020F0502020204030204" pitchFamily="34" charset="0"/>
            </a:endParaRPr>
          </a:p>
          <a:p>
            <a:pPr marL="285750" indent="-285750">
              <a:buFont typeface="Arial" panose="020B0604020202020204" pitchFamily="34" charset="0"/>
              <a:buChar char="•"/>
            </a:pPr>
            <a:endParaRPr lang="en-US" b="1" dirty="0" smtClean="0">
              <a:latin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endParaRPr>
          </a:p>
          <a:p>
            <a:pPr marL="285750" indent="-285750">
              <a:buFont typeface="Arial" panose="020B0604020202020204" pitchFamily="34" charset="0"/>
              <a:buChar char="•"/>
            </a:pPr>
            <a:endParaRPr lang="en-US" b="1" dirty="0" smtClean="0">
              <a:latin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rPr>
              <a:t>Evaluation of dust models with MODIS Deep Blue </a:t>
            </a:r>
            <a:r>
              <a:rPr lang="en-US" b="1" dirty="0" smtClean="0">
                <a:latin typeface="Calibri" panose="020F0502020204030204" pitchFamily="34" charset="0"/>
              </a:rPr>
              <a:t>retrievals</a:t>
            </a:r>
          </a:p>
          <a:p>
            <a:pPr marL="742950" lvl="1" indent="-285750">
              <a:buFont typeface="Arial" panose="020B0604020202020204" pitchFamily="34" charset="0"/>
              <a:buChar char="•"/>
            </a:pPr>
            <a:r>
              <a:rPr lang="en-US" dirty="0">
                <a:latin typeface="Calibri" panose="020F0502020204030204" pitchFamily="34" charset="0"/>
              </a:rPr>
              <a:t>Evaluation </a:t>
            </a:r>
            <a:r>
              <a:rPr lang="en-US" dirty="0" smtClean="0">
                <a:latin typeface="Calibri" panose="020F0502020204030204" pitchFamily="34" charset="0"/>
              </a:rPr>
              <a:t>scores </a:t>
            </a:r>
            <a:r>
              <a:rPr lang="es-ES" dirty="0" err="1">
                <a:latin typeface="Calibri" panose="020F0502020204030204" pitchFamily="34" charset="0"/>
              </a:rPr>
              <a:t>monthly</a:t>
            </a:r>
            <a:r>
              <a:rPr lang="es-ES" dirty="0">
                <a:latin typeface="Calibri" panose="020F0502020204030204" pitchFamily="34" charset="0"/>
              </a:rPr>
              <a:t>/</a:t>
            </a:r>
            <a:r>
              <a:rPr lang="es-ES" dirty="0" err="1">
                <a:latin typeface="Calibri" panose="020F0502020204030204" pitchFamily="34" charset="0"/>
              </a:rPr>
              <a:t>seasonal</a:t>
            </a:r>
            <a:r>
              <a:rPr lang="es-ES" dirty="0">
                <a:latin typeface="Calibri" panose="020F0502020204030204" pitchFamily="34" charset="0"/>
              </a:rPr>
              <a:t>/</a:t>
            </a:r>
            <a:r>
              <a:rPr lang="es-ES" dirty="0" err="1">
                <a:latin typeface="Calibri" panose="020F0502020204030204" pitchFamily="34" charset="0"/>
              </a:rPr>
              <a:t>annual</a:t>
            </a:r>
            <a:r>
              <a:rPr lang="es-ES" dirty="0">
                <a:latin typeface="Calibri" panose="020F0502020204030204" pitchFamily="34" charset="0"/>
              </a:rPr>
              <a:t> </a:t>
            </a:r>
            <a:endParaRPr lang="en-US" dirty="0">
              <a:latin typeface="Calibri" panose="020F0502020204030204" pitchFamily="34" charset="0"/>
            </a:endParaRPr>
          </a:p>
        </p:txBody>
      </p:sp>
      <p:pic>
        <p:nvPicPr>
          <p:cNvPr id="1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2334" t="18708" r="15964" b="28616"/>
          <a:stretch/>
        </p:blipFill>
        <p:spPr bwMode="auto">
          <a:xfrm>
            <a:off x="6707189" y="1090500"/>
            <a:ext cx="1917323" cy="1174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0" descr="Nasa-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27186" y="5040970"/>
            <a:ext cx="674865" cy="5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42075" y="2294024"/>
            <a:ext cx="2438400" cy="18288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42075" y="4056326"/>
            <a:ext cx="2438400" cy="1828800"/>
          </a:xfrm>
          <a:prstGeom prst="rect">
            <a:avLst/>
          </a:prstGeom>
        </p:spPr>
      </p:pic>
      <p:pic>
        <p:nvPicPr>
          <p:cNvPr id="20" name="Imagen 11"/>
          <p:cNvPicPr>
            <a:picLocks noChangeAspect="1"/>
          </p:cNvPicPr>
          <p:nvPr/>
        </p:nvPicPr>
        <p:blipFill>
          <a:blip r:embed="rId10"/>
          <a:stretch>
            <a:fillRect/>
          </a:stretch>
        </p:blipFill>
        <p:spPr>
          <a:xfrm>
            <a:off x="1115616" y="3267552"/>
            <a:ext cx="1372870" cy="832258"/>
          </a:xfrm>
          <a:prstGeom prst="rect">
            <a:avLst/>
          </a:prstGeom>
        </p:spPr>
      </p:pic>
    </p:spTree>
    <p:extLst>
      <p:ext uri="{BB962C8B-B14F-4D97-AF65-F5344CB8AC3E}">
        <p14:creationId xmlns:p14="http://schemas.microsoft.com/office/powerpoint/2010/main" val="2036643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Visibility vs Surf. </a:t>
            </a:r>
            <a:r>
              <a:rPr lang="en-US" altLang="ca-ES" sz="3500" b="1" dirty="0" smtClean="0"/>
              <a:t>Conc</a:t>
            </a:r>
            <a:r>
              <a:rPr lang="en-US" altLang="ca-ES" sz="3500" b="1" dirty="0"/>
              <a:t>.</a:t>
            </a:r>
          </a:p>
        </p:txBody>
      </p:sp>
      <p:sp>
        <p:nvSpPr>
          <p:cNvPr id="2" name="Slide Number Placeholder 1"/>
          <p:cNvSpPr>
            <a:spLocks noGrp="1"/>
          </p:cNvSpPr>
          <p:nvPr>
            <p:ph type="sldNum" sz="quarter" idx="4"/>
          </p:nvPr>
        </p:nvSpPr>
        <p:spPr/>
        <p:txBody>
          <a:bodyPr/>
          <a:lstStyle/>
          <a:p>
            <a:fld id="{4A490C5D-AEA8-4823-B9B3-806910A0ECF7}" type="slidenum">
              <a:rPr lang="es-ES" smtClean="0"/>
              <a:pPr/>
              <a:t>13</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sp>
        <p:nvSpPr>
          <p:cNvPr id="11" name="Shape 245"/>
          <p:cNvSpPr/>
          <p:nvPr/>
        </p:nvSpPr>
        <p:spPr>
          <a:xfrm>
            <a:off x="5955907" y="6436098"/>
            <a:ext cx="263335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1" i="1" dirty="0">
                <a:solidFill>
                  <a:srgbClr val="000000"/>
                </a:solidFill>
                <a:latin typeface="Calibri"/>
                <a:ea typeface="Calibri"/>
                <a:cs typeface="Calibri"/>
                <a:sym typeface="Calibri"/>
              </a:rPr>
              <a:t>http://sds-was.aemet.es/</a:t>
            </a:r>
          </a:p>
        </p:txBody>
      </p:sp>
      <p:sp>
        <p:nvSpPr>
          <p:cNvPr id="8" name="Rectángulo 1"/>
          <p:cNvSpPr/>
          <p:nvPr/>
        </p:nvSpPr>
        <p:spPr>
          <a:xfrm>
            <a:off x="395536" y="910467"/>
            <a:ext cx="6372480" cy="369332"/>
          </a:xfrm>
          <a:prstGeom prst="rect">
            <a:avLst/>
          </a:prstGeom>
        </p:spPr>
        <p:txBody>
          <a:bodyPr wrap="square">
            <a:spAutoFit/>
          </a:bodyPr>
          <a:lstStyle/>
          <a:p>
            <a:r>
              <a:rPr lang="es-ES_tradnl" b="1" dirty="0">
                <a:solidFill>
                  <a:srgbClr val="000000"/>
                </a:solidFill>
                <a:latin typeface="Calibri" panose="020F0502020204030204" pitchFamily="34" charset="0"/>
              </a:rPr>
              <a:t>NRT </a:t>
            </a:r>
            <a:r>
              <a:rPr lang="es-ES_tradnl" b="1" dirty="0" err="1">
                <a:solidFill>
                  <a:srgbClr val="000000"/>
                </a:solidFill>
                <a:latin typeface="Calibri" panose="020F0502020204030204" pitchFamily="34" charset="0"/>
              </a:rPr>
              <a:t>visibility</a:t>
            </a:r>
            <a:r>
              <a:rPr lang="es-ES_tradnl" b="1" dirty="0">
                <a:solidFill>
                  <a:srgbClr val="000000"/>
                </a:solidFill>
                <a:latin typeface="Calibri" panose="020F0502020204030204" pitchFamily="34" charset="0"/>
              </a:rPr>
              <a:t>  </a:t>
            </a:r>
            <a:r>
              <a:rPr lang="es-ES_tradnl" b="1" dirty="0" err="1">
                <a:solidFill>
                  <a:srgbClr val="000000"/>
                </a:solidFill>
                <a:latin typeface="Calibri" panose="020F0502020204030204" pitchFamily="34" charset="0"/>
              </a:rPr>
              <a:t>evaluation</a:t>
            </a:r>
            <a:r>
              <a:rPr lang="es-ES_tradnl" b="1" dirty="0">
                <a:solidFill>
                  <a:srgbClr val="000000"/>
                </a:solidFill>
                <a:latin typeface="Calibri" panose="020F0502020204030204" pitchFamily="34" charset="0"/>
              </a:rPr>
              <a:t>: </a:t>
            </a:r>
            <a:r>
              <a:rPr lang="es-ES_tradnl" b="1" dirty="0" smtClean="0">
                <a:solidFill>
                  <a:srgbClr val="000000"/>
                </a:solidFill>
                <a:latin typeface="Calibri" panose="020F0502020204030204" pitchFamily="34" charset="0"/>
              </a:rPr>
              <a:t>19</a:t>
            </a:r>
            <a:r>
              <a:rPr lang="es-ES_tradnl" b="1" baseline="30000" dirty="0" smtClean="0">
                <a:solidFill>
                  <a:srgbClr val="000000"/>
                </a:solidFill>
                <a:latin typeface="Calibri" panose="020F0502020204030204" pitchFamily="34" charset="0"/>
              </a:rPr>
              <a:t>th</a:t>
            </a:r>
            <a:r>
              <a:rPr lang="es-ES_tradnl" b="1" dirty="0" smtClean="0">
                <a:solidFill>
                  <a:srgbClr val="000000"/>
                </a:solidFill>
                <a:latin typeface="Calibri" panose="020F0502020204030204" pitchFamily="34" charset="0"/>
              </a:rPr>
              <a:t> june 2016</a:t>
            </a:r>
            <a:endParaRPr lang="en-GB" dirty="0">
              <a:solidFill>
                <a:srgbClr val="000000"/>
              </a:solidFill>
              <a:latin typeface="Calibri" panose="020F0502020204030204" pitchFamily="34" charset="0"/>
            </a:endParaRPr>
          </a:p>
        </p:txBody>
      </p:sp>
      <p:pic>
        <p:nvPicPr>
          <p:cNvPr id="12" name="Imagen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406238"/>
            <a:ext cx="9144000" cy="2293545"/>
          </a:xfrm>
          <a:prstGeom prst="rect">
            <a:avLst/>
          </a:prstGeom>
        </p:spPr>
      </p:pic>
      <p:pic>
        <p:nvPicPr>
          <p:cNvPr id="13" name="Imagen 3"/>
          <p:cNvPicPr>
            <a:picLocks noChangeAspect="1"/>
          </p:cNvPicPr>
          <p:nvPr/>
        </p:nvPicPr>
        <p:blipFill rotWithShape="1">
          <a:blip r:embed="rId7">
            <a:extLst>
              <a:ext uri="{28A0092B-C50C-407E-A947-70E740481C1C}">
                <a14:useLocalDpi xmlns:a14="http://schemas.microsoft.com/office/drawing/2010/main" val="0"/>
              </a:ext>
            </a:extLst>
          </a:blip>
          <a:srcRect t="74881" r="67310"/>
          <a:stretch/>
        </p:blipFill>
        <p:spPr>
          <a:xfrm>
            <a:off x="119063" y="3927509"/>
            <a:ext cx="2951428" cy="2270144"/>
          </a:xfrm>
          <a:prstGeom prst="rect">
            <a:avLst/>
          </a:prstGeom>
        </p:spPr>
      </p:pic>
      <p:pic>
        <p:nvPicPr>
          <p:cNvPr id="14" name="Imagen 8"/>
          <p:cNvPicPr>
            <a:picLocks noChangeAspect="1"/>
          </p:cNvPicPr>
          <p:nvPr/>
        </p:nvPicPr>
        <p:blipFill rotWithShape="1">
          <a:blip r:embed="rId8">
            <a:extLst>
              <a:ext uri="{28A0092B-C50C-407E-A947-70E740481C1C}">
                <a14:useLocalDpi xmlns:a14="http://schemas.microsoft.com/office/drawing/2010/main" val="0"/>
              </a:ext>
            </a:extLst>
          </a:blip>
          <a:srcRect t="73593" r="63348"/>
          <a:stretch/>
        </p:blipFill>
        <p:spPr>
          <a:xfrm>
            <a:off x="3203847" y="3826221"/>
            <a:ext cx="3288097" cy="2371431"/>
          </a:xfrm>
          <a:prstGeom prst="rect">
            <a:avLst/>
          </a:prstGeom>
        </p:spPr>
      </p:pic>
      <p:pic>
        <p:nvPicPr>
          <p:cNvPr id="15" name="Imagen 10"/>
          <p:cNvPicPr>
            <a:picLocks noChangeAspect="1"/>
          </p:cNvPicPr>
          <p:nvPr/>
        </p:nvPicPr>
        <p:blipFill rotWithShape="1">
          <a:blip r:embed="rId9">
            <a:extLst>
              <a:ext uri="{28A0092B-C50C-407E-A947-70E740481C1C}">
                <a14:useLocalDpi xmlns:a14="http://schemas.microsoft.com/office/drawing/2010/main" val="0"/>
              </a:ext>
            </a:extLst>
          </a:blip>
          <a:srcRect t="74618" r="66429"/>
          <a:stretch/>
        </p:blipFill>
        <p:spPr>
          <a:xfrm>
            <a:off x="6228184" y="3936126"/>
            <a:ext cx="2917341" cy="2207866"/>
          </a:xfrm>
          <a:prstGeom prst="rect">
            <a:avLst/>
          </a:prstGeom>
        </p:spPr>
      </p:pic>
    </p:spTree>
    <p:extLst>
      <p:ext uri="{BB962C8B-B14F-4D97-AF65-F5344CB8AC3E}">
        <p14:creationId xmlns:p14="http://schemas.microsoft.com/office/powerpoint/2010/main" val="1050072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9243" y="2364675"/>
            <a:ext cx="4310659" cy="2852165"/>
          </a:xfrm>
          <a:prstGeom prst="rect">
            <a:avLst/>
          </a:prstGeom>
        </p:spPr>
      </p:pic>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a:t>
            </a:r>
            <a:r>
              <a:rPr lang="en-US" altLang="ca-ES" sz="3500" b="1" dirty="0" smtClean="0"/>
              <a:t>Dust Profiles Evaluation</a:t>
            </a:r>
            <a:endParaRPr lang="en-US" altLang="ca-ES" sz="3500" b="1" dirty="0"/>
          </a:p>
        </p:txBody>
      </p:sp>
      <p:sp>
        <p:nvSpPr>
          <p:cNvPr id="2" name="Slide Number Placeholder 1"/>
          <p:cNvSpPr>
            <a:spLocks noGrp="1"/>
          </p:cNvSpPr>
          <p:nvPr>
            <p:ph type="sldNum" sz="quarter" idx="4"/>
          </p:nvPr>
        </p:nvSpPr>
        <p:spPr/>
        <p:txBody>
          <a:bodyPr/>
          <a:lstStyle/>
          <a:p>
            <a:fld id="{4A490C5D-AEA8-4823-B9B3-806910A0ECF7}" type="slidenum">
              <a:rPr lang="es-ES" smtClean="0"/>
              <a:pPr/>
              <a:t>14</a:t>
            </a:fld>
            <a:endParaRPr lang="es-ES" dirty="0"/>
          </a:p>
        </p:txBody>
      </p:sp>
      <p:pic>
        <p:nvPicPr>
          <p:cNvPr id="27" name="Shape 256"/>
          <p:cNvPicPr preferRelativeResize="0"/>
          <p:nvPr/>
        </p:nvPicPr>
        <p:blipFill rotWithShape="1">
          <a:blip r:embed="rId4">
            <a:alphaModFix/>
          </a:blip>
          <a:srcRect l="21940" t="19662" r="22254" b="21898"/>
          <a:stretch/>
        </p:blipFill>
        <p:spPr>
          <a:xfrm>
            <a:off x="268825" y="2364676"/>
            <a:ext cx="4357987" cy="2852165"/>
          </a:xfrm>
          <a:prstGeom prst="rect">
            <a:avLst/>
          </a:prstGeom>
          <a:noFill/>
          <a:ln>
            <a:noFill/>
          </a:ln>
        </p:spPr>
      </p:pic>
      <p:sp>
        <p:nvSpPr>
          <p:cNvPr id="30" name="Shape 260"/>
          <p:cNvSpPr/>
          <p:nvPr/>
        </p:nvSpPr>
        <p:spPr>
          <a:xfrm>
            <a:off x="541320" y="1778980"/>
            <a:ext cx="3754531" cy="646331"/>
          </a:xfrm>
          <a:prstGeom prst="rect">
            <a:avLst/>
          </a:prstGeom>
          <a:solidFill>
            <a:schemeClr val="bg1">
              <a:lumMod val="85000"/>
            </a:schemeClr>
          </a:solidFill>
          <a:ln>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91425" tIns="45700" rIns="91425" bIns="45700" anchor="t" anchorCtr="0">
            <a:noAutofit/>
          </a:bodyPr>
          <a:lstStyle/>
          <a:p>
            <a:pPr marL="0" marR="0" lvl="0" indent="0" algn="l" rtl="0">
              <a:spcBef>
                <a:spcPts val="0"/>
              </a:spcBef>
              <a:buSzPct val="25000"/>
              <a:buNone/>
            </a:pPr>
            <a:r>
              <a:rPr lang="en-US" sz="1800" b="1" i="1" dirty="0">
                <a:solidFill>
                  <a:srgbClr val="000000"/>
                </a:solidFill>
                <a:latin typeface="Calibri"/>
                <a:ea typeface="Calibri"/>
                <a:cs typeface="Calibri"/>
                <a:sym typeface="Calibri"/>
              </a:rPr>
              <a:t>+ High density of stations</a:t>
            </a:r>
          </a:p>
          <a:p>
            <a:pPr marL="0" marR="0" lvl="0" indent="0" algn="l" rtl="0">
              <a:spcBef>
                <a:spcPts val="0"/>
              </a:spcBef>
              <a:buSzPct val="25000"/>
              <a:buNone/>
            </a:pPr>
            <a:r>
              <a:rPr lang="en-US" sz="1800" b="1" i="1" dirty="0">
                <a:solidFill>
                  <a:srgbClr val="000000"/>
                </a:solidFill>
                <a:latin typeface="Calibri"/>
                <a:ea typeface="Calibri"/>
                <a:cs typeface="Calibri"/>
                <a:sym typeface="Calibri"/>
              </a:rPr>
              <a:t>- Qualitative products</a:t>
            </a:r>
          </a:p>
        </p:txBody>
      </p:sp>
      <p:sp>
        <p:nvSpPr>
          <p:cNvPr id="31" name="Shape 261"/>
          <p:cNvSpPr/>
          <p:nvPr/>
        </p:nvSpPr>
        <p:spPr>
          <a:xfrm>
            <a:off x="5021354" y="1778979"/>
            <a:ext cx="3754531" cy="646331"/>
          </a:xfrm>
          <a:prstGeom prst="rect">
            <a:avLst/>
          </a:prstGeom>
          <a:solidFill>
            <a:schemeClr val="bg1">
              <a:lumMod val="85000"/>
            </a:schemeClr>
          </a:solidFill>
          <a:ln>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91425" tIns="45700" rIns="91425" bIns="45700" anchor="t" anchorCtr="0">
            <a:noAutofit/>
          </a:bodyPr>
          <a:lstStyle/>
          <a:p>
            <a:pPr marL="0" marR="0" lvl="0" indent="0" algn="l" rtl="0">
              <a:spcBef>
                <a:spcPts val="0"/>
              </a:spcBef>
              <a:buSzPct val="25000"/>
              <a:buNone/>
            </a:pPr>
            <a:r>
              <a:rPr lang="en-US" sz="1800" b="1" i="1" dirty="0">
                <a:solidFill>
                  <a:srgbClr val="000000"/>
                </a:solidFill>
                <a:latin typeface="Calibri"/>
                <a:ea typeface="Calibri"/>
                <a:cs typeface="Calibri"/>
                <a:sym typeface="Calibri"/>
              </a:rPr>
              <a:t>- Low number of stations</a:t>
            </a:r>
          </a:p>
          <a:p>
            <a:pPr marL="0" marR="0" lvl="0" indent="0" algn="l" rtl="0">
              <a:spcBef>
                <a:spcPts val="0"/>
              </a:spcBef>
              <a:buSzPct val="25000"/>
              <a:buNone/>
            </a:pPr>
            <a:r>
              <a:rPr lang="en-US" sz="1800" b="1" i="1" dirty="0">
                <a:solidFill>
                  <a:srgbClr val="000000"/>
                </a:solidFill>
                <a:latin typeface="Calibri"/>
                <a:ea typeface="Calibri"/>
                <a:cs typeface="Calibri"/>
                <a:sym typeface="Calibri"/>
              </a:rPr>
              <a:t>+ Quantitative products</a:t>
            </a:r>
          </a:p>
        </p:txBody>
      </p:sp>
      <p:sp>
        <p:nvSpPr>
          <p:cNvPr id="34" name="Shape 262"/>
          <p:cNvSpPr/>
          <p:nvPr/>
        </p:nvSpPr>
        <p:spPr>
          <a:xfrm>
            <a:off x="199302" y="5966455"/>
            <a:ext cx="8760600" cy="369300"/>
          </a:xfrm>
          <a:prstGeom prst="rect">
            <a:avLst/>
          </a:prstGeom>
          <a:noFill/>
          <a:ln>
            <a:noFill/>
          </a:ln>
        </p:spPr>
        <p:txBody>
          <a:bodyPr lIns="91425" tIns="45700" rIns="91425" bIns="45700" anchor="t" anchorCtr="0">
            <a:noAutofit/>
          </a:bodyPr>
          <a:lstStyle/>
          <a:p>
            <a:pPr marL="0" marR="0" lvl="0" indent="0" algn="r" rtl="0">
              <a:spcBef>
                <a:spcPts val="0"/>
              </a:spcBef>
              <a:buNone/>
            </a:pPr>
            <a:r>
              <a:rPr lang="en-US" sz="1400" i="1" dirty="0">
                <a:solidFill>
                  <a:srgbClr val="000000"/>
                </a:solidFill>
                <a:latin typeface="Calibri"/>
                <a:ea typeface="Calibri"/>
                <a:cs typeface="Calibri"/>
                <a:sym typeface="Calibri"/>
              </a:rPr>
              <a:t>http://</a:t>
            </a:r>
            <a:r>
              <a:rPr lang="en-US" sz="1400" i="1" dirty="0" err="1">
                <a:solidFill>
                  <a:srgbClr val="000000"/>
                </a:solidFill>
                <a:latin typeface="Calibri"/>
                <a:ea typeface="Calibri"/>
                <a:cs typeface="Calibri"/>
                <a:sym typeface="Calibri"/>
              </a:rPr>
              <a:t>sds-was.aemet.es</a:t>
            </a:r>
            <a:r>
              <a:rPr lang="en-US" sz="1400" i="1" dirty="0">
                <a:solidFill>
                  <a:srgbClr val="000000"/>
                </a:solidFill>
                <a:latin typeface="Calibri"/>
                <a:ea typeface="Calibri"/>
                <a:cs typeface="Calibri"/>
                <a:sym typeface="Calibri"/>
              </a:rPr>
              <a:t>/projects-research/evaluation-of-model-derived-dust-vertical-profiles</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pic>
        <p:nvPicPr>
          <p:cNvPr id="16" name="Picture 1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descr="AEMET_logo"/>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8" name="Shape 153"/>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spTree>
    <p:extLst>
      <p:ext uri="{BB962C8B-B14F-4D97-AF65-F5344CB8AC3E}">
        <p14:creationId xmlns:p14="http://schemas.microsoft.com/office/powerpoint/2010/main" val="39418425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a:t>
            </a:r>
            <a:r>
              <a:rPr lang="en-US" altLang="ca-ES" sz="3500" b="1" dirty="0" smtClean="0"/>
              <a:t>Dust Profiles Evaluation</a:t>
            </a:r>
            <a:endParaRPr lang="en-US" altLang="ca-ES" sz="3500" b="1" dirty="0"/>
          </a:p>
        </p:txBody>
      </p:sp>
      <p:sp>
        <p:nvSpPr>
          <p:cNvPr id="2" name="Slide Number Placeholder 1"/>
          <p:cNvSpPr>
            <a:spLocks noGrp="1"/>
          </p:cNvSpPr>
          <p:nvPr>
            <p:ph type="sldNum" sz="quarter" idx="4"/>
          </p:nvPr>
        </p:nvSpPr>
        <p:spPr/>
        <p:txBody>
          <a:bodyPr/>
          <a:lstStyle/>
          <a:p>
            <a:fld id="{4A490C5D-AEA8-4823-B9B3-806910A0ECF7}" type="slidenum">
              <a:rPr lang="es-ES" smtClean="0"/>
              <a:pPr/>
              <a:t>15</a:t>
            </a:fld>
            <a:endParaRPr lang="es-ES" dirty="0"/>
          </a:p>
        </p:txBody>
      </p:sp>
      <p:sp>
        <p:nvSpPr>
          <p:cNvPr id="34" name="Shape 262"/>
          <p:cNvSpPr/>
          <p:nvPr/>
        </p:nvSpPr>
        <p:spPr>
          <a:xfrm>
            <a:off x="199302" y="5966455"/>
            <a:ext cx="8760600" cy="369300"/>
          </a:xfrm>
          <a:prstGeom prst="rect">
            <a:avLst/>
          </a:prstGeom>
          <a:noFill/>
          <a:ln>
            <a:noFill/>
          </a:ln>
        </p:spPr>
        <p:txBody>
          <a:bodyPr lIns="91425" tIns="45700" rIns="91425" bIns="45700" anchor="t" anchorCtr="0">
            <a:noAutofit/>
          </a:bodyPr>
          <a:lstStyle/>
          <a:p>
            <a:pPr marL="0" marR="0" lvl="0" indent="0" algn="r" rtl="0">
              <a:spcBef>
                <a:spcPts val="0"/>
              </a:spcBef>
              <a:buNone/>
            </a:pPr>
            <a:r>
              <a:rPr lang="en-US" sz="1400" i="1" dirty="0">
                <a:solidFill>
                  <a:srgbClr val="000000"/>
                </a:solidFill>
                <a:latin typeface="Calibri"/>
                <a:ea typeface="Calibri"/>
                <a:cs typeface="Calibri"/>
                <a:sym typeface="Calibri"/>
              </a:rPr>
              <a:t>http://</a:t>
            </a:r>
            <a:r>
              <a:rPr lang="en-US" sz="1400" i="1" dirty="0" err="1">
                <a:solidFill>
                  <a:srgbClr val="000000"/>
                </a:solidFill>
                <a:latin typeface="Calibri"/>
                <a:ea typeface="Calibri"/>
                <a:cs typeface="Calibri"/>
                <a:sym typeface="Calibri"/>
              </a:rPr>
              <a:t>sds-was.aemet.es</a:t>
            </a:r>
            <a:r>
              <a:rPr lang="en-US" sz="1400" i="1" dirty="0">
                <a:solidFill>
                  <a:srgbClr val="000000"/>
                </a:solidFill>
                <a:latin typeface="Calibri"/>
                <a:ea typeface="Calibri"/>
                <a:cs typeface="Calibri"/>
                <a:sym typeface="Calibri"/>
              </a:rPr>
              <a:t>/projects-research/evaluation-of-model-derived-dust-vertical-profiles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pic>
        <p:nvPicPr>
          <p:cNvPr id="16" name="Picture 1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descr="AEMET_log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8" name="Shape 153"/>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grpSp>
        <p:nvGrpSpPr>
          <p:cNvPr id="20" name="Grupo 19"/>
          <p:cNvGrpSpPr/>
          <p:nvPr/>
        </p:nvGrpSpPr>
        <p:grpSpPr>
          <a:xfrm>
            <a:off x="741775" y="1553703"/>
            <a:ext cx="7862673" cy="4143180"/>
            <a:chOff x="16448349" y="19946335"/>
            <a:chExt cx="12645178" cy="7258739"/>
          </a:xfrm>
        </p:grpSpPr>
        <p:sp>
          <p:nvSpPr>
            <p:cNvPr id="21" name="Rectángulo 20"/>
            <p:cNvSpPr/>
            <p:nvPr/>
          </p:nvSpPr>
          <p:spPr>
            <a:xfrm>
              <a:off x="16652154" y="20647617"/>
              <a:ext cx="5832649" cy="6157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2" name="Imagen 21"/>
            <p:cNvPicPr>
              <a:picLocks noChangeAspect="1"/>
            </p:cNvPicPr>
            <p:nvPr/>
          </p:nvPicPr>
          <p:blipFill rotWithShape="1">
            <a:blip r:embed="rId7"/>
            <a:srcRect b="6271"/>
            <a:stretch/>
          </p:blipFill>
          <p:spPr>
            <a:xfrm>
              <a:off x="16448349" y="19946335"/>
              <a:ext cx="12645178" cy="7258739"/>
            </a:xfrm>
            <a:prstGeom prst="rect">
              <a:avLst/>
            </a:prstGeom>
          </p:spPr>
        </p:pic>
      </p:grpSp>
    </p:spTree>
    <p:extLst>
      <p:ext uri="{BB962C8B-B14F-4D97-AF65-F5344CB8AC3E}">
        <p14:creationId xmlns:p14="http://schemas.microsoft.com/office/powerpoint/2010/main" val="36543001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Dust Profiles Evaluation</a:t>
            </a:r>
          </a:p>
        </p:txBody>
      </p:sp>
      <p:sp>
        <p:nvSpPr>
          <p:cNvPr id="2" name="Slide Number Placeholder 1"/>
          <p:cNvSpPr>
            <a:spLocks noGrp="1"/>
          </p:cNvSpPr>
          <p:nvPr>
            <p:ph type="sldNum" sz="quarter" idx="4"/>
          </p:nvPr>
        </p:nvSpPr>
        <p:spPr/>
        <p:txBody>
          <a:bodyPr/>
          <a:lstStyle/>
          <a:p>
            <a:fld id="{4A490C5D-AEA8-4823-B9B3-806910A0ECF7}" type="slidenum">
              <a:rPr lang="es-ES" smtClean="0"/>
              <a:pPr/>
              <a:t>16</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grpSp>
        <p:nvGrpSpPr>
          <p:cNvPr id="13" name="Group 12"/>
          <p:cNvGrpSpPr/>
          <p:nvPr/>
        </p:nvGrpSpPr>
        <p:grpSpPr>
          <a:xfrm>
            <a:off x="2339753" y="1331479"/>
            <a:ext cx="7660968" cy="6210931"/>
            <a:chOff x="2211380" y="4212005"/>
            <a:chExt cx="8337284" cy="6213430"/>
          </a:xfrm>
        </p:grpSpPr>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1380" y="4332944"/>
              <a:ext cx="7546528" cy="5209798"/>
            </a:xfrm>
            <a:prstGeom prst="rect">
              <a:avLst/>
            </a:prstGeom>
          </p:spPr>
        </p:pic>
        <p:sp>
          <p:nvSpPr>
            <p:cNvPr id="15" name="Rectángulo 22"/>
            <p:cNvSpPr/>
            <p:nvPr/>
          </p:nvSpPr>
          <p:spPr>
            <a:xfrm>
              <a:off x="6000485" y="4212005"/>
              <a:ext cx="4548179" cy="5562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Rectángulo 22"/>
            <p:cNvSpPr/>
            <p:nvPr/>
          </p:nvSpPr>
          <p:spPr>
            <a:xfrm>
              <a:off x="2241982" y="6966346"/>
              <a:ext cx="4548179" cy="345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2647" y="4109951"/>
            <a:ext cx="3657600" cy="2743200"/>
          </a:xfrm>
          <a:prstGeom prst="rect">
            <a:avLst/>
          </a:prstGeom>
        </p:spPr>
      </p:pic>
      <p:sp>
        <p:nvSpPr>
          <p:cNvPr id="18" name="Rectángulo 1"/>
          <p:cNvSpPr/>
          <p:nvPr/>
        </p:nvSpPr>
        <p:spPr>
          <a:xfrm>
            <a:off x="395536" y="845666"/>
            <a:ext cx="8280920" cy="461665"/>
          </a:xfrm>
          <a:prstGeom prst="rect">
            <a:avLst/>
          </a:prstGeom>
        </p:spPr>
        <p:txBody>
          <a:bodyPr wrap="square">
            <a:spAutoFit/>
          </a:bodyPr>
          <a:lstStyle/>
          <a:p>
            <a:r>
              <a:rPr lang="es-ES_tradnl" sz="2400" b="1" dirty="0" smtClean="0">
                <a:latin typeface="Calibri" panose="020F0502020204030204" pitchFamily="34" charset="0"/>
              </a:rPr>
              <a:t>W. </a:t>
            </a:r>
            <a:r>
              <a:rPr lang="es-ES_tradnl" sz="2400" b="1" dirty="0" err="1" smtClean="0">
                <a:latin typeface="Calibri" panose="020F0502020204030204" pitchFamily="34" charset="0"/>
              </a:rPr>
              <a:t>Mediterranean</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dust</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event</a:t>
            </a:r>
            <a:r>
              <a:rPr lang="es-ES_tradnl" sz="2400" b="1" dirty="0" smtClean="0">
                <a:latin typeface="Calibri" panose="020F0502020204030204" pitchFamily="34" charset="0"/>
              </a:rPr>
              <a:t>:  2 - 5 </a:t>
            </a:r>
            <a:r>
              <a:rPr lang="es-ES_tradnl" sz="2400" b="1" dirty="0" err="1" smtClean="0">
                <a:latin typeface="Calibri" panose="020F0502020204030204" pitchFamily="34" charset="0"/>
              </a:rPr>
              <a:t>November</a:t>
            </a:r>
            <a:r>
              <a:rPr lang="es-ES_tradnl" sz="2400" b="1" dirty="0" smtClean="0">
                <a:latin typeface="Calibri" panose="020F0502020204030204" pitchFamily="34" charset="0"/>
              </a:rPr>
              <a:t> 2016</a:t>
            </a:r>
            <a:endParaRPr lang="en-GB" sz="2400" b="1" dirty="0">
              <a:latin typeface="Calibri" panose="020F0502020204030204" pitchFamily="34" charset="0"/>
            </a:endParaRPr>
          </a:p>
        </p:txBody>
      </p:sp>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6140" y="4085760"/>
            <a:ext cx="3657600" cy="2743200"/>
          </a:xfrm>
          <a:prstGeom prst="rect">
            <a:avLst/>
          </a:prstGeom>
        </p:spPr>
      </p:pic>
      <p:sp>
        <p:nvSpPr>
          <p:cNvPr id="20" name="Rectángulo 1"/>
          <p:cNvSpPr/>
          <p:nvPr/>
        </p:nvSpPr>
        <p:spPr>
          <a:xfrm rot="16200000">
            <a:off x="-284957" y="5270574"/>
            <a:ext cx="2409615" cy="472565"/>
          </a:xfrm>
          <a:prstGeom prst="rect">
            <a:avLst/>
          </a:prstGeom>
        </p:spPr>
        <p:txBody>
          <a:bodyPr wrap="square">
            <a:spAutoFit/>
          </a:bodyPr>
          <a:lstStyle/>
          <a:p>
            <a:pPr algn="ctr"/>
            <a:r>
              <a:rPr lang="es-ES_tradnl" sz="2400" b="1" dirty="0" smtClean="0">
                <a:latin typeface="Calibri" panose="020F0502020204030204" pitchFamily="34" charset="0"/>
              </a:rPr>
              <a:t>AERONET</a:t>
            </a:r>
            <a:endParaRPr lang="en-GB" sz="2400" b="1" dirty="0">
              <a:latin typeface="Calibri" panose="020F0502020204030204" pitchFamily="34" charset="0"/>
            </a:endParaRPr>
          </a:p>
        </p:txBody>
      </p:sp>
      <p:sp>
        <p:nvSpPr>
          <p:cNvPr id="21" name="Estrella de 5 puntas 4"/>
          <p:cNvSpPr/>
          <p:nvPr/>
        </p:nvSpPr>
        <p:spPr>
          <a:xfrm>
            <a:off x="3275856" y="2645866"/>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22" name="Estrella de 5 puntas 13"/>
          <p:cNvSpPr/>
          <p:nvPr/>
        </p:nvSpPr>
        <p:spPr>
          <a:xfrm>
            <a:off x="3424466" y="2501850"/>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23" name="Rectangle 22"/>
          <p:cNvSpPr/>
          <p:nvPr/>
        </p:nvSpPr>
        <p:spPr>
          <a:xfrm>
            <a:off x="1547664" y="5094137"/>
            <a:ext cx="470156" cy="1584175"/>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004048" y="5094137"/>
            <a:ext cx="508264" cy="1584176"/>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30"/>
          <p:cNvCxnSpPr>
            <a:stCxn id="21" idx="2"/>
          </p:cNvCxnSpPr>
          <p:nvPr/>
        </p:nvCxnSpPr>
        <p:spPr>
          <a:xfrm flipH="1">
            <a:off x="2915816" y="2789882"/>
            <a:ext cx="387545" cy="1512167"/>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cxnSp>
        <p:nvCxnSpPr>
          <p:cNvPr id="26" name="Straight Arrow Connector 30"/>
          <p:cNvCxnSpPr/>
          <p:nvPr/>
        </p:nvCxnSpPr>
        <p:spPr>
          <a:xfrm>
            <a:off x="3568482" y="2645866"/>
            <a:ext cx="2659702" cy="1656183"/>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pic>
        <p:nvPicPr>
          <p:cNvPr id="27"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spTree>
    <p:extLst>
      <p:ext uri="{BB962C8B-B14F-4D97-AF65-F5344CB8AC3E}">
        <p14:creationId xmlns:p14="http://schemas.microsoft.com/office/powerpoint/2010/main" val="79163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Dust Profiles Evaluation</a:t>
            </a:r>
          </a:p>
        </p:txBody>
      </p:sp>
      <p:sp>
        <p:nvSpPr>
          <p:cNvPr id="2" name="Slide Number Placeholder 1"/>
          <p:cNvSpPr>
            <a:spLocks noGrp="1"/>
          </p:cNvSpPr>
          <p:nvPr>
            <p:ph type="sldNum" sz="quarter" idx="4"/>
          </p:nvPr>
        </p:nvSpPr>
        <p:spPr/>
        <p:txBody>
          <a:bodyPr/>
          <a:lstStyle/>
          <a:p>
            <a:fld id="{4A490C5D-AEA8-4823-B9B3-806910A0ECF7}" type="slidenum">
              <a:rPr lang="es-ES" smtClean="0"/>
              <a:pPr/>
              <a:t>17</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grpSp>
        <p:nvGrpSpPr>
          <p:cNvPr id="11" name="Group 10"/>
          <p:cNvGrpSpPr/>
          <p:nvPr/>
        </p:nvGrpSpPr>
        <p:grpSpPr>
          <a:xfrm>
            <a:off x="2339753" y="1421729"/>
            <a:ext cx="7660968" cy="6210931"/>
            <a:chOff x="2211380" y="4212005"/>
            <a:chExt cx="8337284" cy="6213430"/>
          </a:xfrm>
        </p:grpSpPr>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1380" y="4260906"/>
              <a:ext cx="7546528" cy="5209798"/>
            </a:xfrm>
            <a:prstGeom prst="rect">
              <a:avLst/>
            </a:prstGeom>
          </p:spPr>
        </p:pic>
        <p:sp>
          <p:nvSpPr>
            <p:cNvPr id="14" name="Rectángulo 22"/>
            <p:cNvSpPr/>
            <p:nvPr/>
          </p:nvSpPr>
          <p:spPr>
            <a:xfrm>
              <a:off x="6000485" y="4212005"/>
              <a:ext cx="4548179" cy="5562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22"/>
            <p:cNvSpPr/>
            <p:nvPr/>
          </p:nvSpPr>
          <p:spPr>
            <a:xfrm>
              <a:off x="2241982" y="6966346"/>
              <a:ext cx="4548179" cy="345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2647" y="4109951"/>
            <a:ext cx="3657600" cy="2743200"/>
          </a:xfrm>
          <a:prstGeom prst="rect">
            <a:avLst/>
          </a:prstGeom>
        </p:spPr>
      </p:pic>
      <p:sp>
        <p:nvSpPr>
          <p:cNvPr id="17" name="Rectángulo 1"/>
          <p:cNvSpPr/>
          <p:nvPr/>
        </p:nvSpPr>
        <p:spPr>
          <a:xfrm>
            <a:off x="395536" y="845666"/>
            <a:ext cx="6372480" cy="461665"/>
          </a:xfrm>
          <a:prstGeom prst="rect">
            <a:avLst/>
          </a:prstGeom>
        </p:spPr>
        <p:txBody>
          <a:bodyPr wrap="square">
            <a:spAutoFit/>
          </a:bodyPr>
          <a:lstStyle/>
          <a:p>
            <a:r>
              <a:rPr lang="es-ES_tradnl" sz="2400" b="1" dirty="0" err="1" smtClean="0">
                <a:latin typeface="Calibri" panose="020F0502020204030204" pitchFamily="34" charset="0"/>
              </a:rPr>
              <a:t>Atlantic</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dust</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event</a:t>
            </a:r>
            <a:r>
              <a:rPr lang="es-ES_tradnl" sz="2400" b="1" dirty="0" smtClean="0">
                <a:latin typeface="Calibri" panose="020F0502020204030204" pitchFamily="34" charset="0"/>
              </a:rPr>
              <a:t>:  2 - 5 </a:t>
            </a:r>
            <a:r>
              <a:rPr lang="es-ES_tradnl" sz="2400" b="1" dirty="0" err="1" smtClean="0">
                <a:latin typeface="Calibri" panose="020F0502020204030204" pitchFamily="34" charset="0"/>
              </a:rPr>
              <a:t>November</a:t>
            </a:r>
            <a:r>
              <a:rPr lang="es-ES_tradnl" sz="2400" b="1" dirty="0" smtClean="0">
                <a:latin typeface="Calibri" panose="020F0502020204030204" pitchFamily="34" charset="0"/>
              </a:rPr>
              <a:t> 2016</a:t>
            </a:r>
            <a:endParaRPr lang="en-GB" sz="2400" b="1" dirty="0">
              <a:latin typeface="Calibri" panose="020F0502020204030204" pitchFamily="34" charset="0"/>
            </a:endParaRPr>
          </a:p>
        </p:txBody>
      </p:sp>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6140" y="4085760"/>
            <a:ext cx="3657600" cy="2743200"/>
          </a:xfrm>
          <a:prstGeom prst="rect">
            <a:avLst/>
          </a:prstGeom>
        </p:spPr>
      </p:pic>
      <p:sp>
        <p:nvSpPr>
          <p:cNvPr id="19" name="Estrella de 5 puntas 4"/>
          <p:cNvSpPr/>
          <p:nvPr/>
        </p:nvSpPr>
        <p:spPr>
          <a:xfrm>
            <a:off x="3275856" y="2645866"/>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20" name="Estrella de 5 puntas 13"/>
          <p:cNvSpPr/>
          <p:nvPr/>
        </p:nvSpPr>
        <p:spPr>
          <a:xfrm>
            <a:off x="3424466" y="2501850"/>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cxnSp>
        <p:nvCxnSpPr>
          <p:cNvPr id="21" name="Straight Arrow Connector 30"/>
          <p:cNvCxnSpPr/>
          <p:nvPr/>
        </p:nvCxnSpPr>
        <p:spPr>
          <a:xfrm flipH="1">
            <a:off x="2915816" y="2789882"/>
            <a:ext cx="387545" cy="1512167"/>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cxnSp>
        <p:nvCxnSpPr>
          <p:cNvPr id="22" name="Straight Arrow Connector 30"/>
          <p:cNvCxnSpPr/>
          <p:nvPr/>
        </p:nvCxnSpPr>
        <p:spPr>
          <a:xfrm>
            <a:off x="3568482" y="2645866"/>
            <a:ext cx="2659702" cy="1656183"/>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pic>
        <p:nvPicPr>
          <p:cNvPr id="2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spTree>
    <p:extLst>
      <p:ext uri="{BB962C8B-B14F-4D97-AF65-F5344CB8AC3E}">
        <p14:creationId xmlns:p14="http://schemas.microsoft.com/office/powerpoint/2010/main" val="3568123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Dust Profiles Evaluation</a:t>
            </a:r>
          </a:p>
        </p:txBody>
      </p:sp>
      <p:sp>
        <p:nvSpPr>
          <p:cNvPr id="2" name="Slide Number Placeholder 1"/>
          <p:cNvSpPr>
            <a:spLocks noGrp="1"/>
          </p:cNvSpPr>
          <p:nvPr>
            <p:ph type="sldNum" sz="quarter" idx="4"/>
          </p:nvPr>
        </p:nvSpPr>
        <p:spPr/>
        <p:txBody>
          <a:bodyPr/>
          <a:lstStyle/>
          <a:p>
            <a:fld id="{4A490C5D-AEA8-4823-B9B3-806910A0ECF7}" type="slidenum">
              <a:rPr lang="es-ES" smtClean="0"/>
              <a:pPr/>
              <a:t>18</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grpSp>
        <p:nvGrpSpPr>
          <p:cNvPr id="22" name="Group 21"/>
          <p:cNvGrpSpPr/>
          <p:nvPr/>
        </p:nvGrpSpPr>
        <p:grpSpPr>
          <a:xfrm>
            <a:off x="2339752" y="1421729"/>
            <a:ext cx="7660969" cy="6121995"/>
            <a:chOff x="2211379" y="4212005"/>
            <a:chExt cx="8337285" cy="6124458"/>
          </a:xfrm>
        </p:grpSpPr>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1379" y="4260906"/>
              <a:ext cx="7546532" cy="5209798"/>
            </a:xfrm>
            <a:prstGeom prst="rect">
              <a:avLst/>
            </a:prstGeom>
          </p:spPr>
        </p:pic>
        <p:sp>
          <p:nvSpPr>
            <p:cNvPr id="24" name="Rectángulo 22"/>
            <p:cNvSpPr/>
            <p:nvPr/>
          </p:nvSpPr>
          <p:spPr>
            <a:xfrm>
              <a:off x="6000485" y="4212005"/>
              <a:ext cx="4548179" cy="5562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Rectángulo 22"/>
            <p:cNvSpPr/>
            <p:nvPr/>
          </p:nvSpPr>
          <p:spPr>
            <a:xfrm>
              <a:off x="2241983" y="6877374"/>
              <a:ext cx="4548179" cy="345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2647" y="4109951"/>
            <a:ext cx="3657600" cy="2743200"/>
          </a:xfrm>
          <a:prstGeom prst="rect">
            <a:avLst/>
          </a:prstGeom>
        </p:spPr>
      </p:pic>
      <p:sp>
        <p:nvSpPr>
          <p:cNvPr id="27" name="Rectángulo 1"/>
          <p:cNvSpPr/>
          <p:nvPr/>
        </p:nvSpPr>
        <p:spPr>
          <a:xfrm>
            <a:off x="395536" y="845666"/>
            <a:ext cx="6372480" cy="472565"/>
          </a:xfrm>
          <a:prstGeom prst="rect">
            <a:avLst/>
          </a:prstGeom>
        </p:spPr>
        <p:txBody>
          <a:bodyPr wrap="square">
            <a:spAutoFit/>
          </a:bodyPr>
          <a:lstStyle/>
          <a:p>
            <a:r>
              <a:rPr lang="es-ES_tradnl" sz="2400" b="1" dirty="0" err="1" smtClean="0">
                <a:latin typeface="Calibri" panose="020F0502020204030204" pitchFamily="34" charset="0"/>
              </a:rPr>
              <a:t>Atlantic</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dust</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event</a:t>
            </a:r>
            <a:r>
              <a:rPr lang="es-ES_tradnl" sz="2400" b="1" dirty="0" smtClean="0">
                <a:latin typeface="Calibri" panose="020F0502020204030204" pitchFamily="34" charset="0"/>
              </a:rPr>
              <a:t>:  9 - 12 </a:t>
            </a:r>
            <a:r>
              <a:rPr lang="es-ES_tradnl" sz="2400" b="1" dirty="0" err="1" smtClean="0">
                <a:latin typeface="Calibri" panose="020F0502020204030204" pitchFamily="34" charset="0"/>
              </a:rPr>
              <a:t>December</a:t>
            </a:r>
            <a:r>
              <a:rPr lang="es-ES_tradnl" sz="2400" b="1" dirty="0" smtClean="0">
                <a:latin typeface="Calibri" panose="020F0502020204030204" pitchFamily="34" charset="0"/>
              </a:rPr>
              <a:t> 2016</a:t>
            </a:r>
            <a:endParaRPr lang="en-GB" sz="2400" b="1" dirty="0">
              <a:latin typeface="Calibri" panose="020F0502020204030204" pitchFamily="34" charset="0"/>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6140" y="4085760"/>
            <a:ext cx="3657600" cy="2743200"/>
          </a:xfrm>
          <a:prstGeom prst="rect">
            <a:avLst/>
          </a:prstGeom>
        </p:spPr>
      </p:pic>
      <p:sp>
        <p:nvSpPr>
          <p:cNvPr id="29" name="Rectángulo 1"/>
          <p:cNvSpPr/>
          <p:nvPr/>
        </p:nvSpPr>
        <p:spPr>
          <a:xfrm rot="16200000">
            <a:off x="-284957" y="5270574"/>
            <a:ext cx="2409615" cy="472565"/>
          </a:xfrm>
          <a:prstGeom prst="rect">
            <a:avLst/>
          </a:prstGeom>
        </p:spPr>
        <p:txBody>
          <a:bodyPr wrap="square">
            <a:spAutoFit/>
          </a:bodyPr>
          <a:lstStyle/>
          <a:p>
            <a:pPr algn="ctr"/>
            <a:r>
              <a:rPr lang="es-ES_tradnl" sz="2400" b="1" dirty="0" smtClean="0">
                <a:latin typeface="Calibri" panose="020F0502020204030204" pitchFamily="34" charset="0"/>
              </a:rPr>
              <a:t>AERONET</a:t>
            </a:r>
            <a:endParaRPr lang="en-GB" sz="2400" b="1" dirty="0">
              <a:latin typeface="Calibri" panose="020F0502020204030204" pitchFamily="34" charset="0"/>
            </a:endParaRPr>
          </a:p>
        </p:txBody>
      </p:sp>
      <p:sp>
        <p:nvSpPr>
          <p:cNvPr id="30" name="Estrella de 5 puntas 4"/>
          <p:cNvSpPr/>
          <p:nvPr/>
        </p:nvSpPr>
        <p:spPr>
          <a:xfrm>
            <a:off x="2908980" y="2887038"/>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31" name="Estrella de 5 puntas 13"/>
          <p:cNvSpPr/>
          <p:nvPr/>
        </p:nvSpPr>
        <p:spPr>
          <a:xfrm>
            <a:off x="2915816" y="3293938"/>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32" name="Rectangle 31"/>
          <p:cNvSpPr/>
          <p:nvPr/>
        </p:nvSpPr>
        <p:spPr>
          <a:xfrm>
            <a:off x="2229636" y="5094137"/>
            <a:ext cx="398148" cy="1584175"/>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724128" y="5094137"/>
            <a:ext cx="398148" cy="1584176"/>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0"/>
          <p:cNvCxnSpPr>
            <a:stCxn id="31" idx="2"/>
          </p:cNvCxnSpPr>
          <p:nvPr/>
        </p:nvCxnSpPr>
        <p:spPr>
          <a:xfrm flipH="1">
            <a:off x="2915817" y="3437954"/>
            <a:ext cx="27504" cy="864095"/>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0"/>
          <p:cNvCxnSpPr>
            <a:stCxn id="30" idx="4"/>
          </p:cNvCxnSpPr>
          <p:nvPr/>
        </p:nvCxnSpPr>
        <p:spPr>
          <a:xfrm>
            <a:off x="3052996" y="2942047"/>
            <a:ext cx="3175188" cy="1360002"/>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pic>
        <p:nvPicPr>
          <p:cNvPr id="36"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spTree>
    <p:extLst>
      <p:ext uri="{BB962C8B-B14F-4D97-AF65-F5344CB8AC3E}">
        <p14:creationId xmlns:p14="http://schemas.microsoft.com/office/powerpoint/2010/main" val="64894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SDS-WAS NAMEE: Dust Profiles Evaluation</a:t>
            </a:r>
          </a:p>
        </p:txBody>
      </p:sp>
      <p:sp>
        <p:nvSpPr>
          <p:cNvPr id="2" name="Slide Number Placeholder 1"/>
          <p:cNvSpPr>
            <a:spLocks noGrp="1"/>
          </p:cNvSpPr>
          <p:nvPr>
            <p:ph type="sldNum" sz="quarter" idx="4"/>
          </p:nvPr>
        </p:nvSpPr>
        <p:spPr/>
        <p:txBody>
          <a:bodyPr/>
          <a:lstStyle/>
          <a:p>
            <a:fld id="{4A490C5D-AEA8-4823-B9B3-806910A0ECF7}" type="slidenum">
              <a:rPr lang="es-ES" smtClean="0"/>
              <a:pPr/>
              <a:t>19</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AEMET_log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282" t="-1" b="-9462"/>
          <a:stretch/>
        </p:blipFill>
        <p:spPr bwMode="auto">
          <a:xfrm>
            <a:off x="2244852" y="6370737"/>
            <a:ext cx="982257" cy="475827"/>
          </a:xfrm>
          <a:prstGeom prst="rect">
            <a:avLst/>
          </a:prstGeom>
          <a:noFill/>
          <a:extLst>
            <a:ext uri="{909E8E84-426E-40DD-AFC4-6F175D3DCCD1}">
              <a14:hiddenFill xmlns:a14="http://schemas.microsoft.com/office/drawing/2010/main">
                <a:solidFill>
                  <a:srgbClr val="FFFFFF"/>
                </a:solidFill>
              </a14:hiddenFill>
            </a:ext>
          </a:extLst>
        </p:spPr>
      </p:pic>
      <p:pic>
        <p:nvPicPr>
          <p:cNvPr id="10"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227109" y="6370737"/>
            <a:ext cx="421754" cy="434693"/>
          </a:xfrm>
          <a:prstGeom prst="rect">
            <a:avLst/>
          </a:prstGeom>
          <a:noFill/>
          <a:ln>
            <a:no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1103" y="6350218"/>
            <a:ext cx="808499" cy="427350"/>
          </a:xfrm>
          <a:prstGeom prst="rect">
            <a:avLst/>
          </a:prstGeom>
        </p:spPr>
      </p:pic>
      <p:grpSp>
        <p:nvGrpSpPr>
          <p:cNvPr id="30" name="Group 29"/>
          <p:cNvGrpSpPr/>
          <p:nvPr/>
        </p:nvGrpSpPr>
        <p:grpSpPr>
          <a:xfrm>
            <a:off x="2339752" y="1421729"/>
            <a:ext cx="7660969" cy="6210931"/>
            <a:chOff x="2211379" y="4212005"/>
            <a:chExt cx="8337285" cy="6213430"/>
          </a:xfrm>
        </p:grpSpPr>
        <p:pic>
          <p:nvPicPr>
            <p:cNvPr id="31" name="Picture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1379" y="4260906"/>
              <a:ext cx="7546532" cy="5209798"/>
            </a:xfrm>
            <a:prstGeom prst="rect">
              <a:avLst/>
            </a:prstGeom>
          </p:spPr>
        </p:pic>
        <p:sp>
          <p:nvSpPr>
            <p:cNvPr id="32" name="Rectángulo 22"/>
            <p:cNvSpPr/>
            <p:nvPr/>
          </p:nvSpPr>
          <p:spPr>
            <a:xfrm>
              <a:off x="6000485" y="4212005"/>
              <a:ext cx="4548179" cy="5562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Rectángulo 22"/>
            <p:cNvSpPr/>
            <p:nvPr/>
          </p:nvSpPr>
          <p:spPr>
            <a:xfrm>
              <a:off x="2241982" y="6966346"/>
              <a:ext cx="4548179" cy="345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2647" y="4109951"/>
            <a:ext cx="3657600" cy="2743200"/>
          </a:xfrm>
          <a:prstGeom prst="rect">
            <a:avLst/>
          </a:prstGeom>
        </p:spPr>
      </p:pic>
      <p:sp>
        <p:nvSpPr>
          <p:cNvPr id="35" name="Rectángulo 1"/>
          <p:cNvSpPr/>
          <p:nvPr/>
        </p:nvSpPr>
        <p:spPr>
          <a:xfrm>
            <a:off x="395536" y="845666"/>
            <a:ext cx="6372480" cy="472565"/>
          </a:xfrm>
          <a:prstGeom prst="rect">
            <a:avLst/>
          </a:prstGeom>
        </p:spPr>
        <p:txBody>
          <a:bodyPr wrap="square">
            <a:spAutoFit/>
          </a:bodyPr>
          <a:lstStyle/>
          <a:p>
            <a:r>
              <a:rPr lang="es-ES_tradnl" sz="2400" b="1" dirty="0" err="1" smtClean="0">
                <a:latin typeface="Calibri" panose="020F0502020204030204" pitchFamily="34" charset="0"/>
              </a:rPr>
              <a:t>Atlantic</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dust</a:t>
            </a:r>
            <a:r>
              <a:rPr lang="es-ES_tradnl" sz="2400" b="1" dirty="0" smtClean="0">
                <a:latin typeface="Calibri" panose="020F0502020204030204" pitchFamily="34" charset="0"/>
              </a:rPr>
              <a:t> </a:t>
            </a:r>
            <a:r>
              <a:rPr lang="es-ES_tradnl" sz="2400" b="1" dirty="0" err="1" smtClean="0">
                <a:latin typeface="Calibri" panose="020F0502020204030204" pitchFamily="34" charset="0"/>
              </a:rPr>
              <a:t>event</a:t>
            </a:r>
            <a:r>
              <a:rPr lang="es-ES_tradnl" sz="2400" b="1" dirty="0" smtClean="0">
                <a:latin typeface="Calibri" panose="020F0502020204030204" pitchFamily="34" charset="0"/>
              </a:rPr>
              <a:t>:  9 - 12 </a:t>
            </a:r>
            <a:r>
              <a:rPr lang="es-ES_tradnl" sz="2400" b="1" dirty="0" err="1" smtClean="0">
                <a:latin typeface="Calibri" panose="020F0502020204030204" pitchFamily="34" charset="0"/>
              </a:rPr>
              <a:t>December</a:t>
            </a:r>
            <a:r>
              <a:rPr lang="es-ES_tradnl" sz="2400" b="1" dirty="0" smtClean="0">
                <a:latin typeface="Calibri" panose="020F0502020204030204" pitchFamily="34" charset="0"/>
              </a:rPr>
              <a:t> 2016</a:t>
            </a:r>
            <a:endParaRPr lang="en-GB" sz="2400" b="1" dirty="0">
              <a:latin typeface="Calibri" panose="020F0502020204030204" pitchFamily="34" charset="0"/>
            </a:endParaRPr>
          </a:p>
        </p:txBody>
      </p:sp>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6140" y="4085760"/>
            <a:ext cx="3657600" cy="2743200"/>
          </a:xfrm>
          <a:prstGeom prst="rect">
            <a:avLst/>
          </a:prstGeom>
        </p:spPr>
      </p:pic>
      <p:sp>
        <p:nvSpPr>
          <p:cNvPr id="37" name="Estrella de 5 puntas 4"/>
          <p:cNvSpPr/>
          <p:nvPr/>
        </p:nvSpPr>
        <p:spPr>
          <a:xfrm>
            <a:off x="2908980" y="2887038"/>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sp>
        <p:nvSpPr>
          <p:cNvPr id="38" name="Estrella de 5 puntas 13"/>
          <p:cNvSpPr/>
          <p:nvPr/>
        </p:nvSpPr>
        <p:spPr>
          <a:xfrm>
            <a:off x="2915816" y="3293938"/>
            <a:ext cx="144016" cy="144016"/>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ES"/>
          </a:p>
        </p:txBody>
      </p:sp>
      <p:cxnSp>
        <p:nvCxnSpPr>
          <p:cNvPr id="39" name="Straight Arrow Connector 30"/>
          <p:cNvCxnSpPr>
            <a:stCxn id="38" idx="2"/>
          </p:cNvCxnSpPr>
          <p:nvPr/>
        </p:nvCxnSpPr>
        <p:spPr>
          <a:xfrm flipH="1">
            <a:off x="2889507" y="3437954"/>
            <a:ext cx="53814" cy="763969"/>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cxnSp>
        <p:nvCxnSpPr>
          <p:cNvPr id="40" name="Straight Arrow Connector 30"/>
          <p:cNvCxnSpPr>
            <a:stCxn id="37" idx="4"/>
          </p:cNvCxnSpPr>
          <p:nvPr/>
        </p:nvCxnSpPr>
        <p:spPr>
          <a:xfrm>
            <a:off x="3052996" y="2942047"/>
            <a:ext cx="3175188" cy="1194599"/>
          </a:xfrm>
          <a:prstGeom prst="straightConnector1">
            <a:avLst/>
          </a:prstGeom>
          <a:ln w="25400">
            <a:solidFill>
              <a:schemeClr val="tx1"/>
            </a:solidFill>
            <a:tailEnd type="arrow"/>
          </a:ln>
        </p:spPr>
        <p:style>
          <a:lnRef idx="1">
            <a:schemeClr val="accent2"/>
          </a:lnRef>
          <a:fillRef idx="0">
            <a:schemeClr val="accent2"/>
          </a:fillRef>
          <a:effectRef idx="0">
            <a:schemeClr val="accent2"/>
          </a:effectRef>
          <a:fontRef idx="minor">
            <a:schemeClr val="tx1"/>
          </a:fontRef>
        </p:style>
      </p:cxnSp>
      <p:pic>
        <p:nvPicPr>
          <p:cNvPr id="19"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1697" y="736695"/>
            <a:ext cx="1479507" cy="782026"/>
          </a:xfrm>
          <a:prstGeom prst="rect">
            <a:avLst/>
          </a:prstGeom>
        </p:spPr>
      </p:pic>
    </p:spTree>
    <p:extLst>
      <p:ext uri="{BB962C8B-B14F-4D97-AF65-F5344CB8AC3E}">
        <p14:creationId xmlns:p14="http://schemas.microsoft.com/office/powerpoint/2010/main" val="618951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4291" y="1326286"/>
            <a:ext cx="2692241" cy="2700000"/>
          </a:xfrm>
          <a:prstGeom prst="rect">
            <a:avLst/>
          </a:prstGeom>
        </p:spPr>
      </p:pic>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468" y="1326286"/>
            <a:ext cx="2692243" cy="2700000"/>
          </a:xfrm>
          <a:prstGeom prst="rect">
            <a:avLst/>
          </a:prstGeom>
        </p:spPr>
      </p:pic>
      <p:sp>
        <p:nvSpPr>
          <p:cNvPr id="2" name="Título 1"/>
          <p:cNvSpPr>
            <a:spLocks noGrp="1"/>
          </p:cNvSpPr>
          <p:nvPr>
            <p:ph type="title"/>
          </p:nvPr>
        </p:nvSpPr>
        <p:spPr>
          <a:xfrm>
            <a:off x="464803" y="261179"/>
            <a:ext cx="8229598" cy="629900"/>
          </a:xfrm>
        </p:spPr>
        <p:txBody>
          <a:bodyPr/>
          <a:lstStyle/>
          <a:p>
            <a:r>
              <a:rPr lang="es-ES" dirty="0" err="1" smtClean="0"/>
              <a:t>Earth</a:t>
            </a:r>
            <a:r>
              <a:rPr lang="es-ES" dirty="0" smtClean="0"/>
              <a:t> </a:t>
            </a:r>
            <a:r>
              <a:rPr lang="es-ES" dirty="0" err="1" smtClean="0"/>
              <a:t>Sciences</a:t>
            </a:r>
            <a:r>
              <a:rPr lang="es-ES" dirty="0" smtClean="0"/>
              <a:t> </a:t>
            </a:r>
            <a:r>
              <a:rPr lang="es-ES" dirty="0" err="1" smtClean="0"/>
              <a:t>Department</a:t>
            </a:r>
            <a:r>
              <a:rPr lang="es-ES" dirty="0" smtClean="0"/>
              <a:t> </a:t>
            </a:r>
            <a:endParaRPr lang="es-ES" dirty="0"/>
          </a:p>
        </p:txBody>
      </p:sp>
      <p:sp>
        <p:nvSpPr>
          <p:cNvPr id="4" name="Marcador de contenido 2"/>
          <p:cNvSpPr txBox="1">
            <a:spLocks/>
          </p:cNvSpPr>
          <p:nvPr/>
        </p:nvSpPr>
        <p:spPr bwMode="auto">
          <a:xfrm>
            <a:off x="848326" y="823016"/>
            <a:ext cx="7677836" cy="713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spcBef>
                <a:spcPct val="20000"/>
              </a:spcBef>
            </a:pPr>
            <a:r>
              <a:rPr lang="en-US" altLang="es-ES" sz="2000" dirty="0">
                <a:solidFill>
                  <a:srgbClr val="414141"/>
                </a:solidFill>
                <a:latin typeface="+mn-lt"/>
              </a:rPr>
              <a:t>Environmental modelling and forecasting, with a particular focus on weather, climate and air quality</a:t>
            </a:r>
          </a:p>
        </p:txBody>
      </p:sp>
      <p:grpSp>
        <p:nvGrpSpPr>
          <p:cNvPr id="22" name="Grupo 21"/>
          <p:cNvGrpSpPr/>
          <p:nvPr/>
        </p:nvGrpSpPr>
        <p:grpSpPr>
          <a:xfrm>
            <a:off x="3279841" y="1913250"/>
            <a:ext cx="2594324" cy="1526073"/>
            <a:chOff x="3279841" y="1970916"/>
            <a:chExt cx="2594324" cy="1526073"/>
          </a:xfrm>
        </p:grpSpPr>
        <p:sp>
          <p:nvSpPr>
            <p:cNvPr id="15" name="Elipse 14"/>
            <p:cNvSpPr/>
            <p:nvPr/>
          </p:nvSpPr>
          <p:spPr>
            <a:xfrm>
              <a:off x="3816566" y="1970916"/>
              <a:ext cx="1526073" cy="152607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CuadroTexto 5"/>
            <p:cNvSpPr txBox="1"/>
            <p:nvPr/>
          </p:nvSpPr>
          <p:spPr>
            <a:xfrm>
              <a:off x="3990723" y="2261326"/>
              <a:ext cx="1177758" cy="923330"/>
            </a:xfrm>
            <a:prstGeom prst="rect">
              <a:avLst/>
            </a:prstGeom>
            <a:noFill/>
          </p:spPr>
          <p:txBody>
            <a:bodyPr wrap="none" rtlCol="0">
              <a:spAutoFit/>
            </a:bodyPr>
            <a:lstStyle/>
            <a:p>
              <a:pPr algn="ctr">
                <a:lnSpc>
                  <a:spcPct val="90000"/>
                </a:lnSpc>
              </a:pPr>
              <a:r>
                <a:rPr lang="es-ES" sz="2000" b="1" dirty="0" err="1" smtClean="0">
                  <a:solidFill>
                    <a:schemeClr val="bg1"/>
                  </a:solidFill>
                </a:rPr>
                <a:t>Research</a:t>
              </a:r>
              <a:endParaRPr lang="es-ES" sz="2000" b="1" dirty="0" smtClean="0">
                <a:solidFill>
                  <a:schemeClr val="bg1"/>
                </a:solidFill>
              </a:endParaRPr>
            </a:p>
            <a:p>
              <a:pPr algn="ctr">
                <a:lnSpc>
                  <a:spcPct val="90000"/>
                </a:lnSpc>
              </a:pPr>
              <a:r>
                <a:rPr lang="es-ES" sz="2000" b="1" dirty="0" smtClean="0">
                  <a:solidFill>
                    <a:schemeClr val="bg1"/>
                  </a:solidFill>
                </a:rPr>
                <a:t>and</a:t>
              </a:r>
            </a:p>
            <a:p>
              <a:pPr algn="ctr">
                <a:lnSpc>
                  <a:spcPct val="90000"/>
                </a:lnSpc>
              </a:pPr>
              <a:r>
                <a:rPr lang="es-ES" sz="2000" b="1" dirty="0" err="1" smtClean="0">
                  <a:solidFill>
                    <a:schemeClr val="bg1"/>
                  </a:solidFill>
                </a:rPr>
                <a:t>Forecasts</a:t>
              </a:r>
              <a:endParaRPr lang="es-ES" sz="2000" b="1" dirty="0">
                <a:solidFill>
                  <a:schemeClr val="bg1"/>
                </a:solidFill>
              </a:endParaRPr>
            </a:p>
          </p:txBody>
        </p:sp>
        <p:sp>
          <p:nvSpPr>
            <p:cNvPr id="16" name="Flecha izquierda 15"/>
            <p:cNvSpPr/>
            <p:nvPr/>
          </p:nvSpPr>
          <p:spPr>
            <a:xfrm>
              <a:off x="3279841" y="2477469"/>
              <a:ext cx="658430" cy="512967"/>
            </a:xfrm>
            <a:prstGeom prst="leftArrow">
              <a:avLst>
                <a:gd name="adj1" fmla="val 50000"/>
                <a:gd name="adj2" fmla="val 67073"/>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Flecha izquierda 16"/>
            <p:cNvSpPr/>
            <p:nvPr/>
          </p:nvSpPr>
          <p:spPr>
            <a:xfrm rot="10800000">
              <a:off x="5215735" y="2477469"/>
              <a:ext cx="658430" cy="512967"/>
            </a:xfrm>
            <a:prstGeom prst="leftArrow">
              <a:avLst>
                <a:gd name="adj1" fmla="val 50000"/>
                <a:gd name="adj2" fmla="val 67073"/>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8" name="CuadroTexto 17"/>
          <p:cNvSpPr txBox="1"/>
          <p:nvPr/>
        </p:nvSpPr>
        <p:spPr>
          <a:xfrm>
            <a:off x="798139" y="1788050"/>
            <a:ext cx="2211824" cy="1815882"/>
          </a:xfrm>
          <a:prstGeom prst="rect">
            <a:avLst/>
          </a:prstGeom>
          <a:noFill/>
        </p:spPr>
        <p:txBody>
          <a:bodyPr wrap="none" rtlCol="0">
            <a:spAutoFit/>
          </a:bodyPr>
          <a:lstStyle/>
          <a:p>
            <a:pPr algn="ctr"/>
            <a:r>
              <a:rPr lang="en-US" altLang="es-ES" sz="1600" dirty="0" smtClean="0">
                <a:solidFill>
                  <a:schemeClr val="bg1"/>
                </a:solidFill>
                <a:latin typeface="Calibri" panose="020F0502020204030204" pitchFamily="34" charset="0"/>
              </a:rPr>
              <a:t>Modeling</a:t>
            </a:r>
          </a:p>
          <a:p>
            <a:pPr algn="ctr"/>
            <a:r>
              <a:rPr lang="en-US" altLang="es-ES" sz="1600" b="1" dirty="0" smtClean="0">
                <a:solidFill>
                  <a:schemeClr val="bg1"/>
                </a:solidFill>
                <a:latin typeface="Calibri" panose="020F0502020204030204" pitchFamily="34" charset="0"/>
              </a:rPr>
              <a:t>air </a:t>
            </a:r>
            <a:r>
              <a:rPr lang="en-US" altLang="es-ES" sz="1600" b="1" dirty="0">
                <a:solidFill>
                  <a:schemeClr val="bg1"/>
                </a:solidFill>
                <a:latin typeface="Calibri" panose="020F0502020204030204" pitchFamily="34" charset="0"/>
              </a:rPr>
              <a:t>quality</a:t>
            </a:r>
            <a:r>
              <a:rPr lang="en-GB" sz="1600" b="1" dirty="0">
                <a:solidFill>
                  <a:schemeClr val="bg1"/>
                </a:solidFill>
                <a:latin typeface="Calibri" panose="020F0502020204030204" pitchFamily="34" charset="0"/>
              </a:rPr>
              <a:t> </a:t>
            </a:r>
            <a:r>
              <a:rPr lang="en-GB" sz="1600" dirty="0" smtClean="0">
                <a:solidFill>
                  <a:schemeClr val="bg1"/>
                </a:solidFill>
                <a:latin typeface="Calibri" panose="020F0502020204030204" pitchFamily="34" charset="0"/>
              </a:rPr>
              <a:t>and</a:t>
            </a:r>
          </a:p>
          <a:p>
            <a:pPr algn="ctr"/>
            <a:r>
              <a:rPr lang="en-GB" sz="1600" b="1" dirty="0" smtClean="0">
                <a:solidFill>
                  <a:schemeClr val="bg1"/>
                </a:solidFill>
                <a:latin typeface="Calibri" panose="020F0502020204030204" pitchFamily="34" charset="0"/>
              </a:rPr>
              <a:t>Sand </a:t>
            </a:r>
            <a:r>
              <a:rPr lang="en-GB" sz="1600" b="1" dirty="0">
                <a:solidFill>
                  <a:schemeClr val="bg1"/>
                </a:solidFill>
                <a:latin typeface="Calibri" panose="020F0502020204030204" pitchFamily="34" charset="0"/>
              </a:rPr>
              <a:t>and Dust </a:t>
            </a:r>
            <a:r>
              <a:rPr lang="en-GB" sz="1600" b="1" dirty="0" smtClean="0">
                <a:solidFill>
                  <a:schemeClr val="bg1"/>
                </a:solidFill>
                <a:latin typeface="Calibri" panose="020F0502020204030204" pitchFamily="34" charset="0"/>
              </a:rPr>
              <a:t>Storms</a:t>
            </a:r>
          </a:p>
          <a:p>
            <a:pPr algn="ctr"/>
            <a:r>
              <a:rPr lang="en-GB" sz="1600" dirty="0" smtClean="0">
                <a:solidFill>
                  <a:schemeClr val="bg1"/>
                </a:solidFill>
                <a:latin typeface="Calibri" panose="020F0502020204030204" pitchFamily="34" charset="0"/>
              </a:rPr>
              <a:t>Processes from </a:t>
            </a:r>
            <a:r>
              <a:rPr lang="en-GB" sz="1600" dirty="0">
                <a:solidFill>
                  <a:schemeClr val="bg1"/>
                </a:solidFill>
                <a:latin typeface="Calibri" panose="020F0502020204030204" pitchFamily="34" charset="0"/>
              </a:rPr>
              <a:t>urban </a:t>
            </a:r>
            <a:r>
              <a:rPr lang="en-GB" sz="1600" dirty="0" smtClean="0">
                <a:solidFill>
                  <a:schemeClr val="bg1"/>
                </a:solidFill>
                <a:latin typeface="Calibri" panose="020F0502020204030204" pitchFamily="34" charset="0"/>
              </a:rPr>
              <a:t>to</a:t>
            </a:r>
          </a:p>
          <a:p>
            <a:pPr algn="ctr"/>
            <a:r>
              <a:rPr lang="en-GB" sz="1600" dirty="0" smtClean="0">
                <a:solidFill>
                  <a:schemeClr val="bg1"/>
                </a:solidFill>
                <a:latin typeface="Calibri" panose="020F0502020204030204" pitchFamily="34" charset="0"/>
              </a:rPr>
              <a:t>Global and </a:t>
            </a:r>
            <a:r>
              <a:rPr lang="en-GB" sz="1600" dirty="0">
                <a:solidFill>
                  <a:schemeClr val="bg1"/>
                </a:solidFill>
                <a:latin typeface="Calibri" panose="020F0502020204030204" pitchFamily="34" charset="0"/>
              </a:rPr>
              <a:t>the </a:t>
            </a:r>
            <a:r>
              <a:rPr lang="en-GB" sz="1600" dirty="0" smtClean="0">
                <a:solidFill>
                  <a:schemeClr val="bg1"/>
                </a:solidFill>
                <a:latin typeface="Calibri" panose="020F0502020204030204" pitchFamily="34" charset="0"/>
              </a:rPr>
              <a:t>impacts</a:t>
            </a:r>
          </a:p>
          <a:p>
            <a:pPr algn="ctr"/>
            <a:r>
              <a:rPr lang="en-GB" sz="1600" dirty="0" smtClean="0">
                <a:solidFill>
                  <a:schemeClr val="bg1"/>
                </a:solidFill>
                <a:latin typeface="Calibri" panose="020F0502020204030204" pitchFamily="34" charset="0"/>
              </a:rPr>
              <a:t>on weather, health</a:t>
            </a:r>
          </a:p>
          <a:p>
            <a:pPr algn="ctr"/>
            <a:r>
              <a:rPr lang="en-GB" sz="1600" dirty="0" smtClean="0">
                <a:solidFill>
                  <a:schemeClr val="bg1"/>
                </a:solidFill>
                <a:latin typeface="Calibri" panose="020F0502020204030204" pitchFamily="34" charset="0"/>
              </a:rPr>
              <a:t>and ecosystems</a:t>
            </a:r>
            <a:endParaRPr lang="es-ES" sz="1600" dirty="0">
              <a:solidFill>
                <a:schemeClr val="bg1"/>
              </a:solidFill>
            </a:endParaRPr>
          </a:p>
        </p:txBody>
      </p:sp>
      <p:sp>
        <p:nvSpPr>
          <p:cNvPr id="19" name="CuadroTexto 18"/>
          <p:cNvSpPr txBox="1"/>
          <p:nvPr/>
        </p:nvSpPr>
        <p:spPr>
          <a:xfrm>
            <a:off x="6177811" y="1994000"/>
            <a:ext cx="2145203" cy="1354217"/>
          </a:xfrm>
          <a:prstGeom prst="rect">
            <a:avLst/>
          </a:prstGeom>
          <a:noFill/>
        </p:spPr>
        <p:txBody>
          <a:bodyPr wrap="none" rtlCol="0">
            <a:spAutoFit/>
          </a:bodyPr>
          <a:lstStyle/>
          <a:p>
            <a:pPr algn="ctr"/>
            <a:r>
              <a:rPr lang="en-US" altLang="es-ES" sz="1600" b="1" dirty="0" smtClean="0">
                <a:solidFill>
                  <a:schemeClr val="bg1"/>
                </a:solidFill>
                <a:latin typeface="Calibri" panose="020F0502020204030204" pitchFamily="34" charset="0"/>
              </a:rPr>
              <a:t>Climate</a:t>
            </a:r>
            <a:endParaRPr lang="en-US" altLang="es-ES" sz="1600" dirty="0" smtClean="0">
              <a:solidFill>
                <a:schemeClr val="bg1"/>
              </a:solidFill>
              <a:latin typeface="Calibri" panose="020F0502020204030204" pitchFamily="34" charset="0"/>
            </a:endParaRPr>
          </a:p>
          <a:p>
            <a:pPr algn="ctr"/>
            <a:r>
              <a:rPr lang="en-US" altLang="es-ES" sz="1600" dirty="0" smtClean="0">
                <a:solidFill>
                  <a:schemeClr val="bg1"/>
                </a:solidFill>
                <a:latin typeface="Calibri" panose="020F0502020204030204" pitchFamily="34" charset="0"/>
              </a:rPr>
              <a:t>predictions</a:t>
            </a:r>
          </a:p>
          <a:p>
            <a:pPr algn="ctr"/>
            <a:r>
              <a:rPr lang="en-GB" sz="1600" dirty="0" smtClean="0">
                <a:solidFill>
                  <a:schemeClr val="bg1"/>
                </a:solidFill>
                <a:latin typeface="Calibri" panose="020F0502020204030204" pitchFamily="34" charset="0"/>
              </a:rPr>
              <a:t>system from</a:t>
            </a:r>
          </a:p>
          <a:p>
            <a:pPr algn="ctr"/>
            <a:r>
              <a:rPr lang="en-GB" sz="1600" dirty="0" err="1" smtClean="0">
                <a:solidFill>
                  <a:schemeClr val="bg1"/>
                </a:solidFill>
                <a:latin typeface="Calibri" panose="020F0502020204030204" pitchFamily="34" charset="0"/>
              </a:rPr>
              <a:t>subseasonal</a:t>
            </a:r>
            <a:r>
              <a:rPr lang="en-GB" sz="1600" dirty="0" smtClean="0">
                <a:solidFill>
                  <a:schemeClr val="bg1"/>
                </a:solidFill>
                <a:latin typeface="Calibri" panose="020F0502020204030204" pitchFamily="34" charset="0"/>
              </a:rPr>
              <a:t>-to-decadal</a:t>
            </a:r>
          </a:p>
          <a:p>
            <a:pPr algn="ctr"/>
            <a:r>
              <a:rPr lang="en-GB" sz="1600" dirty="0" smtClean="0">
                <a:solidFill>
                  <a:schemeClr val="bg1"/>
                </a:solidFill>
                <a:latin typeface="Calibri" panose="020F0502020204030204" pitchFamily="34" charset="0"/>
              </a:rPr>
              <a:t>forecasts</a:t>
            </a:r>
            <a:endParaRPr lang="en-US" altLang="es-ES" sz="1600" dirty="0">
              <a:solidFill>
                <a:schemeClr val="bg1"/>
              </a:solidFill>
              <a:latin typeface="Calibri" panose="020F0502020204030204" pitchFamily="34" charset="0"/>
            </a:endParaRPr>
          </a:p>
        </p:txBody>
      </p:sp>
      <p:grpSp>
        <p:nvGrpSpPr>
          <p:cNvPr id="48" name="Grupo 47"/>
          <p:cNvGrpSpPr/>
          <p:nvPr/>
        </p:nvGrpSpPr>
        <p:grpSpPr>
          <a:xfrm>
            <a:off x="281431" y="4614615"/>
            <a:ext cx="8335138" cy="1507627"/>
            <a:chOff x="281431" y="4589901"/>
            <a:chExt cx="8335138" cy="1507627"/>
          </a:xfrm>
        </p:grpSpPr>
        <p:grpSp>
          <p:nvGrpSpPr>
            <p:cNvPr id="36" name="Grupo 35"/>
            <p:cNvGrpSpPr/>
            <p:nvPr/>
          </p:nvGrpSpPr>
          <p:grpSpPr>
            <a:xfrm>
              <a:off x="533789" y="4589901"/>
              <a:ext cx="8076423" cy="864785"/>
              <a:chOff x="2540119" y="4218335"/>
              <a:chExt cx="8754803" cy="937423"/>
            </a:xfrm>
          </p:grpSpPr>
          <p:sp>
            <p:nvSpPr>
              <p:cNvPr id="29" name="Lágrima 28"/>
              <p:cNvSpPr/>
              <p:nvPr/>
            </p:nvSpPr>
            <p:spPr>
              <a:xfrm rot="8100000">
                <a:off x="2540119" y="4218336"/>
                <a:ext cx="927474" cy="898294"/>
              </a:xfrm>
              <a:prstGeom prst="teardrop">
                <a:avLst/>
              </a:prstGeom>
              <a:blipFill dpi="0" rotWithShape="0">
                <a:blip r:embed="rId4"/>
                <a:srcRect/>
                <a:stretch>
                  <a:fillRect l="-20000" r="-55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Lágrima 29"/>
              <p:cNvSpPr/>
              <p:nvPr/>
            </p:nvSpPr>
            <p:spPr>
              <a:xfrm rot="8100000">
                <a:off x="3769074" y="4218336"/>
                <a:ext cx="927474" cy="898294"/>
              </a:xfrm>
              <a:prstGeom prst="teardrop">
                <a:avLst/>
              </a:prstGeom>
              <a:blipFill dpi="0" rotWithShape="0">
                <a:blip r:embed="rId5"/>
                <a:srcRect/>
                <a:stretch>
                  <a:fillRect l="-20000" r="-55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Lágrima 30"/>
              <p:cNvSpPr/>
              <p:nvPr/>
            </p:nvSpPr>
            <p:spPr>
              <a:xfrm rot="8100000">
                <a:off x="5006267" y="4218337"/>
                <a:ext cx="927474" cy="898294"/>
              </a:xfrm>
              <a:prstGeom prst="teardrop">
                <a:avLst/>
              </a:prstGeom>
              <a:blipFill dpi="0" rotWithShape="0">
                <a:blip r:embed="rId6"/>
                <a:srcRect/>
                <a:stretch>
                  <a:fillRect l="-24000" r="-55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Lágrima 31"/>
              <p:cNvSpPr/>
              <p:nvPr/>
            </p:nvSpPr>
            <p:spPr>
              <a:xfrm rot="8100000">
                <a:off x="6321717" y="4257464"/>
                <a:ext cx="927475" cy="898294"/>
              </a:xfrm>
              <a:prstGeom prst="teardrop">
                <a:avLst/>
              </a:prstGeom>
              <a:blipFill dpi="0" rotWithShape="0">
                <a:blip r:embed="rId7"/>
                <a:srcRect/>
                <a:stretch>
                  <a:fillRect l="-81000" t="-40000" r="-80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Lágrima 32"/>
              <p:cNvSpPr/>
              <p:nvPr/>
            </p:nvSpPr>
            <p:spPr>
              <a:xfrm rot="8100000">
                <a:off x="7710460" y="4218335"/>
                <a:ext cx="927475" cy="898294"/>
              </a:xfrm>
              <a:prstGeom prst="teardrop">
                <a:avLst/>
              </a:prstGeom>
              <a:blipFill dpi="0" rotWithShape="0">
                <a:blip r:embed="rId8"/>
                <a:srcRect/>
                <a:stretch>
                  <a:fillRect l="-81000" t="-40000" r="-80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Lágrima 33"/>
              <p:cNvSpPr/>
              <p:nvPr/>
            </p:nvSpPr>
            <p:spPr>
              <a:xfrm rot="8100000">
                <a:off x="9130251" y="4218336"/>
                <a:ext cx="927475" cy="898294"/>
              </a:xfrm>
              <a:prstGeom prst="teardrop">
                <a:avLst/>
              </a:prstGeom>
              <a:blipFill dpi="0" rotWithShape="0">
                <a:blip r:embed="rId9"/>
                <a:srcRect/>
                <a:stretch>
                  <a:fillRect l="-45000" t="-40000" r="-142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Lágrima 34"/>
              <p:cNvSpPr/>
              <p:nvPr/>
            </p:nvSpPr>
            <p:spPr>
              <a:xfrm rot="8100000">
                <a:off x="10367447" y="4218335"/>
                <a:ext cx="927475" cy="898294"/>
              </a:xfrm>
              <a:prstGeom prst="teardrop">
                <a:avLst/>
              </a:prstGeom>
              <a:blipFill dpi="0" rotWithShape="0">
                <a:blip r:embed="rId10"/>
                <a:srcRect/>
                <a:stretch>
                  <a:fillRect l="-73000" t="-10000" r="-60000"/>
                </a:stretch>
              </a:blipFill>
              <a:ln w="25400">
                <a:solidFill>
                  <a:schemeClr val="bg1"/>
                </a:solidFill>
              </a:ln>
              <a:effectLst>
                <a:outerShdw blurRad="63500" sx="102000" sy="102000" algn="ctr" rotWithShape="0">
                  <a:srgbClr val="00489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7" name="CuadroTexto 36"/>
            <p:cNvSpPr txBox="1"/>
            <p:nvPr/>
          </p:nvSpPr>
          <p:spPr>
            <a:xfrm>
              <a:off x="281431" y="5638941"/>
              <a:ext cx="1260858" cy="275460"/>
            </a:xfrm>
            <a:prstGeom prst="rect">
              <a:avLst/>
            </a:prstGeom>
            <a:noFill/>
          </p:spPr>
          <p:txBody>
            <a:bodyPr wrap="none" rtlCol="0">
              <a:spAutoFit/>
            </a:bodyPr>
            <a:lstStyle/>
            <a:p>
              <a:pPr algn="ctr">
                <a:lnSpc>
                  <a:spcPct val="85000"/>
                </a:lnSpc>
              </a:pPr>
              <a:r>
                <a:rPr lang="es-ES" sz="1400" dirty="0" err="1" smtClean="0">
                  <a:solidFill>
                    <a:srgbClr val="004890"/>
                  </a:solidFill>
                </a:rPr>
                <a:t>Infrastructures</a:t>
              </a:r>
              <a:endParaRPr lang="es-ES" sz="1400" dirty="0">
                <a:solidFill>
                  <a:srgbClr val="004890"/>
                </a:solidFill>
              </a:endParaRPr>
            </a:p>
          </p:txBody>
        </p:sp>
        <p:sp>
          <p:nvSpPr>
            <p:cNvPr id="39" name="CuadroTexto 38"/>
            <p:cNvSpPr txBox="1"/>
            <p:nvPr/>
          </p:nvSpPr>
          <p:spPr>
            <a:xfrm>
              <a:off x="1764361" y="5638941"/>
              <a:ext cx="683970" cy="458587"/>
            </a:xfrm>
            <a:prstGeom prst="rect">
              <a:avLst/>
            </a:prstGeom>
            <a:noFill/>
          </p:spPr>
          <p:txBody>
            <a:bodyPr wrap="none" rtlCol="0">
              <a:spAutoFit/>
            </a:bodyPr>
            <a:lstStyle/>
            <a:p>
              <a:pPr algn="ctr">
                <a:lnSpc>
                  <a:spcPct val="85000"/>
                </a:lnSpc>
              </a:pPr>
              <a:r>
                <a:rPr lang="es-ES" sz="1400" dirty="0" smtClean="0">
                  <a:solidFill>
                    <a:srgbClr val="004890"/>
                  </a:solidFill>
                </a:rPr>
                <a:t>Solar</a:t>
              </a:r>
            </a:p>
            <a:p>
              <a:pPr algn="ctr">
                <a:lnSpc>
                  <a:spcPct val="85000"/>
                </a:lnSpc>
              </a:pPr>
              <a:r>
                <a:rPr lang="es-ES" sz="1400" dirty="0" err="1" smtClean="0">
                  <a:solidFill>
                    <a:srgbClr val="004890"/>
                  </a:solidFill>
                </a:rPr>
                <a:t>Energy</a:t>
              </a:r>
              <a:endParaRPr lang="es-ES" sz="1400" dirty="0">
                <a:solidFill>
                  <a:srgbClr val="004890"/>
                </a:solidFill>
              </a:endParaRPr>
            </a:p>
          </p:txBody>
        </p:sp>
        <p:sp>
          <p:nvSpPr>
            <p:cNvPr id="40" name="CuadroTexto 39"/>
            <p:cNvSpPr txBox="1"/>
            <p:nvPr/>
          </p:nvSpPr>
          <p:spPr>
            <a:xfrm>
              <a:off x="2657432" y="5638941"/>
              <a:ext cx="1154995" cy="458587"/>
            </a:xfrm>
            <a:prstGeom prst="rect">
              <a:avLst/>
            </a:prstGeom>
            <a:noFill/>
          </p:spPr>
          <p:txBody>
            <a:bodyPr wrap="none" rtlCol="0">
              <a:spAutoFit/>
            </a:bodyPr>
            <a:lstStyle/>
            <a:p>
              <a:pPr algn="ctr">
                <a:lnSpc>
                  <a:spcPct val="85000"/>
                </a:lnSpc>
              </a:pPr>
              <a:r>
                <a:rPr lang="en-US" altLang="es-ES" sz="1400" dirty="0">
                  <a:solidFill>
                    <a:srgbClr val="004890"/>
                  </a:solidFill>
                </a:rPr>
                <a:t>Urban</a:t>
              </a:r>
            </a:p>
            <a:p>
              <a:pPr algn="ctr">
                <a:lnSpc>
                  <a:spcPct val="85000"/>
                </a:lnSpc>
              </a:pPr>
              <a:r>
                <a:rPr lang="en-US" altLang="es-ES" sz="1400" dirty="0">
                  <a:solidFill>
                    <a:srgbClr val="004890"/>
                  </a:solidFill>
                </a:rPr>
                <a:t>development</a:t>
              </a:r>
              <a:endParaRPr lang="es-ES" sz="1400" dirty="0">
                <a:solidFill>
                  <a:srgbClr val="004890"/>
                </a:solidFill>
              </a:endParaRPr>
            </a:p>
          </p:txBody>
        </p:sp>
        <p:sp>
          <p:nvSpPr>
            <p:cNvPr id="41" name="CuadroTexto 40"/>
            <p:cNvSpPr txBox="1"/>
            <p:nvPr/>
          </p:nvSpPr>
          <p:spPr>
            <a:xfrm>
              <a:off x="4001549" y="5675037"/>
              <a:ext cx="884794" cy="275460"/>
            </a:xfrm>
            <a:prstGeom prst="rect">
              <a:avLst/>
            </a:prstGeom>
            <a:noFill/>
          </p:spPr>
          <p:txBody>
            <a:bodyPr wrap="none" rtlCol="0">
              <a:spAutoFit/>
            </a:bodyPr>
            <a:lstStyle/>
            <a:p>
              <a:pPr algn="ctr">
                <a:lnSpc>
                  <a:spcPct val="85000"/>
                </a:lnSpc>
              </a:pPr>
              <a:r>
                <a:rPr lang="en-US" altLang="es-ES" sz="1400" dirty="0" smtClean="0">
                  <a:solidFill>
                    <a:srgbClr val="004890"/>
                  </a:solidFill>
                </a:rPr>
                <a:t>Transport</a:t>
              </a:r>
              <a:endParaRPr lang="es-ES" sz="1400" dirty="0">
                <a:solidFill>
                  <a:srgbClr val="004890"/>
                </a:solidFill>
              </a:endParaRPr>
            </a:p>
          </p:txBody>
        </p:sp>
        <p:sp>
          <p:nvSpPr>
            <p:cNvPr id="42" name="CuadroTexto 41"/>
            <p:cNvSpPr txBox="1"/>
            <p:nvPr/>
          </p:nvSpPr>
          <p:spPr>
            <a:xfrm>
              <a:off x="5335891" y="5638941"/>
              <a:ext cx="683970" cy="458587"/>
            </a:xfrm>
            <a:prstGeom prst="rect">
              <a:avLst/>
            </a:prstGeom>
            <a:noFill/>
          </p:spPr>
          <p:txBody>
            <a:bodyPr wrap="none" rtlCol="0">
              <a:spAutoFit/>
            </a:bodyPr>
            <a:lstStyle/>
            <a:p>
              <a:pPr algn="ctr">
                <a:lnSpc>
                  <a:spcPct val="85000"/>
                </a:lnSpc>
              </a:pPr>
              <a:r>
                <a:rPr lang="en-US" altLang="es-ES" sz="1400" dirty="0">
                  <a:solidFill>
                    <a:srgbClr val="004890"/>
                  </a:solidFill>
                </a:rPr>
                <a:t>Wind</a:t>
              </a:r>
            </a:p>
            <a:p>
              <a:pPr algn="ctr">
                <a:lnSpc>
                  <a:spcPct val="85000"/>
                </a:lnSpc>
              </a:pPr>
              <a:r>
                <a:rPr lang="en-US" altLang="es-ES" sz="1400" dirty="0">
                  <a:solidFill>
                    <a:srgbClr val="004890"/>
                  </a:solidFill>
                </a:rPr>
                <a:t>Energy</a:t>
              </a:r>
              <a:endParaRPr lang="es-ES" sz="1400" dirty="0">
                <a:solidFill>
                  <a:srgbClr val="004890"/>
                </a:solidFill>
              </a:endParaRPr>
            </a:p>
          </p:txBody>
        </p:sp>
        <p:sp>
          <p:nvSpPr>
            <p:cNvPr id="43" name="CuadroTexto 42"/>
            <p:cNvSpPr txBox="1"/>
            <p:nvPr/>
          </p:nvSpPr>
          <p:spPr>
            <a:xfrm>
              <a:off x="6551544" y="5638941"/>
              <a:ext cx="995016" cy="275460"/>
            </a:xfrm>
            <a:prstGeom prst="rect">
              <a:avLst/>
            </a:prstGeom>
            <a:noFill/>
          </p:spPr>
          <p:txBody>
            <a:bodyPr wrap="none" rtlCol="0">
              <a:spAutoFit/>
            </a:bodyPr>
            <a:lstStyle/>
            <a:p>
              <a:pPr algn="ctr">
                <a:lnSpc>
                  <a:spcPct val="85000"/>
                </a:lnSpc>
              </a:pPr>
              <a:r>
                <a:rPr lang="es-ES" sz="1400" dirty="0" err="1" smtClean="0">
                  <a:solidFill>
                    <a:srgbClr val="004890"/>
                  </a:solidFill>
                </a:rPr>
                <a:t>Agriculture</a:t>
              </a:r>
              <a:endParaRPr lang="es-ES" sz="1400" dirty="0">
                <a:solidFill>
                  <a:srgbClr val="004890"/>
                </a:solidFill>
              </a:endParaRPr>
            </a:p>
          </p:txBody>
        </p:sp>
        <p:sp>
          <p:nvSpPr>
            <p:cNvPr id="44" name="CuadroTexto 43"/>
            <p:cNvSpPr txBox="1"/>
            <p:nvPr/>
          </p:nvSpPr>
          <p:spPr>
            <a:xfrm>
              <a:off x="7722222" y="5638941"/>
              <a:ext cx="894347" cy="275460"/>
            </a:xfrm>
            <a:prstGeom prst="rect">
              <a:avLst/>
            </a:prstGeom>
            <a:noFill/>
          </p:spPr>
          <p:txBody>
            <a:bodyPr wrap="none" rtlCol="0">
              <a:spAutoFit/>
            </a:bodyPr>
            <a:lstStyle/>
            <a:p>
              <a:pPr algn="ctr">
                <a:lnSpc>
                  <a:spcPct val="85000"/>
                </a:lnSpc>
              </a:pPr>
              <a:r>
                <a:rPr lang="en-US" altLang="es-ES" sz="1400" dirty="0" smtClean="0">
                  <a:solidFill>
                    <a:srgbClr val="004890"/>
                  </a:solidFill>
                </a:rPr>
                <a:t>Insurance</a:t>
              </a:r>
              <a:endParaRPr lang="es-ES" sz="1400" dirty="0">
                <a:solidFill>
                  <a:srgbClr val="004890"/>
                </a:solidFill>
              </a:endParaRPr>
            </a:p>
          </p:txBody>
        </p:sp>
      </p:grpSp>
      <p:grpSp>
        <p:nvGrpSpPr>
          <p:cNvPr id="49" name="Grupo 48"/>
          <p:cNvGrpSpPr/>
          <p:nvPr/>
        </p:nvGrpSpPr>
        <p:grpSpPr>
          <a:xfrm>
            <a:off x="589468" y="3947169"/>
            <a:ext cx="8002382" cy="434330"/>
            <a:chOff x="589468" y="3930693"/>
            <a:chExt cx="8002382" cy="434330"/>
          </a:xfrm>
        </p:grpSpPr>
        <p:cxnSp>
          <p:nvCxnSpPr>
            <p:cNvPr id="46" name="Conector recto 45"/>
            <p:cNvCxnSpPr/>
            <p:nvPr/>
          </p:nvCxnSpPr>
          <p:spPr>
            <a:xfrm>
              <a:off x="589468" y="4361655"/>
              <a:ext cx="8002382" cy="0"/>
            </a:xfrm>
            <a:prstGeom prst="line">
              <a:avLst/>
            </a:prstGeom>
            <a:ln w="31750" cap="rnd">
              <a:solidFill>
                <a:srgbClr val="2F5597"/>
              </a:solidFill>
            </a:ln>
          </p:spPr>
          <p:style>
            <a:lnRef idx="1">
              <a:schemeClr val="accent1"/>
            </a:lnRef>
            <a:fillRef idx="0">
              <a:schemeClr val="accent1"/>
            </a:fillRef>
            <a:effectRef idx="0">
              <a:schemeClr val="accent1"/>
            </a:effectRef>
            <a:fontRef idx="minor">
              <a:schemeClr val="tx1"/>
            </a:fontRef>
          </p:style>
        </p:cxnSp>
        <p:sp>
          <p:nvSpPr>
            <p:cNvPr id="47" name="Redondear rectángulo de esquina del mismo lado 46"/>
            <p:cNvSpPr/>
            <p:nvPr/>
          </p:nvSpPr>
          <p:spPr>
            <a:xfrm>
              <a:off x="3194508" y="3930693"/>
              <a:ext cx="2792302" cy="434330"/>
            </a:xfrm>
            <a:prstGeom prst="round2SameRect">
              <a:avLst>
                <a:gd name="adj1" fmla="val 20968"/>
                <a:gd name="adj2" fmla="val 0"/>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err="1">
                  <a:solidFill>
                    <a:schemeClr val="bg1"/>
                  </a:solidFill>
                </a:rPr>
                <a:t>Service</a:t>
              </a:r>
              <a:r>
                <a:rPr lang="es-ES" b="1" dirty="0">
                  <a:solidFill>
                    <a:schemeClr val="bg1"/>
                  </a:solidFill>
                </a:rPr>
                <a:t> </a:t>
              </a:r>
              <a:r>
                <a:rPr lang="es-ES" b="1" dirty="0" err="1">
                  <a:solidFill>
                    <a:schemeClr val="bg1"/>
                  </a:solidFill>
                </a:rPr>
                <a:t>Users</a:t>
              </a:r>
              <a:r>
                <a:rPr lang="es-ES" b="1" dirty="0">
                  <a:solidFill>
                    <a:schemeClr val="bg1"/>
                  </a:solidFill>
                </a:rPr>
                <a:t> </a:t>
              </a:r>
              <a:r>
                <a:rPr lang="es-ES" b="1" dirty="0" err="1" smtClean="0">
                  <a:solidFill>
                    <a:schemeClr val="bg1"/>
                  </a:solidFill>
                </a:rPr>
                <a:t>Sectors</a:t>
              </a:r>
              <a:endParaRPr lang="es-ES" b="1" dirty="0">
                <a:solidFill>
                  <a:schemeClr val="bg1"/>
                </a:solidFill>
              </a:endParaRPr>
            </a:p>
          </p:txBody>
        </p:sp>
      </p:grpSp>
      <p:pic>
        <p:nvPicPr>
          <p:cNvPr id="45" name="Imagen 5"/>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889" y="3784252"/>
            <a:ext cx="2036457" cy="554169"/>
          </a:xfrm>
          <a:prstGeom prst="rect">
            <a:avLst/>
          </a:prstGeom>
        </p:spPr>
      </p:pic>
      <p:sp>
        <p:nvSpPr>
          <p:cNvPr id="38" name="Rectangle 44"/>
          <p:cNvSpPr/>
          <p:nvPr/>
        </p:nvSpPr>
        <p:spPr>
          <a:xfrm>
            <a:off x="5874165" y="6333098"/>
            <a:ext cx="3083294" cy="646331"/>
          </a:xfrm>
          <a:prstGeom prst="rect">
            <a:avLst/>
          </a:prstGeom>
        </p:spPr>
        <p:txBody>
          <a:bodyPr wrap="square">
            <a:spAutoFit/>
          </a:bodyPr>
          <a:lstStyle/>
          <a:p>
            <a:pPr algn="r"/>
            <a:r>
              <a:rPr lang="en-GB" b="1" dirty="0" smtClean="0">
                <a:solidFill>
                  <a:schemeClr val="tx2"/>
                </a:solidFill>
              </a:rPr>
              <a:t>www.bsc.es/ess/</a:t>
            </a:r>
            <a:r>
              <a:rPr lang="en-GB" b="1" dirty="0">
                <a:solidFill>
                  <a:schemeClr val="tx2"/>
                </a:solidFill>
              </a:rPr>
              <a:t/>
            </a:r>
            <a:br>
              <a:rPr lang="en-GB" b="1" dirty="0">
                <a:solidFill>
                  <a:schemeClr val="tx2"/>
                </a:solidFill>
              </a:rPr>
            </a:br>
            <a:endParaRPr lang="en-GB" b="1" dirty="0">
              <a:solidFill>
                <a:schemeClr val="tx2"/>
              </a:solidFill>
            </a:endParaRPr>
          </a:p>
        </p:txBody>
      </p:sp>
    </p:spTree>
    <p:extLst>
      <p:ext uri="{BB962C8B-B14F-4D97-AF65-F5344CB8AC3E}">
        <p14:creationId xmlns:p14="http://schemas.microsoft.com/office/powerpoint/2010/main" val="3137579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ppt_w</p:attrName>
                                        </p:attrNameLst>
                                      </p:cBhvr>
                                      <p:tavLst>
                                        <p:tav tm="0">
                                          <p:val>
                                            <p:fltVal val="0"/>
                                          </p:val>
                                        </p:tav>
                                        <p:tav tm="100000">
                                          <p:val>
                                            <p:strVal val="#ppt_w"/>
                                          </p:val>
                                        </p:tav>
                                      </p:tavLst>
                                    </p:anim>
                                    <p:anim calcmode="lin" valueType="num">
                                      <p:cBhvr>
                                        <p:cTn id="8" dur="250" fill="hold"/>
                                        <p:tgtEl>
                                          <p:spTgt spid="22"/>
                                        </p:tgtEl>
                                        <p:attrNameLst>
                                          <p:attrName>ppt_h</p:attrName>
                                        </p:attrNameLst>
                                      </p:cBhvr>
                                      <p:tavLst>
                                        <p:tav tm="0">
                                          <p:val>
                                            <p:strVal val="#ppt_h"/>
                                          </p:val>
                                        </p:tav>
                                        <p:tav tm="100000">
                                          <p:val>
                                            <p:strVal val="#ppt_h"/>
                                          </p:val>
                                        </p:tav>
                                      </p:tavLst>
                                    </p:anim>
                                  </p:childTnLst>
                                </p:cTn>
                              </p:par>
                              <p:par>
                                <p:cTn id="9" presetID="49" presetClass="entr" presetSubtype="0"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 calcmode="lin" valueType="num">
                                      <p:cBhvr>
                                        <p:cTn id="13" dur="500" fill="hold"/>
                                        <p:tgtEl>
                                          <p:spTgt spid="19"/>
                                        </p:tgtEl>
                                        <p:attrNameLst>
                                          <p:attrName>style.rotation</p:attrName>
                                        </p:attrNameLst>
                                      </p:cBhvr>
                                      <p:tavLst>
                                        <p:tav tm="0">
                                          <p:val>
                                            <p:fltVal val="360"/>
                                          </p:val>
                                        </p:tav>
                                        <p:tav tm="100000">
                                          <p:val>
                                            <p:fltVal val="0"/>
                                          </p:val>
                                        </p:tav>
                                      </p:tavLst>
                                    </p:anim>
                                    <p:animEffect transition="in" filter="fade">
                                      <p:cBhvr>
                                        <p:cTn id="14" dur="500"/>
                                        <p:tgtEl>
                                          <p:spTgt spid="19"/>
                                        </p:tgtEl>
                                      </p:cBhvr>
                                    </p:animEffect>
                                  </p:childTnLst>
                                </p:cTn>
                              </p:par>
                              <p:par>
                                <p:cTn id="15" presetID="49" presetClass="entr" presetSubtype="0" decel="100000" fill="hold" nodeType="withEffect">
                                  <p:stCondLst>
                                    <p:cond delay="25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par>
                                <p:cTn id="21" presetID="49" presetClass="entr" presetSubtype="0"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 calcmode="lin" valueType="num">
                                      <p:cBhvr>
                                        <p:cTn id="25" dur="500" fill="hold"/>
                                        <p:tgtEl>
                                          <p:spTgt spid="18"/>
                                        </p:tgtEl>
                                        <p:attrNameLst>
                                          <p:attrName>style.rotation</p:attrName>
                                        </p:attrNameLst>
                                      </p:cBhvr>
                                      <p:tavLst>
                                        <p:tav tm="0">
                                          <p:val>
                                            <p:fltVal val="360"/>
                                          </p:val>
                                        </p:tav>
                                        <p:tav tm="100000">
                                          <p:val>
                                            <p:fltVal val="0"/>
                                          </p:val>
                                        </p:tav>
                                      </p:tavLst>
                                    </p:anim>
                                    <p:animEffect transition="in" filter="fade">
                                      <p:cBhvr>
                                        <p:cTn id="26" dur="500"/>
                                        <p:tgtEl>
                                          <p:spTgt spid="18"/>
                                        </p:tgtEl>
                                      </p:cBhvr>
                                    </p:animEffect>
                                  </p:childTnLst>
                                </p:cTn>
                              </p:par>
                              <p:par>
                                <p:cTn id="27" presetID="49" presetClass="entr" presetSubtype="0" decel="100000" fill="hold" nodeType="withEffect">
                                  <p:stCondLst>
                                    <p:cond delay="25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 calcmode="lin" valueType="num">
                                      <p:cBhvr>
                                        <p:cTn id="31" dur="500" fill="hold"/>
                                        <p:tgtEl>
                                          <p:spTgt spid="13"/>
                                        </p:tgtEl>
                                        <p:attrNameLst>
                                          <p:attrName>style.rotation</p:attrName>
                                        </p:attrNameLst>
                                      </p:cBhvr>
                                      <p:tavLst>
                                        <p:tav tm="0">
                                          <p:val>
                                            <p:fltVal val="360"/>
                                          </p:val>
                                        </p:tav>
                                        <p:tav tm="100000">
                                          <p:val>
                                            <p:fltVal val="0"/>
                                          </p:val>
                                        </p:tav>
                                      </p:tavLst>
                                    </p:anim>
                                    <p:animEffect transition="in" filter="fade">
                                      <p:cBhvr>
                                        <p:cTn id="32" dur="500"/>
                                        <p:tgtEl>
                                          <p:spTgt spid="13"/>
                                        </p:tgtEl>
                                      </p:cBhvr>
                                    </p:animEffect>
                                  </p:childTnLst>
                                </p:cTn>
                              </p:par>
                              <p:par>
                                <p:cTn id="33" presetID="42" presetClass="entr" presetSubtype="0" fill="hold" nodeType="withEffect">
                                  <p:stCondLst>
                                    <p:cond delay="75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anim calcmode="lin" valueType="num">
                                      <p:cBhvr>
                                        <p:cTn id="36" dur="500" fill="hold"/>
                                        <p:tgtEl>
                                          <p:spTgt spid="48"/>
                                        </p:tgtEl>
                                        <p:attrNameLst>
                                          <p:attrName>ppt_x</p:attrName>
                                        </p:attrNameLst>
                                      </p:cBhvr>
                                      <p:tavLst>
                                        <p:tav tm="0">
                                          <p:val>
                                            <p:strVal val="#ppt_x"/>
                                          </p:val>
                                        </p:tav>
                                        <p:tav tm="100000">
                                          <p:val>
                                            <p:strVal val="#ppt_x"/>
                                          </p:val>
                                        </p:tav>
                                      </p:tavLst>
                                    </p:anim>
                                    <p:anim calcmode="lin" valueType="num">
                                      <p:cBhvr>
                                        <p:cTn id="37" dur="500" fill="hold"/>
                                        <p:tgtEl>
                                          <p:spTgt spid="48"/>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5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388108" y="926165"/>
            <a:ext cx="8518968" cy="5085529"/>
          </a:xfrm>
        </p:spPr>
        <p:txBody>
          <a:bodyPr>
            <a:normAutofit fontScale="92500" lnSpcReduction="10000"/>
          </a:bodyPr>
          <a:lstStyle/>
          <a:p>
            <a:pPr>
              <a:buClr>
                <a:schemeClr val="tx1"/>
              </a:buClr>
              <a:buFont typeface="Arial" panose="020B0604020202020204" pitchFamily="34" charset="0"/>
              <a:buChar char="•"/>
            </a:pPr>
            <a:r>
              <a:rPr lang="en-GB" b="1" dirty="0" smtClean="0">
                <a:solidFill>
                  <a:schemeClr val="tx1"/>
                </a:solidFill>
              </a:rPr>
              <a:t>Lack </a:t>
            </a:r>
            <a:r>
              <a:rPr lang="en-GB" b="1" dirty="0">
                <a:solidFill>
                  <a:schemeClr val="tx1"/>
                </a:solidFill>
              </a:rPr>
              <a:t>of coordination between measurement and modelling groups.</a:t>
            </a:r>
          </a:p>
          <a:p>
            <a:pPr lvl="1">
              <a:buClr>
                <a:schemeClr val="tx1"/>
              </a:buClr>
              <a:buFont typeface="Arial" panose="020B0604020202020204" pitchFamily="34" charset="0"/>
              <a:buChar char="•"/>
            </a:pPr>
            <a:r>
              <a:rPr lang="en-GB" dirty="0">
                <a:solidFill>
                  <a:schemeClr val="tx1"/>
                </a:solidFill>
              </a:rPr>
              <a:t>Measurement products lack harmonised quality controls, data formats and measurements schedules</a:t>
            </a:r>
          </a:p>
          <a:p>
            <a:pPr lvl="1">
              <a:buClr>
                <a:schemeClr val="tx1"/>
              </a:buClr>
              <a:buFont typeface="Arial" panose="020B0604020202020204" pitchFamily="34" charset="0"/>
              <a:buChar char="•"/>
            </a:pPr>
            <a:r>
              <a:rPr lang="en-GB" dirty="0">
                <a:solidFill>
                  <a:schemeClr val="tx1"/>
                </a:solidFill>
              </a:rPr>
              <a:t>This is more dramatic when you consider Northern African and the Middle East where we find the deserts</a:t>
            </a:r>
          </a:p>
          <a:p>
            <a:pPr>
              <a:buClr>
                <a:schemeClr val="tx1"/>
              </a:buClr>
              <a:buFont typeface="Arial" panose="020B0604020202020204" pitchFamily="34" charset="0"/>
              <a:buChar char="•"/>
            </a:pPr>
            <a:r>
              <a:rPr lang="en-GB" b="1" dirty="0">
                <a:solidFill>
                  <a:schemeClr val="tx1"/>
                </a:solidFill>
              </a:rPr>
              <a:t>Advertise about Sand and Dust Storms</a:t>
            </a:r>
          </a:p>
          <a:p>
            <a:pPr lvl="1">
              <a:buClr>
                <a:schemeClr val="tx1"/>
              </a:buClr>
              <a:buFont typeface="Arial" panose="020B0604020202020204" pitchFamily="34" charset="0"/>
              <a:buChar char="•"/>
            </a:pPr>
            <a:r>
              <a:rPr lang="en-US" dirty="0" smtClean="0">
                <a:solidFill>
                  <a:schemeClr val="tx1"/>
                </a:solidFill>
              </a:rPr>
              <a:t>Sand </a:t>
            </a:r>
            <a:r>
              <a:rPr lang="en-US" dirty="0">
                <a:solidFill>
                  <a:schemeClr val="tx1"/>
                </a:solidFill>
              </a:rPr>
              <a:t>and Dust Storms (SDS) play a significant role in different aspects of weather, climate and atmospheric chemistry and represent a serious hazard for life, health, property, environment and economy. </a:t>
            </a:r>
            <a:endParaRPr lang="en-US" dirty="0" smtClean="0">
              <a:solidFill>
                <a:schemeClr val="tx1"/>
              </a:solidFill>
            </a:endParaRPr>
          </a:p>
          <a:p>
            <a:pPr lvl="1">
              <a:buClr>
                <a:schemeClr val="tx1"/>
              </a:buClr>
              <a:buFont typeface="Arial" panose="020B0604020202020204" pitchFamily="34" charset="0"/>
              <a:buChar char="•"/>
            </a:pPr>
            <a:r>
              <a:rPr lang="en-GB" dirty="0">
                <a:solidFill>
                  <a:schemeClr val="tx1"/>
                </a:solidFill>
              </a:rPr>
              <a:t>Enhance the visibility of the dust impacts to the society at large and the most affected socio-economic sectors </a:t>
            </a:r>
            <a:endParaRPr lang="en-GB" dirty="0" smtClean="0">
              <a:solidFill>
                <a:schemeClr val="tx1"/>
              </a:solidFill>
            </a:endParaRPr>
          </a:p>
          <a:p>
            <a:pPr>
              <a:buClr>
                <a:schemeClr val="tx1"/>
              </a:buClr>
              <a:buFont typeface="Arial" panose="020B0604020202020204" pitchFamily="34" charset="0"/>
              <a:buChar char="•"/>
            </a:pPr>
            <a:r>
              <a:rPr lang="en-GB" b="1" dirty="0" smtClean="0">
                <a:solidFill>
                  <a:schemeClr val="tx1"/>
                </a:solidFill>
              </a:rPr>
              <a:t>Not “really” tailored user-oriented products</a:t>
            </a:r>
          </a:p>
          <a:p>
            <a:pPr lvl="1">
              <a:buClr>
                <a:schemeClr val="tx1"/>
              </a:buClr>
              <a:buFont typeface="Arial" panose="020B0604020202020204" pitchFamily="34" charset="0"/>
              <a:buChar char="•"/>
            </a:pPr>
            <a:r>
              <a:rPr lang="en-US" dirty="0" smtClean="0">
                <a:solidFill>
                  <a:schemeClr val="tx1"/>
                </a:solidFill>
              </a:rPr>
              <a:t>Understanding</a:t>
            </a:r>
            <a:r>
              <a:rPr lang="en-US" dirty="0">
                <a:solidFill>
                  <a:schemeClr val="tx1"/>
                </a:solidFill>
              </a:rPr>
              <a:t>, managing and mitigating SDS risks and effects requires fundamental and cross-disciplinary knowledge</a:t>
            </a:r>
            <a:r>
              <a:rPr lang="en-US" dirty="0" smtClean="0">
                <a:solidFill>
                  <a:schemeClr val="tx1"/>
                </a:solidFill>
              </a:rPr>
              <a:t>.</a:t>
            </a:r>
            <a:r>
              <a:rPr lang="en-GB" dirty="0">
                <a:solidFill>
                  <a:schemeClr val="tx1"/>
                </a:solidFill>
              </a:rPr>
              <a:t> </a:t>
            </a:r>
            <a:endParaRPr lang="en-GB" dirty="0" smtClean="0">
              <a:solidFill>
                <a:schemeClr val="tx1"/>
              </a:solidFill>
            </a:endParaRPr>
          </a:p>
          <a:p>
            <a:pPr lvl="1">
              <a:buClr>
                <a:schemeClr val="tx1"/>
              </a:buClr>
              <a:buFont typeface="Arial" panose="020B0604020202020204" pitchFamily="34" charset="0"/>
              <a:buChar char="•"/>
            </a:pPr>
            <a:r>
              <a:rPr lang="en-GB" dirty="0" smtClean="0">
                <a:solidFill>
                  <a:schemeClr val="tx1"/>
                </a:solidFill>
              </a:rPr>
              <a:t>Few </a:t>
            </a:r>
            <a:r>
              <a:rPr lang="en-GB" dirty="0">
                <a:solidFill>
                  <a:schemeClr val="tx1"/>
                </a:solidFill>
              </a:rPr>
              <a:t>existing channels of communication between scientific research and user (socio-economic) communities.</a:t>
            </a:r>
          </a:p>
          <a:p>
            <a:pPr lvl="1">
              <a:buClr>
                <a:schemeClr val="tx1"/>
              </a:buClr>
              <a:buFont typeface="Arial" panose="020B0604020202020204" pitchFamily="34" charset="0"/>
              <a:buChar char="•"/>
            </a:pPr>
            <a:endParaRPr lang="en-US" dirty="0">
              <a:solidFill>
                <a:schemeClr val="tx1"/>
              </a:solidFill>
            </a:endParaRPr>
          </a:p>
          <a:p>
            <a:pPr lvl="1">
              <a:buClr>
                <a:schemeClr val="tx1"/>
              </a:buClr>
              <a:buFont typeface="Arial" panose="020B0604020202020204" pitchFamily="34" charset="0"/>
              <a:buChar char="•"/>
            </a:pPr>
            <a:endParaRPr lang="en-GB" dirty="0">
              <a:solidFill>
                <a:schemeClr val="tx1"/>
              </a:solidFill>
            </a:endParaRPr>
          </a:p>
        </p:txBody>
      </p:sp>
      <p:sp>
        <p:nvSpPr>
          <p:cNvPr id="3" name="Title 2"/>
          <p:cNvSpPr>
            <a:spLocks noGrp="1"/>
          </p:cNvSpPr>
          <p:nvPr>
            <p:ph type="title"/>
          </p:nvPr>
        </p:nvSpPr>
        <p:spPr>
          <a:xfrm>
            <a:off x="737593" y="222047"/>
            <a:ext cx="7819998" cy="587767"/>
          </a:xfrm>
        </p:spPr>
        <p:txBody>
          <a:bodyPr/>
          <a:lstStyle/>
          <a:p>
            <a:pPr algn="ctr"/>
            <a:r>
              <a:rPr lang="en-GB" sz="3500" dirty="0" smtClean="0">
                <a:solidFill>
                  <a:schemeClr val="accent1"/>
                </a:solidFill>
                <a:latin typeface="+mn-lt"/>
                <a:ea typeface="+mj-ea"/>
                <a:cs typeface="+mj-cs"/>
              </a:rPr>
              <a:t>SDS-WAS NAMEE: Lessons learnt</a:t>
            </a:r>
            <a:endParaRPr lang="en-GB" sz="3500" dirty="0">
              <a:solidFill>
                <a:schemeClr val="accent1"/>
              </a:solidFill>
              <a:latin typeface="+mn-lt"/>
              <a:ea typeface="+mj-ea"/>
              <a:cs typeface="+mj-cs"/>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61753"/>
          <a:stretch/>
        </p:blipFill>
        <p:spPr>
          <a:xfrm>
            <a:off x="558386" y="5962435"/>
            <a:ext cx="674065" cy="795129"/>
          </a:xfrm>
          <a:prstGeom prst="rect">
            <a:avLst/>
          </a:prstGeom>
        </p:spPr>
      </p:pic>
      <p:sp>
        <p:nvSpPr>
          <p:cNvPr id="6" name="Shape 245"/>
          <p:cNvSpPr/>
          <p:nvPr/>
        </p:nvSpPr>
        <p:spPr>
          <a:xfrm>
            <a:off x="2874204" y="6214268"/>
            <a:ext cx="263335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i="1" dirty="0">
                <a:solidFill>
                  <a:schemeClr val="tx2"/>
                </a:solidFill>
                <a:latin typeface="Calibri"/>
                <a:ea typeface="Calibri"/>
                <a:cs typeface="Calibri"/>
                <a:sym typeface="Calibri"/>
              </a:rPr>
              <a:t>http://sds-was.aemet.es/</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r="69011"/>
          <a:stretch/>
        </p:blipFill>
        <p:spPr>
          <a:xfrm>
            <a:off x="1232451" y="6136400"/>
            <a:ext cx="516193" cy="4472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8644" y="6171156"/>
            <a:ext cx="1005218" cy="447200"/>
          </a:xfrm>
          <a:prstGeom prst="rect">
            <a:avLst/>
          </a:prstGeom>
        </p:spPr>
      </p:pic>
    </p:spTree>
    <p:extLst>
      <p:ext uri="{BB962C8B-B14F-4D97-AF65-F5344CB8AC3E}">
        <p14:creationId xmlns:p14="http://schemas.microsoft.com/office/powerpoint/2010/main" val="11127618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4803" y="261179"/>
            <a:ext cx="8229598" cy="629900"/>
          </a:xfrm>
        </p:spPr>
        <p:txBody>
          <a:bodyPr/>
          <a:lstStyle/>
          <a:p>
            <a:r>
              <a:rPr lang="es-ES" dirty="0" smtClean="0"/>
              <a:t>SDS-WAS </a:t>
            </a:r>
            <a:r>
              <a:rPr lang="es-ES" smtClean="0"/>
              <a:t>NAMEE:</a:t>
            </a:r>
            <a:br>
              <a:rPr lang="es-ES" smtClean="0"/>
            </a:br>
            <a:r>
              <a:rPr lang="es-ES" smtClean="0"/>
              <a:t>Early</a:t>
            </a:r>
            <a:r>
              <a:rPr lang="es-ES" dirty="0" smtClean="0"/>
              <a:t> </a:t>
            </a:r>
            <a:r>
              <a:rPr lang="es-ES" dirty="0" err="1" smtClean="0"/>
              <a:t>Warning</a:t>
            </a:r>
            <a:r>
              <a:rPr lang="es-ES" dirty="0" smtClean="0"/>
              <a:t> </a:t>
            </a:r>
            <a:r>
              <a:rPr lang="es-ES" dirty="0" err="1" smtClean="0"/>
              <a:t>System</a:t>
            </a:r>
            <a:r>
              <a:rPr lang="es-ES" dirty="0" smtClean="0"/>
              <a:t> </a:t>
            </a:r>
            <a:r>
              <a:rPr lang="es-ES" dirty="0" err="1" smtClean="0"/>
              <a:t>for</a:t>
            </a:r>
            <a:r>
              <a:rPr lang="es-ES" dirty="0" smtClean="0"/>
              <a:t> Burkina Faso</a:t>
            </a:r>
            <a:endParaRPr lang="es-ES"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3869" y="1042411"/>
            <a:ext cx="6556261" cy="4773177"/>
          </a:xfrm>
          <a:prstGeom prst="rect">
            <a:avLst/>
          </a:prstGeom>
        </p:spPr>
      </p:pic>
      <p:sp>
        <p:nvSpPr>
          <p:cNvPr id="4" name="Rectángulo 3"/>
          <p:cNvSpPr/>
          <p:nvPr/>
        </p:nvSpPr>
        <p:spPr>
          <a:xfrm>
            <a:off x="186912" y="5782254"/>
            <a:ext cx="8770174" cy="369332"/>
          </a:xfrm>
          <a:prstGeom prst="rect">
            <a:avLst/>
          </a:prstGeom>
        </p:spPr>
        <p:txBody>
          <a:bodyPr wrap="square">
            <a:spAutoFit/>
          </a:bodyPr>
          <a:lstStyle/>
          <a:p>
            <a:pPr algn="r"/>
            <a:r>
              <a:rPr lang="es-ES" i="1" dirty="0">
                <a:solidFill>
                  <a:schemeClr val="bg1">
                    <a:lumMod val="50000"/>
                  </a:schemeClr>
                </a:solidFill>
              </a:rPr>
              <a:t>https://sds-was.aemet.es/forecast-products/burkina-faso-warning-advisory-system</a:t>
            </a:r>
          </a:p>
        </p:txBody>
      </p:sp>
      <p:pic>
        <p:nvPicPr>
          <p:cNvPr id="7" name="Shape 15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170318" y="6252031"/>
            <a:ext cx="462825" cy="505499"/>
          </a:xfrm>
          <a:prstGeom prst="rect">
            <a:avLst/>
          </a:prstGeom>
          <a:noFill/>
          <a:ln>
            <a:noFill/>
          </a:ln>
        </p:spPr>
      </p:pic>
      <p:pic>
        <p:nvPicPr>
          <p:cNvPr id="8" name="Shape 155"/>
          <p:cNvPicPr preferRelativeResize="0"/>
          <p:nvPr/>
        </p:nvPicPr>
        <p:blipFill rotWithShape="1">
          <a:blip r:embed="rId4">
            <a:alphaModFix/>
          </a:blip>
          <a:srcRect l="70240"/>
          <a:stretch/>
        </p:blipFill>
        <p:spPr>
          <a:xfrm>
            <a:off x="2233913" y="6264892"/>
            <a:ext cx="934279" cy="505499"/>
          </a:xfrm>
          <a:prstGeom prst="rect">
            <a:avLst/>
          </a:prstGeom>
          <a:noFill/>
          <a:ln>
            <a:noFill/>
          </a:ln>
        </p:spPr>
      </p:pic>
      <p:sp>
        <p:nvSpPr>
          <p:cNvPr id="5" name="CuadroTexto 4"/>
          <p:cNvSpPr txBox="1"/>
          <p:nvPr/>
        </p:nvSpPr>
        <p:spPr>
          <a:xfrm>
            <a:off x="464803" y="2002419"/>
            <a:ext cx="3206188" cy="369332"/>
          </a:xfrm>
          <a:prstGeom prst="rect">
            <a:avLst/>
          </a:prstGeom>
          <a:noFill/>
        </p:spPr>
        <p:txBody>
          <a:bodyPr wrap="square" rtlCol="0">
            <a:spAutoFit/>
          </a:bodyPr>
          <a:lstStyle/>
          <a:p>
            <a:r>
              <a:rPr lang="es-ES" b="1" dirty="0" err="1" smtClean="0">
                <a:solidFill>
                  <a:srgbClr val="FF0000"/>
                </a:solidFill>
                <a:effectLst>
                  <a:outerShdw blurRad="38100" dist="38100" dir="2700000" algn="tl">
                    <a:srgbClr val="000000">
                      <a:alpha val="43137"/>
                    </a:srgbClr>
                  </a:outerShdw>
                </a:effectLst>
              </a:rPr>
              <a:t>Launched</a:t>
            </a:r>
            <a:r>
              <a:rPr lang="es-ES" b="1" dirty="0" smtClean="0">
                <a:solidFill>
                  <a:srgbClr val="FF0000"/>
                </a:solidFill>
                <a:effectLst>
                  <a:outerShdw blurRad="38100" dist="38100" dir="2700000" algn="tl">
                    <a:srgbClr val="000000">
                      <a:alpha val="43137"/>
                    </a:srgbClr>
                  </a:outerShdw>
                </a:effectLst>
              </a:rPr>
              <a:t> </a:t>
            </a:r>
            <a:r>
              <a:rPr lang="es-ES" b="1" dirty="0" err="1" smtClean="0">
                <a:solidFill>
                  <a:srgbClr val="FF0000"/>
                </a:solidFill>
                <a:effectLst>
                  <a:outerShdw blurRad="38100" dist="38100" dir="2700000" algn="tl">
                    <a:srgbClr val="000000">
                      <a:alpha val="43137"/>
                    </a:srgbClr>
                  </a:outerShdw>
                </a:effectLst>
              </a:rPr>
              <a:t>on</a:t>
            </a:r>
            <a:r>
              <a:rPr lang="es-ES" b="1" dirty="0" smtClean="0">
                <a:solidFill>
                  <a:srgbClr val="FF0000"/>
                </a:solidFill>
                <a:effectLst>
                  <a:outerShdw blurRad="38100" dist="38100" dir="2700000" algn="tl">
                    <a:srgbClr val="000000">
                      <a:alpha val="43137"/>
                    </a:srgbClr>
                  </a:outerShdw>
                </a:effectLst>
              </a:rPr>
              <a:t> 26th </a:t>
            </a:r>
            <a:r>
              <a:rPr lang="es-ES" b="1" dirty="0" err="1" smtClean="0">
                <a:solidFill>
                  <a:srgbClr val="FF0000"/>
                </a:solidFill>
                <a:effectLst>
                  <a:outerShdw blurRad="38100" dist="38100" dir="2700000" algn="tl">
                    <a:srgbClr val="000000">
                      <a:alpha val="43137"/>
                    </a:srgbClr>
                  </a:outerShdw>
                </a:effectLst>
              </a:rPr>
              <a:t>October</a:t>
            </a:r>
            <a:r>
              <a:rPr lang="es-ES" b="1" dirty="0" smtClean="0">
                <a:solidFill>
                  <a:srgbClr val="FF0000"/>
                </a:solidFill>
                <a:effectLst>
                  <a:outerShdw blurRad="38100" dist="38100" dir="2700000" algn="tl">
                    <a:srgbClr val="000000">
                      <a:alpha val="43137"/>
                    </a:srgbClr>
                  </a:outerShdw>
                </a:effectLst>
              </a:rPr>
              <a:t>!!</a:t>
            </a:r>
            <a:endParaRPr lang="es-E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0366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22</a:t>
            </a:fld>
            <a:endParaRPr lang="es-ES" dirty="0"/>
          </a:p>
        </p:txBody>
      </p:sp>
      <p:sp>
        <p:nvSpPr>
          <p:cNvPr id="29" name="Rectángulo 1"/>
          <p:cNvSpPr/>
          <p:nvPr/>
        </p:nvSpPr>
        <p:spPr>
          <a:xfrm>
            <a:off x="547059" y="4607626"/>
            <a:ext cx="3950937" cy="136906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           </a:t>
            </a:r>
            <a:endParaRPr lang="es-ES" dirty="0"/>
          </a:p>
        </p:txBody>
      </p:sp>
      <p:sp>
        <p:nvSpPr>
          <p:cNvPr id="30" name="CuadroTexto 2"/>
          <p:cNvSpPr txBox="1"/>
          <p:nvPr/>
        </p:nvSpPr>
        <p:spPr>
          <a:xfrm>
            <a:off x="535184" y="4699711"/>
            <a:ext cx="4000178" cy="1200329"/>
          </a:xfrm>
          <a:prstGeom prst="rect">
            <a:avLst/>
          </a:prstGeom>
          <a:noFill/>
        </p:spPr>
        <p:txBody>
          <a:bodyPr wrap="square" rtlCol="0" anchor="ctr">
            <a:spAutoFit/>
          </a:bodyPr>
          <a:lstStyle/>
          <a:p>
            <a:pPr marL="0" marR="0" lvl="0" indent="0" algn="ctr" defTabSz="457200" rtl="0" eaLnBrk="1" fontAlgn="auto" latinLnBrk="0" hangingPunct="1">
              <a:spcBef>
                <a:spcPts val="0"/>
              </a:spcBef>
              <a:spcAft>
                <a:spcPts val="0"/>
              </a:spcAft>
              <a:buClrTx/>
              <a:buSzTx/>
              <a:buFontTx/>
              <a:buNone/>
              <a:tabLst/>
              <a:defRPr/>
            </a:pPr>
            <a:r>
              <a:rPr lang="en-GB" dirty="0" smtClean="0">
                <a:solidFill>
                  <a:srgbClr val="FF0000"/>
                </a:solidFill>
                <a:effectLst>
                  <a:outerShdw blurRad="50800" dist="38100" dir="5400000" algn="t" rotWithShape="0">
                    <a:prstClr val="black">
                      <a:alpha val="40000"/>
                    </a:prstClr>
                  </a:outerShdw>
                </a:effectLst>
                <a:latin typeface="Calibri" panose="020F0502020204030204"/>
              </a:rPr>
              <a:t>GOAL: </a:t>
            </a:r>
            <a:r>
              <a:rPr lang="en-GB" dirty="0" smtClean="0">
                <a:solidFill>
                  <a:schemeClr val="bg1"/>
                </a:solidFill>
                <a:effectLst>
                  <a:outerShdw blurRad="50800" dist="38100" dir="5400000" algn="t" rotWithShape="0">
                    <a:prstClr val="black">
                      <a:alpha val="40000"/>
                    </a:prstClr>
                  </a:outerShdw>
                </a:effectLst>
                <a:latin typeface="Calibri" panose="020F0502020204030204"/>
              </a:rPr>
              <a:t>Develop </a:t>
            </a:r>
            <a:r>
              <a:rPr lang="en-GB" b="1" dirty="0" smtClean="0">
                <a:solidFill>
                  <a:schemeClr val="bg1"/>
                </a:solidFill>
                <a:effectLst>
                  <a:outerShdw blurRad="50800" dist="38100" dir="5400000" algn="t" rotWithShape="0">
                    <a:prstClr val="black">
                      <a:alpha val="40000"/>
                    </a:prstClr>
                  </a:outerShdw>
                </a:effectLst>
                <a:latin typeface="Calibri" panose="020F0502020204030204"/>
              </a:rPr>
              <a:t>dust-related services</a:t>
            </a:r>
            <a:r>
              <a:rPr lang="en-GB" dirty="0" smtClean="0">
                <a:solidFill>
                  <a:schemeClr val="bg1"/>
                </a:solidFill>
                <a:effectLst>
                  <a:outerShdw blurRad="50800" dist="38100" dir="5400000" algn="t" rotWithShape="0">
                    <a:prstClr val="black">
                      <a:alpha val="40000"/>
                    </a:prstClr>
                  </a:outerShdw>
                </a:effectLst>
                <a:latin typeface="Calibri" panose="020F0502020204030204"/>
              </a:rPr>
              <a:t> to specific socio-economic sectors based on an advanced </a:t>
            </a:r>
            <a:r>
              <a:rPr lang="en-GB" b="1" dirty="0" smtClean="0">
                <a:solidFill>
                  <a:schemeClr val="bg1"/>
                </a:solidFill>
                <a:effectLst>
                  <a:outerShdw blurRad="50800" dist="38100" dir="5400000" algn="t" rotWithShape="0">
                    <a:prstClr val="black">
                      <a:alpha val="40000"/>
                    </a:prstClr>
                  </a:outerShdw>
                </a:effectLst>
                <a:latin typeface="Calibri" panose="020F0502020204030204"/>
              </a:rPr>
              <a:t>dust reanalysis</a:t>
            </a:r>
            <a:r>
              <a:rPr lang="en-GB" dirty="0" smtClean="0">
                <a:solidFill>
                  <a:schemeClr val="bg1"/>
                </a:solidFill>
                <a:effectLst>
                  <a:outerShdw blurRad="50800" dist="38100" dir="5400000" algn="t" rotWithShape="0">
                    <a:prstClr val="black">
                      <a:alpha val="40000"/>
                    </a:prstClr>
                  </a:outerShdw>
                </a:effectLst>
                <a:latin typeface="Calibri" panose="020F0502020204030204"/>
              </a:rPr>
              <a:t> </a:t>
            </a:r>
          </a:p>
          <a:p>
            <a:pPr marL="0" marR="0" lvl="0" indent="0" algn="ctr" defTabSz="457200" rtl="0" eaLnBrk="1" fontAlgn="auto" latinLnBrk="0" hangingPunct="1">
              <a:spcBef>
                <a:spcPts val="0"/>
              </a:spcBef>
              <a:spcAft>
                <a:spcPts val="0"/>
              </a:spcAft>
              <a:buClrTx/>
              <a:buSzTx/>
              <a:buFontTx/>
              <a:buNone/>
              <a:tabLst/>
              <a:defRPr/>
            </a:pPr>
            <a:r>
              <a:rPr lang="en-GB" dirty="0" smtClean="0">
                <a:solidFill>
                  <a:schemeClr val="bg1"/>
                </a:solidFill>
                <a:effectLst>
                  <a:outerShdw blurRad="50800" dist="38100" dir="5400000" algn="t" rotWithShape="0">
                    <a:prstClr val="black">
                      <a:alpha val="40000"/>
                    </a:prstClr>
                  </a:outerShdw>
                </a:effectLst>
                <a:latin typeface="Calibri" panose="020F0502020204030204"/>
              </a:rPr>
              <a:t>for  the NAMEE region   </a:t>
            </a:r>
            <a:endParaRPr kumimoji="0" lang="en-GB" i="0" u="none" strike="noStrike" kern="1200" cap="none" spc="0" normalizeH="0" baseline="0" noProof="0" dirty="0" smtClean="0">
              <a:ln>
                <a:noFill/>
              </a:ln>
              <a:solidFill>
                <a:schemeClr val="bg1"/>
              </a:solidFill>
              <a:effectLst>
                <a:outerShdw blurRad="50800" dist="38100" dir="5400000" algn="t" rotWithShape="0">
                  <a:prstClr val="black">
                    <a:alpha val="40000"/>
                  </a:prstClr>
                </a:outerShdw>
              </a:effectLst>
              <a:uLnTx/>
              <a:uFillTx/>
              <a:latin typeface="Calibri" panose="020F0502020204030204"/>
            </a:endParaRPr>
          </a:p>
        </p:txBody>
      </p:sp>
      <p:pic>
        <p:nvPicPr>
          <p:cNvPr id="37" name="Imagen 36"/>
          <p:cNvPicPr>
            <a:picLocks noChangeAspect="1"/>
          </p:cNvPicPr>
          <p:nvPr/>
        </p:nvPicPr>
        <p:blipFill>
          <a:blip r:embed="rId3"/>
          <a:stretch>
            <a:fillRect/>
          </a:stretch>
        </p:blipFill>
        <p:spPr>
          <a:xfrm>
            <a:off x="611171" y="3104474"/>
            <a:ext cx="3862280" cy="1451083"/>
          </a:xfrm>
          <a:prstGeom prst="rect">
            <a:avLst/>
          </a:prstGeom>
        </p:spPr>
      </p:pic>
      <p:sp>
        <p:nvSpPr>
          <p:cNvPr id="38" name="Rectángulo 37"/>
          <p:cNvSpPr/>
          <p:nvPr/>
        </p:nvSpPr>
        <p:spPr>
          <a:xfrm>
            <a:off x="671656" y="1844621"/>
            <a:ext cx="3801795" cy="1077218"/>
          </a:xfrm>
          <a:prstGeom prst="rect">
            <a:avLst/>
          </a:prstGeom>
        </p:spPr>
        <p:txBody>
          <a:bodyPr wrap="square">
            <a:spAutoFit/>
          </a:bodyPr>
          <a:lstStyle/>
          <a:p>
            <a:pPr marL="285750" indent="-285750">
              <a:buFont typeface="Arial" panose="020B0604020202020204" pitchFamily="34" charset="0"/>
              <a:buChar char="•"/>
            </a:pPr>
            <a:r>
              <a:rPr lang="en-US" sz="1600" dirty="0">
                <a:ea typeface="MS UI Gothic" panose="020B0600070205080204" pitchFamily="34" charset="-128"/>
              </a:rPr>
              <a:t>SDS is a serious </a:t>
            </a:r>
            <a:r>
              <a:rPr lang="en-US" sz="1600" dirty="0" smtClean="0">
                <a:ea typeface="MS UI Gothic" panose="020B0600070205080204" pitchFamily="34" charset="-128"/>
              </a:rPr>
              <a:t>hazard for life, health, environment and economy  </a:t>
            </a:r>
          </a:p>
          <a:p>
            <a:pPr marL="285750" indent="-285750">
              <a:buFont typeface="Arial" panose="020B0604020202020204" pitchFamily="34" charset="0"/>
              <a:buChar char="•"/>
            </a:pPr>
            <a:r>
              <a:rPr lang="en-US" sz="1600" dirty="0" smtClean="0">
                <a:ea typeface="MS UI Gothic" panose="020B0600070205080204" pitchFamily="34" charset="-128"/>
              </a:rPr>
              <a:t>Lack </a:t>
            </a:r>
            <a:r>
              <a:rPr lang="en-US" sz="1600" dirty="0">
                <a:ea typeface="MS UI Gothic" panose="020B0600070205080204" pitchFamily="34" charset="-128"/>
              </a:rPr>
              <a:t>of dust </a:t>
            </a:r>
            <a:r>
              <a:rPr lang="en-US" sz="1600" dirty="0" smtClean="0">
                <a:ea typeface="MS UI Gothic" panose="020B0600070205080204" pitchFamily="34" charset="-128"/>
              </a:rPr>
              <a:t>observations (past trends and current conditions)</a:t>
            </a:r>
            <a:endParaRPr lang="en-US" sz="1600" dirty="0">
              <a:ea typeface="MS UI Gothic" panose="020B0600070205080204" pitchFamily="34" charset="-128"/>
            </a:endParaRPr>
          </a:p>
        </p:txBody>
      </p:sp>
      <p:sp>
        <p:nvSpPr>
          <p:cNvPr id="18" name="Rectangle 4"/>
          <p:cNvSpPr/>
          <p:nvPr/>
        </p:nvSpPr>
        <p:spPr>
          <a:xfrm>
            <a:off x="701564" y="1039847"/>
            <a:ext cx="8142194" cy="646331"/>
          </a:xfrm>
          <a:prstGeom prst="rect">
            <a:avLst/>
          </a:prstGeom>
        </p:spPr>
        <p:txBody>
          <a:bodyPr wrap="square">
            <a:spAutoFit/>
          </a:bodyPr>
          <a:lstStyle/>
          <a:p>
            <a:pPr algn="ctr"/>
            <a:r>
              <a:rPr lang="en-US" b="1" dirty="0">
                <a:ea typeface="MS UI Gothic" panose="020B0600070205080204" pitchFamily="34" charset="-128"/>
              </a:rPr>
              <a:t>Dust </a:t>
            </a:r>
            <a:r>
              <a:rPr lang="en-US" dirty="0">
                <a:ea typeface="MS UI Gothic" panose="020B0600070205080204" pitchFamily="34" charset="-128"/>
              </a:rPr>
              <a:t>Storms Assessment for the development of user-oriented </a:t>
            </a:r>
            <a:r>
              <a:rPr lang="en-US" b="1" dirty="0">
                <a:ea typeface="MS UI Gothic" panose="020B0600070205080204" pitchFamily="34" charset="-128"/>
              </a:rPr>
              <a:t>Clim</a:t>
            </a:r>
            <a:r>
              <a:rPr lang="en-US" dirty="0">
                <a:ea typeface="MS UI Gothic" panose="020B0600070205080204" pitchFamily="34" charset="-128"/>
              </a:rPr>
              <a:t>ate Services in Northern Africa, Middle East and Europe</a:t>
            </a:r>
          </a:p>
        </p:txBody>
      </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5821" y="1821904"/>
            <a:ext cx="5679870" cy="4135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Rectangle 2"/>
          <p:cNvSpPr/>
          <p:nvPr/>
        </p:nvSpPr>
        <p:spPr>
          <a:xfrm>
            <a:off x="4687754" y="1694176"/>
            <a:ext cx="4156004" cy="4317862"/>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
          <p:cNvSpPr/>
          <p:nvPr/>
        </p:nvSpPr>
        <p:spPr>
          <a:xfrm>
            <a:off x="431307" y="1694175"/>
            <a:ext cx="4182442" cy="4317863"/>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7341" y="0"/>
            <a:ext cx="4323904" cy="1186023"/>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3570" y="6147764"/>
            <a:ext cx="3792041" cy="652329"/>
          </a:xfrm>
          <a:prstGeom prst="rect">
            <a:avLst/>
          </a:prstGeom>
        </p:spPr>
      </p:pic>
    </p:spTree>
    <p:extLst>
      <p:ext uri="{BB962C8B-B14F-4D97-AF65-F5344CB8AC3E}">
        <p14:creationId xmlns:p14="http://schemas.microsoft.com/office/powerpoint/2010/main" val="137602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TextShape 1"/>
          <p:cNvSpPr txBox="1"/>
          <p:nvPr/>
        </p:nvSpPr>
        <p:spPr>
          <a:xfrm>
            <a:off x="8604360" y="6357600"/>
            <a:ext cx="442080" cy="412560"/>
          </a:xfrm>
          <a:prstGeom prst="rect">
            <a:avLst/>
          </a:prstGeom>
          <a:noFill/>
          <a:ln>
            <a:noFill/>
          </a:ln>
        </p:spPr>
        <p:txBody>
          <a:bodyPr lIns="90000" tIns="45000" rIns="90000" bIns="45000" anchor="b"/>
          <a:lstStyle/>
          <a:p>
            <a:pPr algn="r">
              <a:lnSpc>
                <a:spcPct val="100000"/>
              </a:lnSpc>
            </a:pPr>
            <a:fld id="{B4A05CCE-C82A-4FCC-8130-EEA99BA36915}" type="slidenum">
              <a:rPr lang="es-ES" sz="1100" b="0" strike="noStrike" spc="-1">
                <a:solidFill>
                  <a:srgbClr val="004990"/>
                </a:solidFill>
                <a:uFill>
                  <a:solidFill>
                    <a:srgbClr val="FFFFFF"/>
                  </a:solidFill>
                </a:uFill>
                <a:latin typeface="Calibri"/>
              </a:rPr>
              <a:t>23</a:t>
            </a:fld>
            <a:endParaRPr lang="es-ES" sz="1100" b="0" strike="noStrike" spc="-1">
              <a:solidFill>
                <a:srgbClr val="000000"/>
              </a:solidFill>
              <a:uFill>
                <a:solidFill>
                  <a:srgbClr val="FFFFFF"/>
                </a:solidFill>
              </a:uFill>
              <a:latin typeface="Times New Roman"/>
            </a:endParaRPr>
          </a:p>
        </p:txBody>
      </p:sp>
      <p:pic>
        <p:nvPicPr>
          <p:cNvPr id="564" name="Imagen 3"/>
          <p:cNvPicPr/>
          <p:nvPr/>
        </p:nvPicPr>
        <p:blipFill>
          <a:blip r:embed="rId3"/>
          <a:stretch/>
        </p:blipFill>
        <p:spPr>
          <a:xfrm>
            <a:off x="2707200" y="0"/>
            <a:ext cx="4323600" cy="1185840"/>
          </a:xfrm>
          <a:prstGeom prst="rect">
            <a:avLst/>
          </a:prstGeom>
          <a:ln>
            <a:noFill/>
          </a:ln>
        </p:spPr>
      </p:pic>
      <p:pic>
        <p:nvPicPr>
          <p:cNvPr id="565" name="Picture 4"/>
          <p:cNvPicPr/>
          <p:nvPr/>
        </p:nvPicPr>
        <p:blipFill>
          <a:blip r:embed="rId4"/>
          <a:stretch/>
        </p:blipFill>
        <p:spPr>
          <a:xfrm>
            <a:off x="271800" y="6311160"/>
            <a:ext cx="2762280" cy="474840"/>
          </a:xfrm>
          <a:prstGeom prst="rect">
            <a:avLst/>
          </a:prstGeom>
          <a:ln>
            <a:noFill/>
          </a:ln>
        </p:spPr>
      </p:pic>
      <p:sp>
        <p:nvSpPr>
          <p:cNvPr id="566" name="CustomShape 2"/>
          <p:cNvSpPr/>
          <p:nvPr/>
        </p:nvSpPr>
        <p:spPr>
          <a:xfrm>
            <a:off x="2780042" y="1303821"/>
            <a:ext cx="5600283"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s-ES" b="1" spc="-1" dirty="0">
                <a:solidFill>
                  <a:srgbClr val="000000"/>
                </a:solidFill>
                <a:uFill>
                  <a:solidFill>
                    <a:srgbClr val="FFFFFF"/>
                  </a:solidFill>
                </a:uFill>
                <a:ea typeface="MS UI Gothic"/>
              </a:rPr>
              <a:t>OBSERVATIONS: </a:t>
            </a:r>
            <a:r>
              <a:rPr lang="es-ES" spc="-1" dirty="0" err="1">
                <a:solidFill>
                  <a:srgbClr val="000000"/>
                </a:solidFill>
                <a:uFill>
                  <a:solidFill>
                    <a:srgbClr val="FFFFFF"/>
                  </a:solidFill>
                </a:uFill>
                <a:ea typeface="ＭＳ Ｐゴシック"/>
              </a:rPr>
              <a:t>Our</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simulations</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predictions</a:t>
            </a:r>
            <a:r>
              <a:rPr lang="es-ES" spc="-1" dirty="0">
                <a:solidFill>
                  <a:srgbClr val="000000"/>
                </a:solidFill>
                <a:uFill>
                  <a:solidFill>
                    <a:srgbClr val="FFFFFF"/>
                  </a:solidFill>
                </a:uFill>
                <a:ea typeface="ＭＳ Ｐゴシック"/>
              </a:rPr>
              <a:t> and </a:t>
            </a:r>
            <a:r>
              <a:rPr lang="es-ES" spc="-1" dirty="0" err="1">
                <a:solidFill>
                  <a:srgbClr val="000000"/>
                </a:solidFill>
                <a:uFill>
                  <a:solidFill>
                    <a:srgbClr val="FFFFFF"/>
                  </a:solidFill>
                </a:uFill>
                <a:ea typeface="ＭＳ Ｐゴシック"/>
              </a:rPr>
              <a:t>services</a:t>
            </a:r>
            <a:r>
              <a:rPr lang="es-ES" spc="-1" dirty="0">
                <a:solidFill>
                  <a:srgbClr val="000000"/>
                </a:solidFill>
                <a:uFill>
                  <a:solidFill>
                    <a:srgbClr val="FFFFFF"/>
                  </a:solidFill>
                </a:uFill>
                <a:ea typeface="ＭＳ Ｐゴシック"/>
              </a:rPr>
              <a:t> are </a:t>
            </a:r>
            <a:r>
              <a:rPr lang="es-ES" spc="-1" dirty="0" err="1">
                <a:solidFill>
                  <a:srgbClr val="000000"/>
                </a:solidFill>
                <a:uFill>
                  <a:solidFill>
                    <a:srgbClr val="FFFFFF"/>
                  </a:solidFill>
                </a:uFill>
                <a:ea typeface="ＭＳ Ｐゴシック"/>
              </a:rPr>
              <a:t>enhanced</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by</a:t>
            </a:r>
            <a:r>
              <a:rPr lang="es-ES" spc="-1" dirty="0">
                <a:solidFill>
                  <a:srgbClr val="000000"/>
                </a:solidFill>
                <a:uFill>
                  <a:solidFill>
                    <a:srgbClr val="FFFFFF"/>
                  </a:solidFill>
                </a:uFill>
                <a:ea typeface="ＭＳ Ｐゴシック"/>
              </a:rPr>
              <a:t>/</a:t>
            </a:r>
            <a:r>
              <a:rPr lang="es-ES" spc="-1" dirty="0" err="1">
                <a:solidFill>
                  <a:srgbClr val="000000"/>
                </a:solidFill>
                <a:uFill>
                  <a:solidFill>
                    <a:srgbClr val="FFFFFF"/>
                  </a:solidFill>
                </a:uFill>
                <a:ea typeface="ＭＳ Ｐゴシック"/>
              </a:rPr>
              <a:t>verified</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with</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an</a:t>
            </a:r>
            <a:r>
              <a:rPr lang="es-ES" spc="-1" dirty="0">
                <a:solidFill>
                  <a:srgbClr val="000000"/>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intensive</a:t>
            </a:r>
            <a:r>
              <a:rPr lang="es-ES" spc="-1" dirty="0">
                <a:solidFill>
                  <a:srgbClr val="000000"/>
                </a:solidFill>
                <a:uFill>
                  <a:solidFill>
                    <a:srgbClr val="FFFFFF"/>
                  </a:solidFill>
                </a:uFill>
                <a:ea typeface="ＭＳ Ｐゴシック"/>
              </a:rPr>
              <a:t> use of in-situ and </a:t>
            </a:r>
            <a:r>
              <a:rPr lang="es-ES" spc="-1" dirty="0" err="1">
                <a:solidFill>
                  <a:srgbClr val="000000"/>
                </a:solidFill>
                <a:uFill>
                  <a:solidFill>
                    <a:srgbClr val="FFFFFF"/>
                  </a:solidFill>
                </a:uFill>
                <a:ea typeface="ＭＳ Ｐゴシック"/>
              </a:rPr>
              <a:t>satellite</a:t>
            </a:r>
            <a:r>
              <a:rPr lang="es-ES" spc="-1" dirty="0">
                <a:solidFill>
                  <a:srgbClr val="DE7558"/>
                </a:solidFill>
                <a:uFill>
                  <a:solidFill>
                    <a:srgbClr val="FFFFFF"/>
                  </a:solidFill>
                </a:uFill>
                <a:ea typeface="ＭＳ Ｐゴシック"/>
              </a:rPr>
              <a:t> </a:t>
            </a:r>
            <a:r>
              <a:rPr lang="es-ES" spc="-1" dirty="0" err="1">
                <a:solidFill>
                  <a:srgbClr val="FF0000"/>
                </a:solidFill>
                <a:uFill>
                  <a:solidFill>
                    <a:srgbClr val="FFFFFF"/>
                  </a:solidFill>
                </a:uFill>
                <a:ea typeface="ＭＳ Ｐゴシック"/>
              </a:rPr>
              <a:t>filtered-dust</a:t>
            </a:r>
            <a:r>
              <a:rPr lang="es-ES" spc="-1" dirty="0">
                <a:solidFill>
                  <a:srgbClr val="DE7558"/>
                </a:solidFill>
                <a:uFill>
                  <a:solidFill>
                    <a:srgbClr val="FFFFFF"/>
                  </a:solidFill>
                </a:uFill>
                <a:ea typeface="ＭＳ Ｐゴシック"/>
              </a:rPr>
              <a:t> </a:t>
            </a:r>
            <a:r>
              <a:rPr lang="es-ES" spc="-1" dirty="0" err="1">
                <a:solidFill>
                  <a:srgbClr val="000000"/>
                </a:solidFill>
                <a:uFill>
                  <a:solidFill>
                    <a:srgbClr val="FFFFFF"/>
                  </a:solidFill>
                </a:uFill>
                <a:ea typeface="ＭＳ Ｐゴシック"/>
              </a:rPr>
              <a:t>observations</a:t>
            </a:r>
            <a:endParaRPr lang="es-ES" spc="-1" dirty="0">
              <a:solidFill>
                <a:srgbClr val="000000"/>
              </a:solidFill>
              <a:uFill>
                <a:solidFill>
                  <a:srgbClr val="FFFFFF"/>
                </a:solidFill>
              </a:uFill>
              <a:latin typeface="Arial"/>
            </a:endParaRPr>
          </a:p>
        </p:txBody>
      </p:sp>
      <p:pic>
        <p:nvPicPr>
          <p:cNvPr id="568" name="Picture 6"/>
          <p:cNvPicPr/>
          <p:nvPr/>
        </p:nvPicPr>
        <p:blipFill>
          <a:blip r:embed="rId5"/>
          <a:stretch/>
        </p:blipFill>
        <p:spPr>
          <a:xfrm>
            <a:off x="193125" y="1186192"/>
            <a:ext cx="2586917" cy="1513257"/>
          </a:xfrm>
          <a:prstGeom prst="rect">
            <a:avLst/>
          </a:prstGeom>
          <a:ln>
            <a:noFill/>
          </a:ln>
        </p:spPr>
      </p:pic>
      <p:pic>
        <p:nvPicPr>
          <p:cNvPr id="2" name="Imagen 1"/>
          <p:cNvPicPr>
            <a:picLocks noChangeAspect="1"/>
          </p:cNvPicPr>
          <p:nvPr/>
        </p:nvPicPr>
        <p:blipFill>
          <a:blip r:embed="rId6"/>
          <a:stretch>
            <a:fillRect/>
          </a:stretch>
        </p:blipFill>
        <p:spPr>
          <a:xfrm>
            <a:off x="3034080" y="3320351"/>
            <a:ext cx="5841520" cy="3243529"/>
          </a:xfrm>
          <a:prstGeom prst="rect">
            <a:avLst/>
          </a:prstGeom>
        </p:spPr>
      </p:pic>
      <p:sp>
        <p:nvSpPr>
          <p:cNvPr id="10" name="CustomShape 2"/>
          <p:cNvSpPr/>
          <p:nvPr/>
        </p:nvSpPr>
        <p:spPr>
          <a:xfrm>
            <a:off x="3127557" y="2563370"/>
            <a:ext cx="5918883"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s-ES" b="1" spc="-1" dirty="0" smtClean="0">
                <a:solidFill>
                  <a:srgbClr val="000000"/>
                </a:solidFill>
                <a:uFill>
                  <a:solidFill>
                    <a:srgbClr val="FFFFFF"/>
                  </a:solidFill>
                </a:uFill>
                <a:ea typeface="MS UI Gothic"/>
              </a:rPr>
              <a:t>REANALISYS: </a:t>
            </a:r>
            <a:r>
              <a:rPr lang="en-US" spc="-1" dirty="0">
                <a:solidFill>
                  <a:srgbClr val="000000"/>
                </a:solidFill>
                <a:uFill>
                  <a:solidFill>
                    <a:srgbClr val="FFFFFF"/>
                  </a:solidFill>
                </a:uFill>
                <a:ea typeface="MS UI Gothic"/>
              </a:rPr>
              <a:t>Climatology </a:t>
            </a:r>
            <a:r>
              <a:rPr lang="en-US" spc="-1" dirty="0" smtClean="0">
                <a:solidFill>
                  <a:srgbClr val="000000"/>
                </a:solidFill>
                <a:uFill>
                  <a:solidFill>
                    <a:srgbClr val="FFFFFF"/>
                  </a:solidFill>
                </a:uFill>
                <a:ea typeface="MS UI Gothic"/>
              </a:rPr>
              <a:t>(2002-2016) of </a:t>
            </a:r>
            <a:r>
              <a:rPr lang="en-US" spc="-1" dirty="0">
                <a:solidFill>
                  <a:srgbClr val="000000"/>
                </a:solidFill>
                <a:uFill>
                  <a:solidFill>
                    <a:srgbClr val="FFFFFF"/>
                  </a:solidFill>
                </a:uFill>
                <a:ea typeface="MS UI Gothic"/>
              </a:rPr>
              <a:t>sand and dust storms (SDS) in high spatial-temporal </a:t>
            </a:r>
            <a:r>
              <a:rPr lang="en-US" spc="-1" dirty="0" smtClean="0">
                <a:solidFill>
                  <a:srgbClr val="000000"/>
                </a:solidFill>
                <a:uFill>
                  <a:solidFill>
                    <a:srgbClr val="FFFFFF"/>
                  </a:solidFill>
                </a:uFill>
                <a:ea typeface="MS UI Gothic"/>
              </a:rPr>
              <a:t>detail (10km, 3-hourly) </a:t>
            </a:r>
            <a:endParaRPr lang="en-US" spc="-1" dirty="0">
              <a:solidFill>
                <a:srgbClr val="000000"/>
              </a:solidFill>
              <a:uFill>
                <a:solidFill>
                  <a:srgbClr val="FFFFFF"/>
                </a:solidFill>
              </a:uFill>
              <a:ea typeface="MS UI Gothic"/>
            </a:endParaRPr>
          </a:p>
          <a:p>
            <a:pPr algn="ctr">
              <a:lnSpc>
                <a:spcPct val="100000"/>
              </a:lnSpc>
            </a:pPr>
            <a:endParaRPr lang="es-ES"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384843803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TextShape 1"/>
          <p:cNvSpPr txBox="1"/>
          <p:nvPr/>
        </p:nvSpPr>
        <p:spPr>
          <a:xfrm>
            <a:off x="8604360" y="6357600"/>
            <a:ext cx="442080" cy="412560"/>
          </a:xfrm>
          <a:prstGeom prst="rect">
            <a:avLst/>
          </a:prstGeom>
          <a:noFill/>
          <a:ln>
            <a:noFill/>
          </a:ln>
        </p:spPr>
        <p:txBody>
          <a:bodyPr lIns="90000" tIns="45000" rIns="90000" bIns="45000" anchor="b"/>
          <a:lstStyle/>
          <a:p>
            <a:pPr algn="r">
              <a:lnSpc>
                <a:spcPct val="100000"/>
              </a:lnSpc>
            </a:pPr>
            <a:fld id="{45610D58-31B0-4770-BD06-F05A0E5B29F9}" type="slidenum">
              <a:rPr lang="es-ES" sz="1100" b="0" strike="noStrike" spc="-1">
                <a:solidFill>
                  <a:srgbClr val="004990"/>
                </a:solidFill>
                <a:uFill>
                  <a:solidFill>
                    <a:srgbClr val="FFFFFF"/>
                  </a:solidFill>
                </a:uFill>
                <a:latin typeface="Calibri"/>
              </a:rPr>
              <a:t>24</a:t>
            </a:fld>
            <a:endParaRPr lang="es-ES" sz="1100" b="0" strike="noStrike" spc="-1">
              <a:solidFill>
                <a:srgbClr val="000000"/>
              </a:solidFill>
              <a:uFill>
                <a:solidFill>
                  <a:srgbClr val="FFFFFF"/>
                </a:solidFill>
              </a:uFill>
              <a:latin typeface="Times New Roman"/>
            </a:endParaRPr>
          </a:p>
        </p:txBody>
      </p:sp>
      <p:pic>
        <p:nvPicPr>
          <p:cNvPr id="600" name="Imagen 3"/>
          <p:cNvPicPr/>
          <p:nvPr/>
        </p:nvPicPr>
        <p:blipFill>
          <a:blip r:embed="rId3"/>
          <a:stretch/>
        </p:blipFill>
        <p:spPr>
          <a:xfrm>
            <a:off x="0" y="-130278"/>
            <a:ext cx="4323600" cy="1185840"/>
          </a:xfrm>
          <a:prstGeom prst="rect">
            <a:avLst/>
          </a:prstGeom>
          <a:ln>
            <a:noFill/>
          </a:ln>
        </p:spPr>
      </p:pic>
      <p:pic>
        <p:nvPicPr>
          <p:cNvPr id="603" name="Picture 4"/>
          <p:cNvPicPr/>
          <p:nvPr/>
        </p:nvPicPr>
        <p:blipFill>
          <a:blip r:embed="rId4"/>
          <a:stretch/>
        </p:blipFill>
        <p:spPr>
          <a:xfrm>
            <a:off x="6284160" y="6332507"/>
            <a:ext cx="2762280" cy="474840"/>
          </a:xfrm>
          <a:prstGeom prst="rect">
            <a:avLst/>
          </a:prstGeom>
          <a:ln>
            <a:noFill/>
          </a:ln>
        </p:spPr>
      </p:pic>
      <p:pic>
        <p:nvPicPr>
          <p:cNvPr id="2" name="Imagen 1"/>
          <p:cNvPicPr>
            <a:picLocks noChangeAspect="1"/>
          </p:cNvPicPr>
          <p:nvPr/>
        </p:nvPicPr>
        <p:blipFill>
          <a:blip r:embed="rId5"/>
          <a:stretch>
            <a:fillRect/>
          </a:stretch>
        </p:blipFill>
        <p:spPr>
          <a:xfrm>
            <a:off x="755222" y="3577893"/>
            <a:ext cx="7097107" cy="3248879"/>
          </a:xfrm>
          <a:prstGeom prst="rect">
            <a:avLst/>
          </a:prstGeom>
        </p:spPr>
      </p:pic>
      <p:pic>
        <p:nvPicPr>
          <p:cNvPr id="30" name="Imagen 7"/>
          <p:cNvPicPr/>
          <p:nvPr/>
        </p:nvPicPr>
        <p:blipFill>
          <a:blip r:embed="rId6"/>
          <a:srcRect t="544"/>
          <a:stretch/>
        </p:blipFill>
        <p:spPr>
          <a:xfrm>
            <a:off x="3775934" y="1277242"/>
            <a:ext cx="3410174" cy="2281226"/>
          </a:xfrm>
          <a:prstGeom prst="rect">
            <a:avLst/>
          </a:prstGeom>
          <a:ln>
            <a:noFill/>
          </a:ln>
        </p:spPr>
      </p:pic>
      <p:sp>
        <p:nvSpPr>
          <p:cNvPr id="31" name="CustomShape 2"/>
          <p:cNvSpPr/>
          <p:nvPr/>
        </p:nvSpPr>
        <p:spPr>
          <a:xfrm>
            <a:off x="4585882" y="229166"/>
            <a:ext cx="4239518"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r>
              <a:rPr lang="es-ES" sz="1800" b="1" strike="noStrike" spc="-1" dirty="0" smtClean="0">
                <a:solidFill>
                  <a:srgbClr val="000000"/>
                </a:solidFill>
                <a:uFill>
                  <a:solidFill>
                    <a:srgbClr val="FFFFFF"/>
                  </a:solidFill>
                </a:uFill>
                <a:ea typeface="MS UI Gothic"/>
              </a:rPr>
              <a:t>AVIATION: </a:t>
            </a:r>
            <a:r>
              <a:rPr lang="es-ES" spc="-1" dirty="0" err="1" smtClean="0">
                <a:solidFill>
                  <a:srgbClr val="000000"/>
                </a:solidFill>
                <a:uFill>
                  <a:solidFill>
                    <a:srgbClr val="FFFFFF"/>
                  </a:solidFill>
                </a:uFill>
                <a:ea typeface="MS UI Gothic"/>
              </a:rPr>
              <a:t>How</a:t>
            </a:r>
            <a:r>
              <a:rPr lang="es-ES" spc="-1" dirty="0" smtClean="0">
                <a:solidFill>
                  <a:srgbClr val="000000"/>
                </a:solidFill>
                <a:uFill>
                  <a:solidFill>
                    <a:srgbClr val="FFFFFF"/>
                  </a:solidFill>
                </a:uFill>
                <a:ea typeface="MS UI Gothic"/>
              </a:rPr>
              <a:t> </a:t>
            </a:r>
            <a:r>
              <a:rPr lang="es-ES" spc="-1" dirty="0" err="1">
                <a:solidFill>
                  <a:srgbClr val="000000"/>
                </a:solidFill>
                <a:uFill>
                  <a:solidFill>
                    <a:srgbClr val="FFFFFF"/>
                  </a:solidFill>
                </a:uFill>
                <a:ea typeface="MS UI Gothic"/>
              </a:rPr>
              <a:t>much</a:t>
            </a:r>
            <a:r>
              <a:rPr lang="es-ES" spc="-1" dirty="0">
                <a:solidFill>
                  <a:srgbClr val="000000"/>
                </a:solidFill>
                <a:uFill>
                  <a:solidFill>
                    <a:srgbClr val="FFFFFF"/>
                  </a:solidFill>
                </a:uFill>
                <a:ea typeface="MS UI Gothic"/>
              </a:rPr>
              <a:t> </a:t>
            </a:r>
            <a:r>
              <a:rPr lang="es-ES" spc="-1" dirty="0" err="1">
                <a:solidFill>
                  <a:srgbClr val="000000"/>
                </a:solidFill>
                <a:uFill>
                  <a:solidFill>
                    <a:srgbClr val="FFFFFF"/>
                  </a:solidFill>
                </a:uFill>
                <a:ea typeface="MS UI Gothic"/>
              </a:rPr>
              <a:t>dust</a:t>
            </a:r>
            <a:r>
              <a:rPr lang="es-ES" spc="-1" dirty="0">
                <a:solidFill>
                  <a:srgbClr val="000000"/>
                </a:solidFill>
                <a:uFill>
                  <a:solidFill>
                    <a:srgbClr val="FFFFFF"/>
                  </a:solidFill>
                </a:uFill>
                <a:ea typeface="MS UI Gothic"/>
              </a:rPr>
              <a:t> </a:t>
            </a:r>
            <a:r>
              <a:rPr lang="es-ES" spc="-1" dirty="0" err="1">
                <a:solidFill>
                  <a:srgbClr val="000000"/>
                </a:solidFill>
                <a:uFill>
                  <a:solidFill>
                    <a:srgbClr val="FFFFFF"/>
                  </a:solidFill>
                </a:uFill>
                <a:ea typeface="MS UI Gothic"/>
              </a:rPr>
              <a:t>is</a:t>
            </a:r>
            <a:r>
              <a:rPr lang="es-ES" spc="-1" dirty="0">
                <a:solidFill>
                  <a:srgbClr val="000000"/>
                </a:solidFill>
                <a:uFill>
                  <a:solidFill>
                    <a:srgbClr val="FFFFFF"/>
                  </a:solidFill>
                </a:uFill>
                <a:ea typeface="MS UI Gothic"/>
              </a:rPr>
              <a:t> </a:t>
            </a:r>
            <a:r>
              <a:rPr lang="es-ES" spc="-1" dirty="0" err="1">
                <a:solidFill>
                  <a:srgbClr val="000000"/>
                </a:solidFill>
                <a:uFill>
                  <a:solidFill>
                    <a:srgbClr val="FFFFFF"/>
                  </a:solidFill>
                </a:uFill>
                <a:ea typeface="MS UI Gothic"/>
              </a:rPr>
              <a:t>needed</a:t>
            </a:r>
            <a:r>
              <a:rPr lang="es-ES" spc="-1" dirty="0">
                <a:solidFill>
                  <a:srgbClr val="000000"/>
                </a:solidFill>
                <a:uFill>
                  <a:solidFill>
                    <a:srgbClr val="FFFFFF"/>
                  </a:solidFill>
                </a:uFill>
                <a:ea typeface="MS UI Gothic"/>
              </a:rPr>
              <a:t> to </a:t>
            </a:r>
            <a:r>
              <a:rPr lang="es-ES" spc="-1" dirty="0" err="1">
                <a:solidFill>
                  <a:srgbClr val="000000"/>
                </a:solidFill>
                <a:uFill>
                  <a:solidFill>
                    <a:srgbClr val="FFFFFF"/>
                  </a:solidFill>
                </a:uFill>
                <a:ea typeface="MS UI Gothic"/>
              </a:rPr>
              <a:t>significantly</a:t>
            </a:r>
            <a:r>
              <a:rPr lang="es-ES" spc="-1" dirty="0">
                <a:solidFill>
                  <a:srgbClr val="000000"/>
                </a:solidFill>
                <a:uFill>
                  <a:solidFill>
                    <a:srgbClr val="FFFFFF"/>
                  </a:solidFill>
                </a:uFill>
                <a:ea typeface="MS UI Gothic"/>
              </a:rPr>
              <a:t> </a:t>
            </a:r>
            <a:r>
              <a:rPr lang="es-ES" spc="-1" dirty="0" err="1">
                <a:solidFill>
                  <a:srgbClr val="000000"/>
                </a:solidFill>
                <a:uFill>
                  <a:solidFill>
                    <a:srgbClr val="FFFFFF"/>
                  </a:solidFill>
                </a:uFill>
                <a:ea typeface="MS UI Gothic"/>
              </a:rPr>
              <a:t>damage</a:t>
            </a:r>
            <a:r>
              <a:rPr lang="es-ES" spc="-1" dirty="0">
                <a:solidFill>
                  <a:srgbClr val="000000"/>
                </a:solidFill>
                <a:uFill>
                  <a:solidFill>
                    <a:srgbClr val="FFFFFF"/>
                  </a:solidFill>
                </a:uFill>
                <a:ea typeface="MS UI Gothic"/>
              </a:rPr>
              <a:t> gas turbine </a:t>
            </a:r>
            <a:r>
              <a:rPr lang="es-ES" spc="-1" dirty="0" err="1" smtClean="0">
                <a:solidFill>
                  <a:srgbClr val="000000"/>
                </a:solidFill>
                <a:uFill>
                  <a:solidFill>
                    <a:srgbClr val="FFFFFF"/>
                  </a:solidFill>
                </a:uFill>
                <a:ea typeface="MS UI Gothic"/>
              </a:rPr>
              <a:t>engines</a:t>
            </a:r>
            <a:r>
              <a:rPr lang="es-ES" spc="-1" dirty="0" smtClean="0">
                <a:solidFill>
                  <a:srgbClr val="000000"/>
                </a:solidFill>
                <a:uFill>
                  <a:solidFill>
                    <a:srgbClr val="FFFFFF"/>
                  </a:solidFill>
                </a:uFill>
                <a:ea typeface="MS UI Gothic"/>
              </a:rPr>
              <a:t>?</a:t>
            </a:r>
            <a:r>
              <a:rPr lang="es-ES" spc="-1" dirty="0">
                <a:solidFill>
                  <a:srgbClr val="000000"/>
                </a:solidFill>
                <a:uFill>
                  <a:solidFill>
                    <a:srgbClr val="FFFFFF"/>
                  </a:solidFill>
                </a:uFill>
              </a:rPr>
              <a:t> </a:t>
            </a:r>
            <a:r>
              <a:rPr lang="es-ES" spc="-1" dirty="0" err="1" smtClean="0">
                <a:solidFill>
                  <a:srgbClr val="000000"/>
                </a:solidFill>
                <a:uFill>
                  <a:solidFill>
                    <a:srgbClr val="FFFFFF"/>
                  </a:solidFill>
                </a:uFill>
              </a:rPr>
              <a:t>Or</a:t>
            </a:r>
            <a:r>
              <a:rPr lang="es-ES" spc="-1" dirty="0" smtClean="0">
                <a:solidFill>
                  <a:srgbClr val="000000"/>
                </a:solidFill>
                <a:uFill>
                  <a:solidFill>
                    <a:srgbClr val="FFFFFF"/>
                  </a:solidFill>
                </a:uFill>
              </a:rPr>
              <a:t> to </a:t>
            </a:r>
            <a:r>
              <a:rPr lang="es-ES" spc="-1" dirty="0" err="1" smtClean="0">
                <a:solidFill>
                  <a:srgbClr val="000000"/>
                </a:solidFill>
                <a:uFill>
                  <a:solidFill>
                    <a:srgbClr val="FFFFFF"/>
                  </a:solidFill>
                </a:uFill>
              </a:rPr>
              <a:t>disturb</a:t>
            </a:r>
            <a:r>
              <a:rPr lang="es-ES" spc="-1" dirty="0" smtClean="0">
                <a:solidFill>
                  <a:srgbClr val="000000"/>
                </a:solidFill>
                <a:uFill>
                  <a:solidFill>
                    <a:srgbClr val="FFFFFF"/>
                  </a:solidFill>
                </a:uFill>
              </a:rPr>
              <a:t> </a:t>
            </a:r>
            <a:r>
              <a:rPr lang="es-ES" spc="-1" dirty="0" err="1" smtClean="0">
                <a:solidFill>
                  <a:srgbClr val="000000"/>
                </a:solidFill>
                <a:uFill>
                  <a:solidFill>
                    <a:srgbClr val="FFFFFF"/>
                  </a:solidFill>
                </a:uFill>
              </a:rPr>
              <a:t>operations</a:t>
            </a:r>
            <a:r>
              <a:rPr lang="es-ES" spc="-1" dirty="0" smtClean="0">
                <a:solidFill>
                  <a:srgbClr val="000000"/>
                </a:solidFill>
                <a:uFill>
                  <a:solidFill>
                    <a:srgbClr val="FFFFFF"/>
                  </a:solidFill>
                </a:uFill>
              </a:rPr>
              <a:t>?</a:t>
            </a:r>
            <a:endParaRPr lang="es-ES" spc="-1" dirty="0">
              <a:solidFill>
                <a:srgbClr val="000000"/>
              </a:solidFill>
              <a:uFill>
                <a:solidFill>
                  <a:srgbClr val="FFFFFF"/>
                </a:solidFill>
              </a:uFill>
            </a:endParaRPr>
          </a:p>
        </p:txBody>
      </p:sp>
      <p:pic>
        <p:nvPicPr>
          <p:cNvPr id="9" name="Picture 8">
            <a:extLst>
              <a:ext uri="{FF2B5EF4-FFF2-40B4-BE49-F238E27FC236}">
                <a16:creationId xmlns:a16="http://schemas.microsoft.com/office/drawing/2014/main" id="{F6DA9A2A-B1F3-9447-B178-65E0B17DA06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9797" y="1343865"/>
            <a:ext cx="2826137" cy="2167405"/>
          </a:xfrm>
          <a:prstGeom prst="rect">
            <a:avLst/>
          </a:prstGeom>
        </p:spPr>
      </p:pic>
      <p:sp>
        <p:nvSpPr>
          <p:cNvPr id="10" name="CustomShape 3"/>
          <p:cNvSpPr/>
          <p:nvPr/>
        </p:nvSpPr>
        <p:spPr>
          <a:xfrm>
            <a:off x="3775934" y="3359530"/>
            <a:ext cx="5334480" cy="303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s-ES" sz="1400" b="0" i="1" strike="noStrike" spc="-1" dirty="0">
                <a:solidFill>
                  <a:srgbClr val="000000"/>
                </a:solidFill>
                <a:uFill>
                  <a:solidFill>
                    <a:srgbClr val="FFFFFF"/>
                  </a:solidFill>
                </a:uFill>
                <a:latin typeface="Calibri"/>
              </a:rPr>
              <a:t>(</a:t>
            </a:r>
            <a:r>
              <a:rPr lang="es-ES" sz="1400" b="0" i="1" strike="noStrike" spc="-1" dirty="0" err="1">
                <a:solidFill>
                  <a:srgbClr val="000000"/>
                </a:solidFill>
                <a:uFill>
                  <a:solidFill>
                    <a:srgbClr val="FFFFFF"/>
                  </a:solidFill>
                </a:uFill>
                <a:latin typeface="Calibri"/>
              </a:rPr>
              <a:t>Courtesy</a:t>
            </a:r>
            <a:r>
              <a:rPr lang="es-ES" sz="1400" b="0" i="1" strike="noStrike" spc="-1" dirty="0">
                <a:solidFill>
                  <a:srgbClr val="000000"/>
                </a:solidFill>
                <a:uFill>
                  <a:solidFill>
                    <a:srgbClr val="FFFFFF"/>
                  </a:solidFill>
                </a:uFill>
                <a:latin typeface="Calibri"/>
              </a:rPr>
              <a:t> </a:t>
            </a:r>
            <a:r>
              <a:rPr lang="es-ES" sz="1400" b="0" i="1" strike="noStrike" spc="-1" dirty="0" smtClean="0">
                <a:solidFill>
                  <a:srgbClr val="000000"/>
                </a:solidFill>
                <a:uFill>
                  <a:solidFill>
                    <a:srgbClr val="FFFFFF"/>
                  </a:solidFill>
                </a:uFill>
                <a:latin typeface="Calibri"/>
              </a:rPr>
              <a:t>A. </a:t>
            </a:r>
            <a:r>
              <a:rPr lang="es-ES" sz="1400" b="0" i="1" strike="noStrike" spc="-1" dirty="0" err="1" smtClean="0">
                <a:solidFill>
                  <a:srgbClr val="000000"/>
                </a:solidFill>
                <a:uFill>
                  <a:solidFill>
                    <a:srgbClr val="FFFFFF"/>
                  </a:solidFill>
                </a:uFill>
                <a:latin typeface="Calibri"/>
              </a:rPr>
              <a:t>Votsis</a:t>
            </a:r>
            <a:r>
              <a:rPr lang="es-ES" sz="1400" b="0" i="1" strike="noStrike" spc="-1" dirty="0" smtClean="0">
                <a:solidFill>
                  <a:srgbClr val="000000"/>
                </a:solidFill>
                <a:uFill>
                  <a:solidFill>
                    <a:srgbClr val="FFFFFF"/>
                  </a:solidFill>
                </a:uFill>
                <a:latin typeface="Calibri"/>
              </a:rPr>
              <a:t>, FMI)</a:t>
            </a:r>
            <a:endParaRPr lang="es-ES" sz="14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95879852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TextShape 1"/>
          <p:cNvSpPr txBox="1"/>
          <p:nvPr/>
        </p:nvSpPr>
        <p:spPr>
          <a:xfrm>
            <a:off x="8604360" y="6357600"/>
            <a:ext cx="442080" cy="412560"/>
          </a:xfrm>
          <a:prstGeom prst="rect">
            <a:avLst/>
          </a:prstGeom>
          <a:noFill/>
          <a:ln>
            <a:noFill/>
          </a:ln>
        </p:spPr>
        <p:txBody>
          <a:bodyPr lIns="90000" tIns="45000" rIns="90000" bIns="45000" anchor="b"/>
          <a:lstStyle/>
          <a:p>
            <a:pPr algn="r">
              <a:lnSpc>
                <a:spcPct val="100000"/>
              </a:lnSpc>
            </a:pPr>
            <a:fld id="{ECF95D7E-EFB2-431F-B68C-5273BDEB6B72}" type="slidenum">
              <a:rPr lang="es-ES" sz="1100" b="0" strike="noStrike" spc="-1">
                <a:solidFill>
                  <a:srgbClr val="004990"/>
                </a:solidFill>
                <a:uFill>
                  <a:solidFill>
                    <a:srgbClr val="FFFFFF"/>
                  </a:solidFill>
                </a:uFill>
                <a:latin typeface="Calibri"/>
              </a:rPr>
              <a:t>25</a:t>
            </a:fld>
            <a:endParaRPr lang="es-ES" sz="1100" b="0" strike="noStrike" spc="-1">
              <a:solidFill>
                <a:srgbClr val="000000"/>
              </a:solidFill>
              <a:uFill>
                <a:solidFill>
                  <a:srgbClr val="FFFFFF"/>
                </a:solidFill>
              </a:uFill>
              <a:latin typeface="Times New Roman"/>
            </a:endParaRPr>
          </a:p>
        </p:txBody>
      </p:sp>
      <p:pic>
        <p:nvPicPr>
          <p:cNvPr id="585" name="Imagen 3"/>
          <p:cNvPicPr/>
          <p:nvPr/>
        </p:nvPicPr>
        <p:blipFill>
          <a:blip r:embed="rId3"/>
          <a:stretch/>
        </p:blipFill>
        <p:spPr>
          <a:xfrm>
            <a:off x="128884" y="-94140"/>
            <a:ext cx="4323600" cy="1185840"/>
          </a:xfrm>
          <a:prstGeom prst="rect">
            <a:avLst/>
          </a:prstGeom>
          <a:ln>
            <a:noFill/>
          </a:ln>
        </p:spPr>
      </p:pic>
      <p:sp>
        <p:nvSpPr>
          <p:cNvPr id="586" name="CustomShape 2"/>
          <p:cNvSpPr/>
          <p:nvPr/>
        </p:nvSpPr>
        <p:spPr>
          <a:xfrm>
            <a:off x="206280" y="957240"/>
            <a:ext cx="814176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s-ES" sz="1800" b="1" strike="noStrike" spc="-1" dirty="0">
                <a:solidFill>
                  <a:srgbClr val="000000"/>
                </a:solidFill>
                <a:uFill>
                  <a:solidFill>
                    <a:srgbClr val="FFFFFF"/>
                  </a:solidFill>
                </a:uFill>
                <a:latin typeface="Calibri"/>
                <a:ea typeface="MS UI Gothic"/>
              </a:rPr>
              <a:t>AIR QUALITY: </a:t>
            </a:r>
            <a:r>
              <a:rPr lang="es-ES" sz="1800" b="0" strike="noStrike" spc="-1" dirty="0" err="1">
                <a:solidFill>
                  <a:srgbClr val="000000"/>
                </a:solidFill>
                <a:uFill>
                  <a:solidFill>
                    <a:srgbClr val="FFFFFF"/>
                  </a:solidFill>
                </a:uFill>
                <a:latin typeface="Calibri"/>
                <a:ea typeface="MS UI Gothic"/>
              </a:rPr>
              <a:t>Design</a:t>
            </a:r>
            <a:r>
              <a:rPr lang="es-ES" sz="1800" b="0" strike="noStrike" spc="-1" dirty="0">
                <a:solidFill>
                  <a:srgbClr val="000000"/>
                </a:solidFill>
                <a:uFill>
                  <a:solidFill>
                    <a:srgbClr val="FFFFFF"/>
                  </a:solidFill>
                </a:uFill>
                <a:latin typeface="Calibri"/>
                <a:ea typeface="MS UI Gothic"/>
              </a:rPr>
              <a:t> of AQ </a:t>
            </a:r>
            <a:r>
              <a:rPr lang="es-ES" sz="1800" b="0" strike="noStrike" spc="-1" dirty="0" err="1">
                <a:solidFill>
                  <a:srgbClr val="000000"/>
                </a:solidFill>
                <a:uFill>
                  <a:solidFill>
                    <a:srgbClr val="FFFFFF"/>
                  </a:solidFill>
                </a:uFill>
                <a:latin typeface="Calibri"/>
                <a:ea typeface="MS UI Gothic"/>
              </a:rPr>
              <a:t>Early</a:t>
            </a:r>
            <a:r>
              <a:rPr lang="es-ES" sz="1800" b="0" strike="noStrike" spc="-1" dirty="0">
                <a:solidFill>
                  <a:srgbClr val="000000"/>
                </a:solidFill>
                <a:uFill>
                  <a:solidFill>
                    <a:srgbClr val="FFFFFF"/>
                  </a:solidFill>
                </a:uFill>
                <a:latin typeface="Calibri"/>
                <a:ea typeface="MS UI Gothic"/>
              </a:rPr>
              <a:t> </a:t>
            </a:r>
            <a:r>
              <a:rPr lang="es-ES" sz="1800" b="0" strike="noStrike" spc="-1" dirty="0" err="1">
                <a:solidFill>
                  <a:srgbClr val="000000"/>
                </a:solidFill>
                <a:uFill>
                  <a:solidFill>
                    <a:srgbClr val="FFFFFF"/>
                  </a:solidFill>
                </a:uFill>
                <a:latin typeface="Calibri"/>
                <a:ea typeface="MS UI Gothic"/>
              </a:rPr>
              <a:t>warning</a:t>
            </a:r>
            <a:r>
              <a:rPr lang="es-ES" sz="1800" b="0" strike="noStrike" spc="-1" dirty="0">
                <a:solidFill>
                  <a:srgbClr val="000000"/>
                </a:solidFill>
                <a:uFill>
                  <a:solidFill>
                    <a:srgbClr val="FFFFFF"/>
                  </a:solidFill>
                </a:uFill>
                <a:latin typeface="Calibri"/>
                <a:ea typeface="MS UI Gothic"/>
              </a:rPr>
              <a:t> </a:t>
            </a:r>
            <a:r>
              <a:rPr lang="es-ES" sz="1800" b="0" strike="noStrike" spc="-1" dirty="0" err="1">
                <a:solidFill>
                  <a:srgbClr val="000000"/>
                </a:solidFill>
                <a:uFill>
                  <a:solidFill>
                    <a:srgbClr val="FFFFFF"/>
                  </a:solidFill>
                </a:uFill>
                <a:latin typeface="Calibri"/>
                <a:ea typeface="MS UI Gothic"/>
              </a:rPr>
              <a:t>systems</a:t>
            </a:r>
            <a:r>
              <a:rPr lang="es-ES" sz="1800" b="0" strike="noStrike" spc="-1" dirty="0">
                <a:solidFill>
                  <a:srgbClr val="000000"/>
                </a:solidFill>
                <a:uFill>
                  <a:solidFill>
                    <a:srgbClr val="FFFFFF"/>
                  </a:solidFill>
                </a:uFill>
                <a:latin typeface="Calibri"/>
                <a:ea typeface="MS UI Gothic"/>
              </a:rPr>
              <a:t> – </a:t>
            </a:r>
            <a:endParaRPr lang="es-ES" sz="1800" b="0" strike="noStrike" spc="-1" dirty="0" smtClean="0">
              <a:solidFill>
                <a:srgbClr val="000000"/>
              </a:solidFill>
              <a:uFill>
                <a:solidFill>
                  <a:srgbClr val="FFFFFF"/>
                </a:solidFill>
              </a:uFill>
              <a:latin typeface="Calibri"/>
              <a:ea typeface="MS UI Gothic"/>
            </a:endParaRPr>
          </a:p>
          <a:p>
            <a:pPr algn="ctr">
              <a:lnSpc>
                <a:spcPct val="100000"/>
              </a:lnSpc>
            </a:pPr>
            <a:r>
              <a:rPr lang="es-ES" sz="1800" b="0" strike="noStrike" spc="-1" dirty="0" err="1" smtClean="0">
                <a:solidFill>
                  <a:srgbClr val="000000"/>
                </a:solidFill>
                <a:uFill>
                  <a:solidFill>
                    <a:srgbClr val="FFFFFF"/>
                  </a:solidFill>
                </a:uFill>
                <a:latin typeface="Calibri"/>
                <a:ea typeface="MS UI Gothic"/>
              </a:rPr>
              <a:t>First</a:t>
            </a:r>
            <a:r>
              <a:rPr lang="es-ES" sz="1800" b="0" strike="noStrike" spc="-1" dirty="0" smtClean="0">
                <a:solidFill>
                  <a:srgbClr val="000000"/>
                </a:solidFill>
                <a:uFill>
                  <a:solidFill>
                    <a:srgbClr val="FFFFFF"/>
                  </a:solidFill>
                </a:uFill>
                <a:latin typeface="Calibri"/>
                <a:ea typeface="MS UI Gothic"/>
              </a:rPr>
              <a:t> </a:t>
            </a:r>
            <a:r>
              <a:rPr lang="es-ES" sz="1800" b="0" strike="noStrike" spc="-1" dirty="0" err="1">
                <a:solidFill>
                  <a:srgbClr val="000000"/>
                </a:solidFill>
                <a:uFill>
                  <a:solidFill>
                    <a:srgbClr val="FFFFFF"/>
                  </a:solidFill>
                </a:uFill>
                <a:latin typeface="Calibri"/>
                <a:ea typeface="MS UI Gothic"/>
              </a:rPr>
              <a:t>tests</a:t>
            </a:r>
            <a:r>
              <a:rPr lang="es-ES" sz="1800" b="0" strike="noStrike" spc="-1" dirty="0">
                <a:solidFill>
                  <a:srgbClr val="000000"/>
                </a:solidFill>
                <a:uFill>
                  <a:solidFill>
                    <a:srgbClr val="FFFFFF"/>
                  </a:solidFill>
                </a:uFill>
                <a:latin typeface="Calibri"/>
                <a:ea typeface="MS UI Gothic"/>
              </a:rPr>
              <a:t> </a:t>
            </a:r>
            <a:r>
              <a:rPr lang="es-ES" sz="1800" b="0" strike="noStrike" spc="-1" dirty="0" err="1">
                <a:solidFill>
                  <a:srgbClr val="000000"/>
                </a:solidFill>
                <a:uFill>
                  <a:solidFill>
                    <a:srgbClr val="FFFFFF"/>
                  </a:solidFill>
                </a:uFill>
                <a:latin typeface="Calibri"/>
                <a:ea typeface="MS UI Gothic"/>
              </a:rPr>
              <a:t>based</a:t>
            </a:r>
            <a:r>
              <a:rPr lang="es-ES" sz="1800" b="0" strike="noStrike" spc="-1" dirty="0">
                <a:solidFill>
                  <a:srgbClr val="000000"/>
                </a:solidFill>
                <a:uFill>
                  <a:solidFill>
                    <a:srgbClr val="FFFFFF"/>
                  </a:solidFill>
                </a:uFill>
                <a:latin typeface="Calibri"/>
                <a:ea typeface="MS UI Gothic"/>
              </a:rPr>
              <a:t> </a:t>
            </a:r>
            <a:r>
              <a:rPr lang="es-ES" sz="1800" b="0" strike="noStrike" spc="-1" dirty="0" err="1">
                <a:solidFill>
                  <a:srgbClr val="000000"/>
                </a:solidFill>
                <a:uFill>
                  <a:solidFill>
                    <a:srgbClr val="FFFFFF"/>
                  </a:solidFill>
                </a:uFill>
                <a:latin typeface="Calibri"/>
                <a:ea typeface="MS UI Gothic"/>
              </a:rPr>
              <a:t>on</a:t>
            </a:r>
            <a:r>
              <a:rPr lang="es-ES" sz="1800" b="0" strike="noStrike" spc="-1" dirty="0">
                <a:solidFill>
                  <a:srgbClr val="000000"/>
                </a:solidFill>
                <a:uFill>
                  <a:solidFill>
                    <a:srgbClr val="FFFFFF"/>
                  </a:solidFill>
                </a:uFill>
                <a:latin typeface="Calibri"/>
                <a:ea typeface="MS UI Gothic"/>
              </a:rPr>
              <a:t> NMMB-MONARCH </a:t>
            </a:r>
            <a:r>
              <a:rPr lang="es-ES" sz="1800" b="0" strike="noStrike" spc="-1" dirty="0" err="1">
                <a:solidFill>
                  <a:srgbClr val="000000"/>
                </a:solidFill>
                <a:uFill>
                  <a:solidFill>
                    <a:srgbClr val="FFFFFF"/>
                  </a:solidFill>
                </a:uFill>
                <a:latin typeface="Calibri"/>
                <a:ea typeface="MS UI Gothic"/>
              </a:rPr>
              <a:t>simulations</a:t>
            </a:r>
            <a:r>
              <a:rPr lang="es-ES" sz="1800" b="0" strike="noStrike" spc="-1" dirty="0">
                <a:solidFill>
                  <a:srgbClr val="000000"/>
                </a:solidFill>
                <a:uFill>
                  <a:solidFill>
                    <a:srgbClr val="FFFFFF"/>
                  </a:solidFill>
                </a:uFill>
                <a:latin typeface="Calibri"/>
                <a:ea typeface="MS UI Gothic"/>
              </a:rPr>
              <a:t> </a:t>
            </a:r>
            <a:r>
              <a:rPr lang="es-ES" sz="1800" b="1" strike="noStrike" spc="-1" dirty="0">
                <a:solidFill>
                  <a:srgbClr val="000000"/>
                </a:solidFill>
                <a:uFill>
                  <a:solidFill>
                    <a:srgbClr val="FFFFFF"/>
                  </a:solidFill>
                </a:uFill>
                <a:latin typeface="Calibri"/>
                <a:ea typeface="MS UI Gothic"/>
              </a:rPr>
              <a:t> </a:t>
            </a:r>
            <a:endParaRPr lang="es-ES" sz="1800" b="0" strike="noStrike" spc="-1" dirty="0">
              <a:solidFill>
                <a:srgbClr val="000000"/>
              </a:solidFill>
              <a:uFill>
                <a:solidFill>
                  <a:srgbClr val="FFFFFF"/>
                </a:solidFill>
              </a:uFill>
              <a:latin typeface="Arial"/>
            </a:endParaRPr>
          </a:p>
        </p:txBody>
      </p:sp>
      <p:sp>
        <p:nvSpPr>
          <p:cNvPr id="587" name="CustomShape 3"/>
          <p:cNvSpPr/>
          <p:nvPr/>
        </p:nvSpPr>
        <p:spPr>
          <a:xfrm>
            <a:off x="3171600" y="6034320"/>
            <a:ext cx="5334480" cy="303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s-ES" sz="1400" b="0" i="1" strike="noStrike" spc="-1" dirty="0">
                <a:solidFill>
                  <a:srgbClr val="000000"/>
                </a:solidFill>
                <a:uFill>
                  <a:solidFill>
                    <a:srgbClr val="FFFFFF"/>
                  </a:solidFill>
                </a:uFill>
                <a:latin typeface="Calibri"/>
              </a:rPr>
              <a:t>(</a:t>
            </a:r>
            <a:r>
              <a:rPr lang="es-ES" sz="1400" b="0" i="1" strike="noStrike" spc="-1" dirty="0" err="1">
                <a:solidFill>
                  <a:srgbClr val="000000"/>
                </a:solidFill>
                <a:uFill>
                  <a:solidFill>
                    <a:srgbClr val="FFFFFF"/>
                  </a:solidFill>
                </a:uFill>
                <a:latin typeface="Calibri"/>
              </a:rPr>
              <a:t>Courtesy</a:t>
            </a:r>
            <a:r>
              <a:rPr lang="es-ES" sz="1400" b="0" i="1" strike="noStrike" spc="-1" dirty="0">
                <a:solidFill>
                  <a:srgbClr val="000000"/>
                </a:solidFill>
                <a:uFill>
                  <a:solidFill>
                    <a:srgbClr val="FFFFFF"/>
                  </a:solidFill>
                </a:uFill>
                <a:latin typeface="Calibri"/>
              </a:rPr>
              <a:t> F. </a:t>
            </a:r>
            <a:r>
              <a:rPr lang="es-ES" sz="1400" b="0" i="1" strike="noStrike" spc="-1" dirty="0" err="1">
                <a:solidFill>
                  <a:srgbClr val="000000"/>
                </a:solidFill>
                <a:uFill>
                  <a:solidFill>
                    <a:srgbClr val="FFFFFF"/>
                  </a:solidFill>
                </a:uFill>
                <a:latin typeface="Calibri"/>
              </a:rPr>
              <a:t>Barnaba</a:t>
            </a:r>
            <a:r>
              <a:rPr lang="es-ES" sz="1400" b="0" i="1" strike="noStrike" spc="-1" dirty="0">
                <a:solidFill>
                  <a:srgbClr val="000000"/>
                </a:solidFill>
                <a:uFill>
                  <a:solidFill>
                    <a:srgbClr val="FFFFFF"/>
                  </a:solidFill>
                </a:uFill>
                <a:latin typeface="Calibri"/>
              </a:rPr>
              <a:t>, CNR-ISAC)</a:t>
            </a:r>
            <a:endParaRPr lang="es-ES" sz="1400" b="0" strike="noStrike" spc="-1" dirty="0">
              <a:solidFill>
                <a:srgbClr val="000000"/>
              </a:solidFill>
              <a:uFill>
                <a:solidFill>
                  <a:srgbClr val="FFFFFF"/>
                </a:solidFill>
              </a:uFill>
              <a:latin typeface="Arial"/>
            </a:endParaRPr>
          </a:p>
        </p:txBody>
      </p:sp>
      <p:pic>
        <p:nvPicPr>
          <p:cNvPr id="588" name="Picture 4"/>
          <p:cNvPicPr/>
          <p:nvPr/>
        </p:nvPicPr>
        <p:blipFill>
          <a:blip r:embed="rId4"/>
          <a:stretch/>
        </p:blipFill>
        <p:spPr>
          <a:xfrm>
            <a:off x="271800" y="6311160"/>
            <a:ext cx="2762280" cy="474840"/>
          </a:xfrm>
          <a:prstGeom prst="rect">
            <a:avLst/>
          </a:prstGeom>
          <a:ln>
            <a:noFill/>
          </a:ln>
        </p:spPr>
      </p:pic>
      <p:pic>
        <p:nvPicPr>
          <p:cNvPr id="589" name="Imagen 4"/>
          <p:cNvPicPr/>
          <p:nvPr/>
        </p:nvPicPr>
        <p:blipFill>
          <a:blip r:embed="rId5"/>
          <a:stretch/>
        </p:blipFill>
        <p:spPr>
          <a:xfrm>
            <a:off x="271800" y="1746360"/>
            <a:ext cx="3216600" cy="2210400"/>
          </a:xfrm>
          <a:prstGeom prst="rect">
            <a:avLst/>
          </a:prstGeom>
          <a:ln>
            <a:noFill/>
          </a:ln>
        </p:spPr>
      </p:pic>
      <p:pic>
        <p:nvPicPr>
          <p:cNvPr id="590" name="Imagen 5"/>
          <p:cNvPicPr/>
          <p:nvPr/>
        </p:nvPicPr>
        <p:blipFill>
          <a:blip r:embed="rId6"/>
          <a:stretch/>
        </p:blipFill>
        <p:spPr>
          <a:xfrm>
            <a:off x="400320" y="3922200"/>
            <a:ext cx="2977560" cy="2265480"/>
          </a:xfrm>
          <a:prstGeom prst="rect">
            <a:avLst/>
          </a:prstGeom>
          <a:ln>
            <a:noFill/>
          </a:ln>
        </p:spPr>
      </p:pic>
      <p:pic>
        <p:nvPicPr>
          <p:cNvPr id="591" name="Imagen 6"/>
          <p:cNvPicPr/>
          <p:nvPr/>
        </p:nvPicPr>
        <p:blipFill>
          <a:blip r:embed="rId7"/>
          <a:stretch/>
        </p:blipFill>
        <p:spPr>
          <a:xfrm>
            <a:off x="3446640" y="1739520"/>
            <a:ext cx="5257440" cy="4266360"/>
          </a:xfrm>
          <a:prstGeom prst="rect">
            <a:avLst/>
          </a:prstGeom>
          <a:ln>
            <a:noFill/>
          </a:ln>
        </p:spPr>
      </p:pic>
      <p:sp>
        <p:nvSpPr>
          <p:cNvPr id="592" name="CustomShape 4"/>
          <p:cNvSpPr/>
          <p:nvPr/>
        </p:nvSpPr>
        <p:spPr>
          <a:xfrm>
            <a:off x="206280" y="6111360"/>
            <a:ext cx="349668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s-ES" sz="1000" b="0" i="1" strike="noStrike" spc="-1">
                <a:solidFill>
                  <a:srgbClr val="000000"/>
                </a:solidFill>
                <a:uFill>
                  <a:solidFill>
                    <a:srgbClr val="FFFFFF"/>
                  </a:solidFill>
                </a:uFill>
                <a:latin typeface="Calibri"/>
              </a:rPr>
              <a:t>Number of days that exceed the EU limit of PM10 (i.e 50 μg/m3)</a:t>
            </a:r>
            <a:endParaRPr lang="es-ES" sz="1000" b="0" strike="noStrike" spc="-1">
              <a:solidFill>
                <a:srgbClr val="000000"/>
              </a:solidFill>
              <a:uFill>
                <a:solidFill>
                  <a:srgbClr val="FFFFFF"/>
                </a:solidFill>
              </a:uFill>
              <a:latin typeface="Arial"/>
            </a:endParaRPr>
          </a:p>
        </p:txBody>
      </p:sp>
      <p:pic>
        <p:nvPicPr>
          <p:cNvPr id="11" name="Imagen 2"/>
          <p:cNvPicPr/>
          <p:nvPr/>
        </p:nvPicPr>
        <p:blipFill>
          <a:blip r:embed="rId8"/>
          <a:stretch/>
        </p:blipFill>
        <p:spPr>
          <a:xfrm>
            <a:off x="6924584" y="309797"/>
            <a:ext cx="1900816" cy="1324406"/>
          </a:xfrm>
          <a:prstGeom prst="rect">
            <a:avLst/>
          </a:prstGeom>
          <a:ln>
            <a:noFill/>
          </a:ln>
        </p:spPr>
      </p:pic>
    </p:spTree>
    <p:extLst>
      <p:ext uri="{BB962C8B-B14F-4D97-AF65-F5344CB8AC3E}">
        <p14:creationId xmlns:p14="http://schemas.microsoft.com/office/powerpoint/2010/main" val="178656825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1"/>
          <p:cNvSpPr txBox="1">
            <a:spLocks noGrp="1"/>
          </p:cNvSpPr>
          <p:nvPr>
            <p:ph type="sldNum" idx="4294967295"/>
          </p:nvPr>
        </p:nvSpPr>
        <p:spPr>
          <a:xfrm>
            <a:off x="8604448" y="6357553"/>
            <a:ext cx="442392" cy="4128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GB" sz="1800">
                <a:solidFill>
                  <a:schemeClr val="dk1"/>
                </a:solidFill>
                <a:latin typeface="Calibri"/>
                <a:ea typeface="Calibri"/>
                <a:cs typeface="Calibri"/>
                <a:sym typeface="Calibri"/>
              </a:rPr>
              <a:t>26</a:t>
            </a:fld>
            <a:endParaRPr sz="1800">
              <a:solidFill>
                <a:schemeClr val="dk1"/>
              </a:solidFill>
              <a:latin typeface="Calibri"/>
              <a:ea typeface="Calibri"/>
              <a:cs typeface="Calibri"/>
              <a:sym typeface="Calibri"/>
            </a:endParaRPr>
          </a:p>
        </p:txBody>
      </p:sp>
      <p:sp>
        <p:nvSpPr>
          <p:cNvPr id="240" name="Google Shape;240;p21"/>
          <p:cNvSpPr txBox="1"/>
          <p:nvPr/>
        </p:nvSpPr>
        <p:spPr>
          <a:xfrm>
            <a:off x="518059" y="1354024"/>
            <a:ext cx="5746334" cy="4682243"/>
          </a:xfrm>
          <a:prstGeom prst="rect">
            <a:avLst/>
          </a:prstGeom>
          <a:noFill/>
          <a:ln>
            <a:noFill/>
          </a:ln>
        </p:spPr>
        <p:txBody>
          <a:bodyPr spcFirstLastPara="1" wrap="square" lIns="91425" tIns="45700" rIns="91425" bIns="45700" anchor="t" anchorCtr="0">
            <a:noAutofit/>
          </a:bodyPr>
          <a:lstStyle/>
          <a:p>
            <a:pPr marL="228600" indent="-228600">
              <a:lnSpc>
                <a:spcPct val="90000"/>
              </a:lnSpc>
              <a:buClr>
                <a:schemeClr val="dk1"/>
              </a:buClr>
              <a:buSzPts val="1800"/>
              <a:buFont typeface="Arial"/>
              <a:buChar char="•"/>
            </a:pPr>
            <a:r>
              <a:rPr lang="en-GB" b="1" dirty="0">
                <a:solidFill>
                  <a:schemeClr val="dk1"/>
                </a:solidFill>
                <a:ea typeface="Calibri"/>
                <a:cs typeface="Calibri"/>
                <a:sym typeface="Calibri"/>
              </a:rPr>
              <a:t>Solar irradiance </a:t>
            </a:r>
            <a:r>
              <a:rPr lang="en-GB" dirty="0">
                <a:solidFill>
                  <a:schemeClr val="dk1"/>
                </a:solidFill>
                <a:ea typeface="Calibri"/>
                <a:cs typeface="Calibri"/>
                <a:sym typeface="Calibri"/>
              </a:rPr>
              <a:t>→ the presence of dust reduces the incoming </a:t>
            </a:r>
            <a:r>
              <a:rPr lang="en-GB" b="1" dirty="0">
                <a:solidFill>
                  <a:srgbClr val="FF0000"/>
                </a:solidFill>
                <a:ea typeface="Calibri"/>
                <a:cs typeface="Calibri"/>
                <a:sym typeface="Calibri"/>
              </a:rPr>
              <a:t>solar irradiance </a:t>
            </a:r>
            <a:r>
              <a:rPr lang="en-GB" dirty="0">
                <a:solidFill>
                  <a:schemeClr val="dk1"/>
                </a:solidFill>
                <a:ea typeface="Calibri"/>
                <a:cs typeface="Calibri"/>
                <a:sym typeface="Calibri"/>
              </a:rPr>
              <a:t>through direct radiative effect </a:t>
            </a:r>
            <a:endParaRPr lang="en-GB" dirty="0"/>
          </a:p>
          <a:p>
            <a:pPr marL="228600" marR="0" lvl="0" indent="-228600" algn="l" rtl="0">
              <a:lnSpc>
                <a:spcPct val="90000"/>
              </a:lnSpc>
              <a:spcBef>
                <a:spcPts val="0"/>
              </a:spcBef>
              <a:spcAft>
                <a:spcPts val="0"/>
              </a:spcAft>
              <a:buClr>
                <a:schemeClr val="dk1"/>
              </a:buClr>
              <a:buSzPts val="1800"/>
              <a:buFont typeface="Arial"/>
              <a:buChar char="•"/>
            </a:pPr>
            <a:r>
              <a:rPr lang="en-GB" sz="1800" b="1" dirty="0" smtClean="0">
                <a:solidFill>
                  <a:schemeClr val="dk1"/>
                </a:solidFill>
                <a:latin typeface="Calibri"/>
                <a:ea typeface="Calibri"/>
                <a:cs typeface="Calibri"/>
                <a:sym typeface="Calibri"/>
              </a:rPr>
              <a:t>Soiling</a:t>
            </a:r>
            <a:r>
              <a:rPr lang="en-GB" sz="1800" dirty="0" smtClean="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 panels efficiency and water management</a:t>
            </a:r>
            <a:endParaRPr dirty="0"/>
          </a:p>
          <a:p>
            <a:pPr marL="0" marR="0" lvl="0" indent="0" algn="l" rtl="0">
              <a:lnSpc>
                <a:spcPct val="90000"/>
              </a:lnSpc>
              <a:spcBef>
                <a:spcPts val="100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228600" marR="0" lvl="0" indent="-114300" algn="l" rtl="0">
              <a:lnSpc>
                <a:spcPct val="90000"/>
              </a:lnSpc>
              <a:spcBef>
                <a:spcPts val="100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685800" marR="0" lvl="1" indent="-114300" algn="l" rtl="0">
              <a:lnSpc>
                <a:spcPct val="90000"/>
              </a:lnSpc>
              <a:spcBef>
                <a:spcPts val="500"/>
              </a:spcBef>
              <a:spcAft>
                <a:spcPts val="0"/>
              </a:spcAft>
              <a:buClr>
                <a:schemeClr val="dk1"/>
              </a:buClr>
              <a:buSzPts val="1800"/>
              <a:buFont typeface="Arial"/>
              <a:buNone/>
            </a:pPr>
            <a:endParaRPr sz="1800" b="0" i="0" u="none" strike="noStrike" cap="none" dirty="0">
              <a:solidFill>
                <a:schemeClr val="dk1"/>
              </a:solidFill>
              <a:latin typeface="Calibri"/>
              <a:ea typeface="Calibri"/>
              <a:cs typeface="Calibri"/>
              <a:sym typeface="Calibri"/>
            </a:endParaRPr>
          </a:p>
          <a:p>
            <a:pPr marL="228600" marR="0" lvl="0" indent="-114300" algn="l" rtl="0">
              <a:lnSpc>
                <a:spcPct val="90000"/>
              </a:lnSpc>
              <a:spcBef>
                <a:spcPts val="100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p:txBody>
      </p:sp>
      <p:pic>
        <p:nvPicPr>
          <p:cNvPr id="242" name="Google Shape;242;p21"/>
          <p:cNvPicPr preferRelativeResize="0"/>
          <p:nvPr/>
        </p:nvPicPr>
        <p:blipFill rotWithShape="1">
          <a:blip r:embed="rId3">
            <a:alphaModFix/>
          </a:blip>
          <a:srcRect/>
          <a:stretch/>
        </p:blipFill>
        <p:spPr>
          <a:xfrm>
            <a:off x="2742065" y="51704"/>
            <a:ext cx="4323904" cy="1186023"/>
          </a:xfrm>
          <a:prstGeom prst="rect">
            <a:avLst/>
          </a:prstGeom>
          <a:noFill/>
          <a:ln>
            <a:noFill/>
          </a:ln>
        </p:spPr>
      </p:pic>
      <p:pic>
        <p:nvPicPr>
          <p:cNvPr id="243" name="Google Shape;243;p21"/>
          <p:cNvPicPr preferRelativeResize="0"/>
          <p:nvPr/>
        </p:nvPicPr>
        <p:blipFill rotWithShape="1">
          <a:blip r:embed="rId4">
            <a:alphaModFix/>
          </a:blip>
          <a:srcRect/>
          <a:stretch/>
        </p:blipFill>
        <p:spPr>
          <a:xfrm>
            <a:off x="6386255" y="1763682"/>
            <a:ext cx="2336428" cy="1752321"/>
          </a:xfrm>
          <a:prstGeom prst="rect">
            <a:avLst/>
          </a:prstGeom>
          <a:noFill/>
          <a:ln>
            <a:noFill/>
          </a:ln>
        </p:spPr>
      </p:pic>
      <p:pic>
        <p:nvPicPr>
          <p:cNvPr id="244" name="Google Shape;244;p21"/>
          <p:cNvPicPr preferRelativeResize="0"/>
          <p:nvPr/>
        </p:nvPicPr>
        <p:blipFill rotWithShape="1">
          <a:blip r:embed="rId5">
            <a:alphaModFix/>
          </a:blip>
          <a:srcRect l="13437" t="-2431" r="16842" b="2430"/>
          <a:stretch/>
        </p:blipFill>
        <p:spPr>
          <a:xfrm>
            <a:off x="7037527" y="2976754"/>
            <a:ext cx="1784120" cy="1144061"/>
          </a:xfrm>
          <a:prstGeom prst="rect">
            <a:avLst/>
          </a:prstGeom>
          <a:noFill/>
          <a:ln>
            <a:noFill/>
          </a:ln>
        </p:spPr>
      </p:pic>
      <p:pic>
        <p:nvPicPr>
          <p:cNvPr id="245" name="Google Shape;245;p21"/>
          <p:cNvPicPr preferRelativeResize="0"/>
          <p:nvPr/>
        </p:nvPicPr>
        <p:blipFill rotWithShape="1">
          <a:blip r:embed="rId6">
            <a:alphaModFix/>
          </a:blip>
          <a:srcRect/>
          <a:stretch/>
        </p:blipFill>
        <p:spPr>
          <a:xfrm>
            <a:off x="271927" y="6311272"/>
            <a:ext cx="2762676" cy="475252"/>
          </a:xfrm>
          <a:prstGeom prst="rect">
            <a:avLst/>
          </a:prstGeom>
          <a:noFill/>
          <a:ln>
            <a:noFill/>
          </a:ln>
        </p:spPr>
      </p:pic>
      <p:pic>
        <p:nvPicPr>
          <p:cNvPr id="9" name="Picture 8">
            <a:extLst>
              <a:ext uri="{FF2B5EF4-FFF2-40B4-BE49-F238E27FC236}">
                <a16:creationId xmlns:a16="http://schemas.microsoft.com/office/drawing/2014/main" id="{92AAC207-0EF8-A749-B4D3-F094B74F17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2247" y="3614820"/>
            <a:ext cx="859126" cy="2328231"/>
          </a:xfrm>
          <a:prstGeom prst="rect">
            <a:avLst/>
          </a:prstGeom>
        </p:spPr>
      </p:pic>
      <p:pic>
        <p:nvPicPr>
          <p:cNvPr id="10" name="Picture 9">
            <a:extLst>
              <a:ext uri="{FF2B5EF4-FFF2-40B4-BE49-F238E27FC236}">
                <a16:creationId xmlns:a16="http://schemas.microsoft.com/office/drawing/2014/main" id="{A909686A-E3A6-8A46-A8AD-02DEF959F39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27088" y="2503310"/>
            <a:ext cx="5022631" cy="3439741"/>
          </a:xfrm>
          <a:prstGeom prst="rect">
            <a:avLst/>
          </a:prstGeom>
        </p:spPr>
      </p:pic>
      <p:sp>
        <p:nvSpPr>
          <p:cNvPr id="11" name="TextBox 10">
            <a:extLst>
              <a:ext uri="{FF2B5EF4-FFF2-40B4-BE49-F238E27FC236}">
                <a16:creationId xmlns:a16="http://schemas.microsoft.com/office/drawing/2014/main" id="{67FACB0C-6C0C-0849-99E7-235676CF9715}"/>
              </a:ext>
            </a:extLst>
          </p:cNvPr>
          <p:cNvSpPr txBox="1"/>
          <p:nvPr/>
        </p:nvSpPr>
        <p:spPr>
          <a:xfrm>
            <a:off x="727088" y="5941057"/>
            <a:ext cx="4612160" cy="276999"/>
          </a:xfrm>
          <a:prstGeom prst="rect">
            <a:avLst/>
          </a:prstGeom>
          <a:noFill/>
        </p:spPr>
        <p:txBody>
          <a:bodyPr wrap="none" rtlCol="0">
            <a:spAutoFit/>
          </a:bodyPr>
          <a:lstStyle/>
          <a:p>
            <a:r>
              <a:rPr lang="en-US" sz="1200" dirty="0"/>
              <a:t>Optimum cleaning frequency (multi-year </a:t>
            </a:r>
            <a:r>
              <a:rPr lang="en-US" sz="1200" dirty="0" smtClean="0"/>
              <a:t>average based on MONARCH)</a:t>
            </a:r>
            <a:endParaRPr lang="en-US" sz="1200" dirty="0"/>
          </a:p>
        </p:txBody>
      </p:sp>
    </p:spTree>
    <p:extLst>
      <p:ext uri="{BB962C8B-B14F-4D97-AF65-F5344CB8AC3E}">
        <p14:creationId xmlns:p14="http://schemas.microsoft.com/office/powerpoint/2010/main" val="238968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3542714" y="3266499"/>
            <a:ext cx="5026945" cy="2998826"/>
          </a:xfrm>
        </p:spPr>
        <p:txBody>
          <a:bodyPr>
            <a:noAutofit/>
          </a:bodyPr>
          <a:lstStyle/>
          <a:p>
            <a:pPr algn="ctr"/>
            <a:r>
              <a:rPr lang="es-ES" sz="4400" dirty="0" err="1" smtClean="0"/>
              <a:t>Thank</a:t>
            </a:r>
            <a:r>
              <a:rPr lang="es-ES" sz="4400" dirty="0" smtClean="0"/>
              <a:t> </a:t>
            </a:r>
            <a:r>
              <a:rPr lang="es-ES" sz="4400" dirty="0" err="1" smtClean="0"/>
              <a:t>you</a:t>
            </a:r>
            <a:r>
              <a:rPr lang="es-ES" sz="2400" dirty="0" smtClean="0"/>
              <a:t/>
            </a:r>
            <a:br>
              <a:rPr lang="es-ES" sz="2400" dirty="0" smtClean="0"/>
            </a:br>
            <a:r>
              <a:rPr lang="es-ES" sz="4400" b="0" dirty="0" smtClean="0"/>
              <a:t/>
            </a:r>
            <a:br>
              <a:rPr lang="es-ES" sz="4400" b="0" dirty="0" smtClean="0"/>
            </a:br>
            <a:r>
              <a:rPr lang="en-US" sz="4400" i="1" kern="0" dirty="0">
                <a:latin typeface="Calibri" pitchFamily="34" charset="0"/>
              </a:rPr>
              <a:t/>
            </a:r>
            <a:br>
              <a:rPr lang="en-US" sz="4400" i="1" kern="0" dirty="0">
                <a:latin typeface="Calibri" pitchFamily="34" charset="0"/>
              </a:rPr>
            </a:br>
            <a:r>
              <a:rPr lang="es-ES" sz="4400" b="0" dirty="0" smtClean="0"/>
              <a:t/>
            </a:r>
            <a:br>
              <a:rPr lang="es-ES" sz="4400" b="0" dirty="0" smtClean="0"/>
            </a:br>
            <a:r>
              <a:rPr lang="es-ES" sz="4400" b="0" dirty="0" smtClean="0"/>
              <a:t> </a:t>
            </a:r>
            <a:endParaRPr lang="es-ES" sz="4400" b="0" dirty="0"/>
          </a:p>
        </p:txBody>
      </p:sp>
      <p:sp>
        <p:nvSpPr>
          <p:cNvPr id="2" name="Subtítulo 1"/>
          <p:cNvSpPr>
            <a:spLocks noGrp="1"/>
          </p:cNvSpPr>
          <p:nvPr>
            <p:ph type="subTitle" idx="1"/>
          </p:nvPr>
        </p:nvSpPr>
        <p:spPr>
          <a:xfrm>
            <a:off x="3603066" y="6107242"/>
            <a:ext cx="4569950" cy="464416"/>
          </a:xfrm>
        </p:spPr>
        <p:txBody>
          <a:bodyPr/>
          <a:lstStyle/>
          <a:p>
            <a:pPr algn="ctr"/>
            <a:r>
              <a:rPr lang="es-ES" sz="2800" dirty="0" smtClean="0">
                <a:solidFill>
                  <a:srgbClr val="004890"/>
                </a:solidFill>
                <a:ea typeface="+mj-ea"/>
                <a:cs typeface="+mj-cs"/>
              </a:rPr>
              <a:t>sara.basart@bsc.es</a:t>
            </a:r>
            <a:endParaRPr lang="es-ES" sz="2800" dirty="0">
              <a:solidFill>
                <a:srgbClr val="004890"/>
              </a:solidFill>
              <a:ea typeface="+mj-ea"/>
              <a:cs typeface="+mj-cs"/>
            </a:endParaRPr>
          </a:p>
        </p:txBody>
      </p:sp>
      <p:sp>
        <p:nvSpPr>
          <p:cNvPr id="3" name="Rectangle 2"/>
          <p:cNvSpPr/>
          <p:nvPr/>
        </p:nvSpPr>
        <p:spPr>
          <a:xfrm>
            <a:off x="3289358" y="4184867"/>
            <a:ext cx="5796767" cy="1600438"/>
          </a:xfrm>
          <a:prstGeom prst="rect">
            <a:avLst/>
          </a:prstGeom>
        </p:spPr>
        <p:txBody>
          <a:bodyPr wrap="square">
            <a:spAutoFit/>
          </a:bodyPr>
          <a:lstStyle/>
          <a:p>
            <a:pPr algn="ctr"/>
            <a:r>
              <a:rPr lang="es-ES_tradnl" sz="1400" i="1" dirty="0" err="1">
                <a:solidFill>
                  <a:srgbClr val="124484"/>
                </a:solidFill>
                <a:latin typeface="Calibri" pitchFamily="34" charset="0"/>
              </a:rPr>
              <a:t>Acknowlegde</a:t>
            </a:r>
            <a:r>
              <a:rPr lang="es-ES_tradnl" sz="1400" i="1" dirty="0">
                <a:solidFill>
                  <a:srgbClr val="124484"/>
                </a:solidFill>
                <a:latin typeface="Calibri" pitchFamily="34" charset="0"/>
              </a:rPr>
              <a:t> to Carlos Pérez García-Pando, Emilio Cuevas, </a:t>
            </a:r>
            <a:r>
              <a:rPr lang="es-ES_tradnl" sz="1400" i="1" dirty="0" err="1">
                <a:solidFill>
                  <a:srgbClr val="124484"/>
                </a:solidFill>
                <a:latin typeface="Calibri" pitchFamily="34" charset="0"/>
              </a:rPr>
              <a:t>Slodoban</a:t>
            </a:r>
            <a:r>
              <a:rPr lang="es-ES_tradnl" sz="1400" i="1" dirty="0">
                <a:solidFill>
                  <a:srgbClr val="124484"/>
                </a:solidFill>
                <a:latin typeface="Calibri" pitchFamily="34" charset="0"/>
              </a:rPr>
              <a:t> </a:t>
            </a:r>
            <a:r>
              <a:rPr lang="es-ES_tradnl" sz="1400" i="1" dirty="0" err="1">
                <a:solidFill>
                  <a:srgbClr val="124484"/>
                </a:solidFill>
                <a:latin typeface="Calibri" pitchFamily="34" charset="0"/>
              </a:rPr>
              <a:t>Nickovic</a:t>
            </a:r>
            <a:r>
              <a:rPr lang="es-ES_tradnl" sz="1400" i="1" dirty="0">
                <a:solidFill>
                  <a:srgbClr val="124484"/>
                </a:solidFill>
                <a:latin typeface="Calibri" pitchFamily="34" charset="0"/>
              </a:rPr>
              <a:t>, Francesco </a:t>
            </a:r>
            <a:r>
              <a:rPr lang="es-ES_tradnl" sz="1400" i="1" dirty="0" err="1">
                <a:solidFill>
                  <a:srgbClr val="124484"/>
                </a:solidFill>
                <a:latin typeface="Calibri" pitchFamily="34" charset="0"/>
              </a:rPr>
              <a:t>Benincasa</a:t>
            </a:r>
            <a:r>
              <a:rPr lang="es-ES_tradnl" sz="1400" i="1" dirty="0">
                <a:solidFill>
                  <a:srgbClr val="124484"/>
                </a:solidFill>
                <a:latin typeface="Calibri" pitchFamily="34" charset="0"/>
              </a:rPr>
              <a:t>, </a:t>
            </a:r>
            <a:r>
              <a:rPr lang="es-ES_tradnl" sz="1400" i="1" dirty="0" smtClean="0">
                <a:solidFill>
                  <a:srgbClr val="124484"/>
                </a:solidFill>
                <a:latin typeface="Calibri" pitchFamily="34" charset="0"/>
              </a:rPr>
              <a:t>Gerardo García-Castrillo, Enza </a:t>
            </a:r>
            <a:r>
              <a:rPr lang="es-ES_tradnl" sz="1400" i="1" dirty="0" smtClean="0">
                <a:solidFill>
                  <a:srgbClr val="124484"/>
                </a:solidFill>
                <a:latin typeface="Calibri" pitchFamily="34" charset="0"/>
              </a:rPr>
              <a:t>Di </a:t>
            </a:r>
            <a:r>
              <a:rPr lang="es-ES_tradnl" sz="1400" i="1" dirty="0" err="1" smtClean="0">
                <a:solidFill>
                  <a:srgbClr val="124484"/>
                </a:solidFill>
                <a:latin typeface="Calibri" pitchFamily="34" charset="0"/>
              </a:rPr>
              <a:t>Tomaso</a:t>
            </a:r>
            <a:r>
              <a:rPr lang="es-ES_tradnl" sz="1400" i="1" dirty="0">
                <a:solidFill>
                  <a:srgbClr val="124484"/>
                </a:solidFill>
                <a:latin typeface="Calibri" pitchFamily="34" charset="0"/>
              </a:rPr>
              <a:t>, Oriol </a:t>
            </a:r>
            <a:r>
              <a:rPr lang="es-ES_tradnl" sz="1400" i="1" dirty="0" err="1">
                <a:solidFill>
                  <a:srgbClr val="124484"/>
                </a:solidFill>
                <a:latin typeface="Calibri" pitchFamily="34" charset="0"/>
              </a:rPr>
              <a:t>Jorba</a:t>
            </a:r>
            <a:r>
              <a:rPr lang="es-ES_tradnl" sz="1400" i="1" dirty="0">
                <a:solidFill>
                  <a:srgbClr val="124484"/>
                </a:solidFill>
                <a:latin typeface="Calibri" pitchFamily="34" charset="0"/>
              </a:rPr>
              <a:t>, </a:t>
            </a:r>
            <a:r>
              <a:rPr lang="es-ES_tradnl" sz="1400" i="1" dirty="0" smtClean="0">
                <a:solidFill>
                  <a:srgbClr val="124484"/>
                </a:solidFill>
                <a:latin typeface="Calibri" pitchFamily="34" charset="0"/>
              </a:rPr>
              <a:t>Kim </a:t>
            </a:r>
            <a:r>
              <a:rPr lang="es-ES_tradnl" sz="1400" i="1" dirty="0" err="1" smtClean="0">
                <a:solidFill>
                  <a:srgbClr val="124484"/>
                </a:solidFill>
                <a:latin typeface="Calibri" pitchFamily="34" charset="0"/>
              </a:rPr>
              <a:t>Serradell</a:t>
            </a:r>
            <a:r>
              <a:rPr lang="es-ES_tradnl" sz="1400" i="1" dirty="0" smtClean="0">
                <a:solidFill>
                  <a:srgbClr val="124484"/>
                </a:solidFill>
                <a:latin typeface="Calibri" pitchFamily="34" charset="0"/>
              </a:rPr>
              <a:t>, </a:t>
            </a:r>
            <a:r>
              <a:rPr lang="es-ES_tradnl" sz="1400" i="1" dirty="0" err="1" smtClean="0">
                <a:solidFill>
                  <a:srgbClr val="124484"/>
                </a:solidFill>
                <a:latin typeface="Calibri" pitchFamily="34" charset="0"/>
              </a:rPr>
              <a:t>Enric</a:t>
            </a:r>
            <a:r>
              <a:rPr lang="es-ES_tradnl" sz="1400" i="1" dirty="0" smtClean="0">
                <a:solidFill>
                  <a:srgbClr val="124484"/>
                </a:solidFill>
                <a:latin typeface="Calibri" pitchFamily="34" charset="0"/>
              </a:rPr>
              <a:t> </a:t>
            </a:r>
            <a:r>
              <a:rPr lang="es-ES_tradnl" sz="1400" i="1" dirty="0" err="1" smtClean="0">
                <a:solidFill>
                  <a:srgbClr val="124484"/>
                </a:solidFill>
                <a:latin typeface="Calibri" pitchFamily="34" charset="0"/>
              </a:rPr>
              <a:t>Terradellas</a:t>
            </a:r>
            <a:r>
              <a:rPr lang="es-ES_tradnl" sz="1400" i="1" dirty="0" smtClean="0">
                <a:solidFill>
                  <a:srgbClr val="124484"/>
                </a:solidFill>
                <a:latin typeface="Calibri" pitchFamily="34" charset="0"/>
              </a:rPr>
              <a:t> </a:t>
            </a:r>
            <a:r>
              <a:rPr lang="en-US" sz="1400" i="1" kern="0" dirty="0" smtClean="0">
                <a:solidFill>
                  <a:srgbClr val="124484"/>
                </a:solidFill>
                <a:latin typeface="Calibri" pitchFamily="34" charset="0"/>
              </a:rPr>
              <a:t>as </a:t>
            </a:r>
            <a:r>
              <a:rPr lang="en-US" sz="1400" i="1" kern="0" dirty="0">
                <a:solidFill>
                  <a:srgbClr val="124484"/>
                </a:solidFill>
                <a:latin typeface="Calibri" pitchFamily="34" charset="0"/>
              </a:rPr>
              <a:t>well as AERONET, MODIS, U.K. Met Office MSG, MSG </a:t>
            </a:r>
            <a:r>
              <a:rPr lang="en-US" sz="1400" i="1" kern="0" dirty="0" err="1">
                <a:solidFill>
                  <a:srgbClr val="124484"/>
                </a:solidFill>
                <a:latin typeface="Calibri" pitchFamily="34" charset="0"/>
              </a:rPr>
              <a:t>Eumetsat</a:t>
            </a:r>
            <a:r>
              <a:rPr lang="en-US" sz="1400" i="1" kern="0" dirty="0">
                <a:solidFill>
                  <a:srgbClr val="124484"/>
                </a:solidFill>
                <a:latin typeface="Calibri" pitchFamily="34" charset="0"/>
              </a:rPr>
              <a:t> and EOSDIS World Viewer principal investigators and scientists for establishing and maintaining data used in the present contribution. Also special thank to all researchers, data providers and collaborators of the WMO SDS-WAS NA-ME-E Regional Node.</a:t>
            </a:r>
            <a:endParaRPr lang="en-US" sz="1400" dirty="0">
              <a:solidFill>
                <a:srgbClr val="124484"/>
              </a:solidFill>
            </a:endParaRPr>
          </a:p>
        </p:txBody>
      </p:sp>
      <p:pic>
        <p:nvPicPr>
          <p:cNvPr id="6" name="Picture 4" descr="AEMET_logo"/>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5450"/>
          <a:stretch/>
        </p:blipFill>
        <p:spPr bwMode="auto">
          <a:xfrm>
            <a:off x="5854775" y="1491770"/>
            <a:ext cx="1133513" cy="504056"/>
          </a:xfrm>
          <a:prstGeom prst="rect">
            <a:avLst/>
          </a:prstGeom>
          <a:noFill/>
          <a:extLst>
            <a:ext uri="{909E8E84-426E-40DD-AFC4-6F175D3DCCD1}">
              <a14:hiddenFill xmlns:a14="http://schemas.microsoft.com/office/drawing/2010/main">
                <a:solidFill>
                  <a:srgbClr val="FFFFFF"/>
                </a:solidFill>
              </a14:hiddenFill>
            </a:ext>
          </a:extLst>
        </p:spPr>
      </p:pic>
      <p:pic>
        <p:nvPicPr>
          <p:cNvPr id="7" name="Shape 15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99113" y="1491769"/>
            <a:ext cx="478014" cy="504057"/>
          </a:xfrm>
          <a:prstGeom prst="rect">
            <a:avLst/>
          </a:prstGeom>
          <a:noFill/>
          <a:ln>
            <a:noFill/>
          </a:ln>
        </p:spPr>
      </p:pic>
      <p:pic>
        <p:nvPicPr>
          <p:cNvPr id="8" name="Imagen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49668" y="0"/>
            <a:ext cx="2036457" cy="554169"/>
          </a:xfrm>
          <a:prstGeom prst="rect">
            <a:avLst/>
          </a:prstGeom>
        </p:spPr>
      </p:pic>
      <p:pic>
        <p:nvPicPr>
          <p:cNvPr id="9"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26232" y="1443686"/>
            <a:ext cx="1721562" cy="536520"/>
          </a:xfrm>
          <a:prstGeom prst="rect">
            <a:avLst/>
          </a:prstGeom>
        </p:spPr>
      </p:pic>
      <p:pic>
        <p:nvPicPr>
          <p:cNvPr id="10" name="Imagen 9"/>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085916" y="1519726"/>
            <a:ext cx="658034" cy="449488"/>
          </a:xfrm>
          <a:prstGeom prst="rect">
            <a:avLst/>
          </a:prstGeom>
        </p:spPr>
      </p:pic>
      <p:pic>
        <p:nvPicPr>
          <p:cNvPr id="11" name="Picture 7"/>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30215" y="1443686"/>
            <a:ext cx="1355910" cy="617221"/>
          </a:xfrm>
          <a:prstGeom prst="rect">
            <a:avLst/>
          </a:prstGeom>
          <a:noFill/>
          <a:ln>
            <a:noFill/>
          </a:ln>
        </p:spPr>
      </p:pic>
    </p:spTree>
    <p:extLst>
      <p:ext uri="{BB962C8B-B14F-4D97-AF65-F5344CB8AC3E}">
        <p14:creationId xmlns:p14="http://schemas.microsoft.com/office/powerpoint/2010/main" val="2972815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BSC Earth Sciences Department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532" y="1444444"/>
            <a:ext cx="8536140" cy="466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ángulo 5"/>
          <p:cNvSpPr/>
          <p:nvPr/>
        </p:nvSpPr>
        <p:spPr>
          <a:xfrm>
            <a:off x="2263514" y="1465417"/>
            <a:ext cx="1439055" cy="4639901"/>
          </a:xfrm>
          <a:prstGeom prst="rect">
            <a:avLst/>
          </a:prstGeom>
          <a:noFill/>
          <a:ln w="508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CuadroTexto 6"/>
          <p:cNvSpPr txBox="1"/>
          <p:nvPr/>
        </p:nvSpPr>
        <p:spPr>
          <a:xfrm>
            <a:off x="1548102" y="6229336"/>
            <a:ext cx="2869878" cy="461665"/>
          </a:xfrm>
          <a:prstGeom prst="rect">
            <a:avLst/>
          </a:prstGeom>
          <a:noFill/>
        </p:spPr>
        <p:txBody>
          <a:bodyPr wrap="square" rtlCol="0">
            <a:spAutoFit/>
          </a:bodyPr>
          <a:lstStyle/>
          <a:p>
            <a:pPr algn="ctr"/>
            <a:r>
              <a:rPr lang="es-ES" sz="2400" b="1" i="1" dirty="0" smtClean="0">
                <a:solidFill>
                  <a:srgbClr val="FF0000"/>
                </a:solidFill>
                <a:latin typeface="Calibri" panose="020F0502020204030204" pitchFamily="34" charset="0"/>
              </a:rPr>
              <a:t>Short-</a:t>
            </a:r>
            <a:r>
              <a:rPr lang="es-ES" sz="2400" b="1" i="1" dirty="0" err="1" smtClean="0">
                <a:solidFill>
                  <a:srgbClr val="FF0000"/>
                </a:solidFill>
                <a:latin typeface="Calibri" panose="020F0502020204030204" pitchFamily="34" charset="0"/>
              </a:rPr>
              <a:t>term</a:t>
            </a:r>
            <a:r>
              <a:rPr lang="es-ES" sz="2400" b="1" i="1" dirty="0" smtClean="0">
                <a:solidFill>
                  <a:srgbClr val="FF0000"/>
                </a:solidFill>
                <a:latin typeface="Calibri" panose="020F0502020204030204" pitchFamily="34" charset="0"/>
              </a:rPr>
              <a:t> </a:t>
            </a:r>
            <a:r>
              <a:rPr lang="es-ES" sz="2400" b="1" i="1" dirty="0" err="1" smtClean="0">
                <a:solidFill>
                  <a:srgbClr val="FF0000"/>
                </a:solidFill>
                <a:latin typeface="Calibri" panose="020F0502020204030204" pitchFamily="34" charset="0"/>
              </a:rPr>
              <a:t>forecast</a:t>
            </a:r>
            <a:endParaRPr lang="es-ES" sz="2400" b="1" i="1" dirty="0" smtClean="0">
              <a:solidFill>
                <a:srgbClr val="FF0000"/>
              </a:solidFill>
              <a:latin typeface="Calibri" panose="020F0502020204030204" pitchFamily="34" charset="0"/>
            </a:endParaRPr>
          </a:p>
        </p:txBody>
      </p:sp>
      <p:sp>
        <p:nvSpPr>
          <p:cNvPr id="2" name="Slide Number Placeholder 1"/>
          <p:cNvSpPr>
            <a:spLocks noGrp="1"/>
          </p:cNvSpPr>
          <p:nvPr>
            <p:ph type="sldNum" sz="quarter" idx="4"/>
          </p:nvPr>
        </p:nvSpPr>
        <p:spPr/>
        <p:txBody>
          <a:bodyPr/>
          <a:lstStyle/>
          <a:p>
            <a:fld id="{4A490C5D-AEA8-4823-B9B3-806910A0ECF7}" type="slidenum">
              <a:rPr lang="es-ES" smtClean="0"/>
              <a:pPr/>
              <a:t>3</a:t>
            </a:fld>
            <a:endParaRPr lang="es-ES" dirty="0"/>
          </a:p>
        </p:txBody>
      </p:sp>
      <p:pic>
        <p:nvPicPr>
          <p:cNvPr id="32"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9899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3298761" y="1556860"/>
            <a:ext cx="2670738" cy="2618341"/>
          </a:xfrm>
          <a:prstGeom prst="ellipse">
            <a:avLst/>
          </a:prstGeom>
          <a:ln w="381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ítulo 1"/>
          <p:cNvSpPr>
            <a:spLocks noGrp="1"/>
          </p:cNvSpPr>
          <p:nvPr>
            <p:ph type="title"/>
          </p:nvPr>
        </p:nvSpPr>
        <p:spPr>
          <a:xfrm>
            <a:off x="-6131" y="113497"/>
            <a:ext cx="9337493" cy="838397"/>
          </a:xfrm>
        </p:spPr>
        <p:txBody>
          <a:bodyPr/>
          <a:lstStyle/>
          <a:p>
            <a:r>
              <a:rPr lang="en-US" altLang="ca-ES" sz="3400" dirty="0" err="1" smtClean="0"/>
              <a:t>Atmopheric</a:t>
            </a:r>
            <a:r>
              <a:rPr lang="en-US" altLang="ca-ES" sz="3400" dirty="0" smtClean="0"/>
              <a:t> composition group at BSC</a:t>
            </a:r>
            <a:br>
              <a:rPr lang="en-US" altLang="ca-ES" sz="3400" dirty="0" smtClean="0"/>
            </a:br>
            <a:r>
              <a:rPr lang="en-US" altLang="ca-ES" sz="3400" dirty="0" smtClean="0"/>
              <a:t>Model Developments from global to local scales</a:t>
            </a:r>
            <a:endParaRPr lang="es-ES" sz="3400" b="1" dirty="0"/>
          </a:p>
        </p:txBody>
      </p:sp>
      <p:sp>
        <p:nvSpPr>
          <p:cNvPr id="16" name="Oval 15"/>
          <p:cNvSpPr/>
          <p:nvPr/>
        </p:nvSpPr>
        <p:spPr>
          <a:xfrm>
            <a:off x="210382" y="1511061"/>
            <a:ext cx="2669275" cy="2616907"/>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echa izquierda 15"/>
          <p:cNvSpPr/>
          <p:nvPr/>
        </p:nvSpPr>
        <p:spPr>
          <a:xfrm rot="10800000">
            <a:off x="2981751" y="2688390"/>
            <a:ext cx="612887" cy="498813"/>
          </a:xfrm>
          <a:prstGeom prst="leftArrow">
            <a:avLst>
              <a:gd name="adj1" fmla="val 50000"/>
              <a:gd name="adj2" fmla="val 67073"/>
            </a:avLst>
          </a:prstGeom>
          <a:solidFill>
            <a:srgbClr val="2F5597"/>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4" name="Picture 2">
            <a:extLst>
              <a:ext uri="{FF2B5EF4-FFF2-40B4-BE49-F238E27FC236}">
                <a16:creationId xmlns:a16="http://schemas.microsoft.com/office/drawing/2014/main" id="{167FA59F-CB23-3F4B-B409-E2BAB9CA69AC}"/>
              </a:ext>
            </a:extLst>
          </p:cNvPr>
          <p:cNvPicPr>
            <a:picLocks/>
          </p:cNvPicPr>
          <p:nvPr/>
        </p:nvPicPr>
        <p:blipFill rotWithShape="1">
          <a:blip r:embed="rId5" cstate="email">
            <a:extLst>
              <a:ext uri="{28A0092B-C50C-407E-A947-70E740481C1C}">
                <a14:useLocalDpi xmlns:a14="http://schemas.microsoft.com/office/drawing/2010/main"/>
              </a:ext>
            </a:extLst>
          </a:blip>
          <a:srcRect/>
          <a:stretch/>
        </p:blipFill>
        <p:spPr>
          <a:xfrm>
            <a:off x="6383611" y="1540748"/>
            <a:ext cx="2670738" cy="2618341"/>
          </a:xfrm>
          <a:prstGeom prst="ellipse">
            <a:avLst/>
          </a:prstGeom>
          <a:ln w="381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1" name="Rectangle 30"/>
          <p:cNvSpPr/>
          <p:nvPr/>
        </p:nvSpPr>
        <p:spPr>
          <a:xfrm>
            <a:off x="3153766" y="6745549"/>
            <a:ext cx="2664975"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Flecha izquierda 15"/>
          <p:cNvSpPr/>
          <p:nvPr/>
        </p:nvSpPr>
        <p:spPr>
          <a:xfrm rot="10800000">
            <a:off x="5975941" y="2688391"/>
            <a:ext cx="612887" cy="498813"/>
          </a:xfrm>
          <a:prstGeom prst="leftArrow">
            <a:avLst>
              <a:gd name="adj1" fmla="val 50000"/>
              <a:gd name="adj2" fmla="val 67073"/>
            </a:avLst>
          </a:prstGeom>
          <a:solidFill>
            <a:srgbClr val="2F5597"/>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1" name="Grupo 2"/>
          <p:cNvGrpSpPr/>
          <p:nvPr/>
        </p:nvGrpSpPr>
        <p:grpSpPr>
          <a:xfrm>
            <a:off x="1359244" y="4459885"/>
            <a:ext cx="7026875" cy="1588149"/>
            <a:chOff x="1359244" y="4386315"/>
            <a:chExt cx="7026875" cy="1588149"/>
          </a:xfrm>
        </p:grpSpPr>
        <p:cxnSp>
          <p:nvCxnSpPr>
            <p:cNvPr id="26" name="Conector recto 12"/>
            <p:cNvCxnSpPr/>
            <p:nvPr/>
          </p:nvCxnSpPr>
          <p:spPr>
            <a:xfrm>
              <a:off x="4300151" y="5553644"/>
              <a:ext cx="36246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Conector recto 11"/>
            <p:cNvCxnSpPr/>
            <p:nvPr/>
          </p:nvCxnSpPr>
          <p:spPr>
            <a:xfrm>
              <a:off x="4304273" y="5150950"/>
              <a:ext cx="36246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Conector recto 9"/>
            <p:cNvCxnSpPr/>
            <p:nvPr/>
          </p:nvCxnSpPr>
          <p:spPr>
            <a:xfrm>
              <a:off x="4300151" y="4751414"/>
              <a:ext cx="36246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9" name="TextBox 9"/>
            <p:cNvSpPr txBox="1"/>
            <p:nvPr/>
          </p:nvSpPr>
          <p:spPr bwMode="auto">
            <a:xfrm>
              <a:off x="1359244" y="4666278"/>
              <a:ext cx="2776150" cy="954107"/>
            </a:xfrm>
            <a:prstGeom prst="rect">
              <a:avLst/>
            </a:prstGeom>
            <a:noFill/>
            <a:ln>
              <a:noFill/>
            </a:ln>
          </p:spPr>
          <p:txBody>
            <a:bodyPr wrap="square" anchor="ctr">
              <a:spAutoFit/>
            </a:bodyPr>
            <a:lstStyle/>
            <a:p>
              <a:pPr algn="r" eaLnBrk="1" hangingPunct="1">
                <a:defRPr/>
              </a:pPr>
              <a:r>
                <a:rPr lang="en-US" sz="2800" b="1" dirty="0" smtClean="0">
                  <a:solidFill>
                    <a:schemeClr val="tx1">
                      <a:lumMod val="75000"/>
                      <a:lumOff val="25000"/>
                    </a:schemeClr>
                  </a:solidFill>
                  <a:latin typeface="Calibri" panose="020F0502020204030204" pitchFamily="34" charset="0"/>
                  <a:ea typeface="ＭＳ Ｐゴシック" pitchFamily="34" charset="-128"/>
                </a:rPr>
                <a:t>Multi-scale</a:t>
              </a:r>
            </a:p>
            <a:p>
              <a:pPr algn="r" eaLnBrk="1" hangingPunct="1">
                <a:defRPr/>
              </a:pPr>
              <a:r>
                <a:rPr lang="en-US" sz="2800" b="1" dirty="0" smtClean="0">
                  <a:solidFill>
                    <a:schemeClr val="tx1">
                      <a:lumMod val="75000"/>
                      <a:lumOff val="25000"/>
                    </a:schemeClr>
                  </a:solidFill>
                  <a:latin typeface="Calibri" panose="020F0502020204030204" pitchFamily="34" charset="0"/>
                  <a:ea typeface="ＭＳ Ｐゴシック" pitchFamily="34" charset="-128"/>
                </a:rPr>
                <a:t>models</a:t>
              </a:r>
            </a:p>
          </p:txBody>
        </p:sp>
        <p:sp>
          <p:nvSpPr>
            <p:cNvPr id="30" name="CuadroTexto 6"/>
            <p:cNvSpPr txBox="1"/>
            <p:nvPr/>
          </p:nvSpPr>
          <p:spPr>
            <a:xfrm>
              <a:off x="4522576" y="4558649"/>
              <a:ext cx="3863543" cy="1205903"/>
            </a:xfrm>
            <a:prstGeom prst="rect">
              <a:avLst/>
            </a:prstGeom>
            <a:noFill/>
          </p:spPr>
          <p:txBody>
            <a:bodyPr wrap="square" tIns="36000" rtlCol="0" anchor="ctr">
              <a:spAutoFit/>
            </a:bodyPr>
            <a:lstStyle/>
            <a:p>
              <a:pPr marL="285750" indent="-285750">
                <a:spcAft>
                  <a:spcPts val="600"/>
                </a:spcAft>
                <a:buFont typeface="Arial" panose="020B0604020202020204" pitchFamily="34" charset="0"/>
                <a:buChar char="•"/>
              </a:pPr>
              <a:r>
                <a:rPr lang="en-US" altLang="es-ES" sz="2100" dirty="0" smtClean="0">
                  <a:solidFill>
                    <a:srgbClr val="004890"/>
                  </a:solidFill>
                  <a:latin typeface="Calibri" panose="020F0502020204030204" pitchFamily="34" charset="0"/>
                </a:rPr>
                <a:t>Global</a:t>
              </a:r>
            </a:p>
            <a:p>
              <a:pPr marL="285750" indent="-285750">
                <a:spcAft>
                  <a:spcPts val="600"/>
                </a:spcAft>
                <a:buFont typeface="Arial" panose="020B0604020202020204" pitchFamily="34" charset="0"/>
                <a:buChar char="•"/>
              </a:pPr>
              <a:r>
                <a:rPr lang="es-ES" altLang="es-ES" sz="2100" dirty="0" smtClean="0">
                  <a:solidFill>
                    <a:srgbClr val="004890"/>
                  </a:solidFill>
                  <a:latin typeface="Calibri" panose="020F0502020204030204" pitchFamily="34" charset="0"/>
                </a:rPr>
                <a:t>Regional</a:t>
              </a:r>
              <a:endParaRPr lang="en-US" altLang="es-ES" sz="2100" dirty="0" smtClean="0">
                <a:solidFill>
                  <a:srgbClr val="004890"/>
                </a:solidFill>
                <a:latin typeface="Calibri" panose="020F0502020204030204" pitchFamily="34" charset="0"/>
              </a:endParaRPr>
            </a:p>
            <a:p>
              <a:pPr marL="285750" indent="-285750">
                <a:spcAft>
                  <a:spcPts val="600"/>
                </a:spcAft>
                <a:buFont typeface="Arial" panose="020B0604020202020204" pitchFamily="34" charset="0"/>
                <a:buChar char="•"/>
              </a:pPr>
              <a:r>
                <a:rPr lang="en-US" altLang="es-ES" sz="2100" dirty="0" smtClean="0">
                  <a:solidFill>
                    <a:srgbClr val="004890"/>
                  </a:solidFill>
                  <a:latin typeface="Calibri" panose="020F0502020204030204" pitchFamily="34" charset="0"/>
                </a:rPr>
                <a:t>Local</a:t>
              </a:r>
              <a:endParaRPr lang="es-ES" sz="2100" dirty="0">
                <a:solidFill>
                  <a:srgbClr val="004890"/>
                </a:solidFill>
              </a:endParaRPr>
            </a:p>
          </p:txBody>
        </p:sp>
        <p:cxnSp>
          <p:nvCxnSpPr>
            <p:cNvPr id="33" name="Conector recto 8"/>
            <p:cNvCxnSpPr/>
            <p:nvPr/>
          </p:nvCxnSpPr>
          <p:spPr>
            <a:xfrm>
              <a:off x="4300151" y="4386315"/>
              <a:ext cx="0" cy="1588149"/>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Conector recto 13"/>
            <p:cNvCxnSpPr/>
            <p:nvPr/>
          </p:nvCxnSpPr>
          <p:spPr>
            <a:xfrm>
              <a:off x="3937686" y="4386315"/>
              <a:ext cx="36246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Conector recto 14"/>
            <p:cNvCxnSpPr/>
            <p:nvPr/>
          </p:nvCxnSpPr>
          <p:spPr>
            <a:xfrm>
              <a:off x="3941808" y="5974464"/>
              <a:ext cx="36246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19" name="22 Imagen" descr="Road_Map_BCN.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720662" y="4595065"/>
            <a:ext cx="2331911" cy="2145626"/>
          </a:xfrm>
          <a:prstGeom prst="rect">
            <a:avLst/>
          </a:prstGeom>
        </p:spPr>
      </p:pic>
      <p:grpSp>
        <p:nvGrpSpPr>
          <p:cNvPr id="23" name="Group 22"/>
          <p:cNvGrpSpPr/>
          <p:nvPr/>
        </p:nvGrpSpPr>
        <p:grpSpPr>
          <a:xfrm>
            <a:off x="3249551" y="4386757"/>
            <a:ext cx="3375672" cy="2531754"/>
            <a:chOff x="3149067" y="4386757"/>
            <a:chExt cx="3375672" cy="2531754"/>
          </a:xfrm>
        </p:grpSpPr>
        <p:pic>
          <p:nvPicPr>
            <p:cNvPr id="25" name="Picture 2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149067" y="4386757"/>
              <a:ext cx="3375672" cy="2531754"/>
            </a:xfrm>
            <a:prstGeom prst="rect">
              <a:avLst/>
            </a:prstGeom>
          </p:spPr>
        </p:pic>
        <p:sp>
          <p:nvSpPr>
            <p:cNvPr id="32" name="Rectangle 31"/>
            <p:cNvSpPr/>
            <p:nvPr/>
          </p:nvSpPr>
          <p:spPr>
            <a:xfrm>
              <a:off x="3478820" y="4449347"/>
              <a:ext cx="2664975"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ectangle 33"/>
          <p:cNvSpPr/>
          <p:nvPr/>
        </p:nvSpPr>
        <p:spPr>
          <a:xfrm>
            <a:off x="3153766" y="6745549"/>
            <a:ext cx="2664975"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4656" y="4642971"/>
            <a:ext cx="3069594" cy="2062383"/>
          </a:xfrm>
          <a:prstGeom prst="rect">
            <a:avLst/>
          </a:prstGeom>
        </p:spPr>
      </p:pic>
      <p:sp>
        <p:nvSpPr>
          <p:cNvPr id="5" name="TextBox 4"/>
          <p:cNvSpPr txBox="1"/>
          <p:nvPr/>
        </p:nvSpPr>
        <p:spPr>
          <a:xfrm>
            <a:off x="1011920" y="968620"/>
            <a:ext cx="7603876" cy="492443"/>
          </a:xfrm>
          <a:prstGeom prst="rect">
            <a:avLst/>
          </a:prstGeom>
          <a:noFill/>
        </p:spPr>
        <p:txBody>
          <a:bodyPr wrap="none" rtlCol="0">
            <a:spAutoFit/>
          </a:bodyPr>
          <a:lstStyle/>
          <a:p>
            <a:r>
              <a:rPr lang="en-US" sz="2600" b="1" dirty="0" smtClean="0"/>
              <a:t>Atmospheric modeling (MONARCH and Urban model)</a:t>
            </a:r>
            <a:endParaRPr lang="en-US" sz="2600" b="1" dirty="0"/>
          </a:p>
        </p:txBody>
      </p:sp>
      <p:sp>
        <p:nvSpPr>
          <p:cNvPr id="41" name="TextBox 40"/>
          <p:cNvSpPr txBox="1"/>
          <p:nvPr/>
        </p:nvSpPr>
        <p:spPr>
          <a:xfrm>
            <a:off x="2621911" y="4218636"/>
            <a:ext cx="4238917" cy="461665"/>
          </a:xfrm>
          <a:prstGeom prst="rect">
            <a:avLst/>
          </a:prstGeom>
          <a:noFill/>
        </p:spPr>
        <p:txBody>
          <a:bodyPr wrap="none" rtlCol="0">
            <a:spAutoFit/>
          </a:bodyPr>
          <a:lstStyle/>
          <a:p>
            <a:r>
              <a:rPr lang="en-US" sz="2400" b="1" dirty="0" smtClean="0"/>
              <a:t>Emission Modeling (HERMESv3)</a:t>
            </a:r>
            <a:endParaRPr lang="en-US" sz="2400" b="1" dirty="0"/>
          </a:p>
        </p:txBody>
      </p:sp>
    </p:spTree>
    <p:extLst>
      <p:ext uri="{BB962C8B-B14F-4D97-AF65-F5344CB8AC3E}">
        <p14:creationId xmlns:p14="http://schemas.microsoft.com/office/powerpoint/2010/main" val="2844294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smtClean="0"/>
              <a:t>NMMB-MONARCH: </a:t>
            </a:r>
          </a:p>
          <a:p>
            <a:pPr algn="ctr"/>
            <a:r>
              <a:rPr lang="en-US" altLang="ca-ES" sz="3500" b="1" dirty="0" smtClean="0"/>
              <a:t>Atmospheric Composition and Air Quality</a:t>
            </a:r>
            <a:endParaRPr lang="en-US" altLang="ca-ES" sz="3500" b="1" dirty="0"/>
          </a:p>
        </p:txBody>
      </p:sp>
      <p:sp>
        <p:nvSpPr>
          <p:cNvPr id="3" name="Text Box 3"/>
          <p:cNvSpPr txBox="1">
            <a:spLocks noChangeArrowheads="1"/>
          </p:cNvSpPr>
          <p:nvPr/>
        </p:nvSpPr>
        <p:spPr bwMode="auto">
          <a:xfrm>
            <a:off x="256159" y="1274666"/>
            <a:ext cx="8603027" cy="1944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64404" rIns="90000" bIns="45000"/>
          <a:lstStyle>
            <a:lvl1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ＭＳ Ｐゴシック" charset="0"/>
                <a:cs typeface="DejaVu Sans" charset="0"/>
              </a:defRPr>
            </a:lvl9pPr>
          </a:lstStyle>
          <a:p>
            <a:pPr>
              <a:defRPr/>
            </a:pPr>
            <a:r>
              <a:rPr lang="en-GB" sz="2200" dirty="0">
                <a:latin typeface="Calibri" panose="020F0502020204030204" pitchFamily="34" charset="0"/>
              </a:rPr>
              <a:t>· </a:t>
            </a:r>
            <a:r>
              <a:rPr lang="en-US" sz="2200" dirty="0" smtClean="0">
                <a:latin typeface="Calibri" panose="020F0502020204030204" pitchFamily="34" charset="0"/>
              </a:rPr>
              <a:t>The </a:t>
            </a:r>
            <a:r>
              <a:rPr lang="en-US" sz="2200" dirty="0">
                <a:latin typeface="Calibri" panose="020F0502020204030204" pitchFamily="34" charset="0"/>
              </a:rPr>
              <a:t>main system is build on the </a:t>
            </a:r>
            <a:r>
              <a:rPr lang="en-US" sz="2200" b="1" dirty="0">
                <a:latin typeface="Calibri" panose="020F0502020204030204" pitchFamily="34" charset="0"/>
              </a:rPr>
              <a:t>meteorological driver </a:t>
            </a:r>
            <a:r>
              <a:rPr lang="en-US" sz="2200" b="1" dirty="0" smtClean="0">
                <a:latin typeface="Calibri" panose="020F0502020204030204" pitchFamily="34" charset="0"/>
              </a:rPr>
              <a:t>NMMB</a:t>
            </a:r>
            <a:endParaRPr lang="en-US" sz="2200" dirty="0">
              <a:latin typeface="Calibri" panose="020F0502020204030204" pitchFamily="34" charset="0"/>
            </a:endParaRPr>
          </a:p>
          <a:p>
            <a:pPr>
              <a:defRPr/>
            </a:pPr>
            <a:r>
              <a:rPr lang="en-GB" sz="2200" dirty="0" smtClean="0">
                <a:latin typeface="Calibri" panose="020F0502020204030204" pitchFamily="34" charset="0"/>
              </a:rPr>
              <a:t>· </a:t>
            </a:r>
            <a:r>
              <a:rPr lang="en-GB" sz="2200" b="1" i="1" dirty="0" err="1" smtClean="0">
                <a:latin typeface="Calibri" panose="020F0502020204030204" pitchFamily="34" charset="0"/>
              </a:rPr>
              <a:t>Multiscale</a:t>
            </a:r>
            <a:r>
              <a:rPr lang="en-GB" sz="2200" dirty="0" smtClean="0">
                <a:latin typeface="Calibri" panose="020F0502020204030204" pitchFamily="34" charset="0"/>
              </a:rPr>
              <a:t>: global to regional scales allowed (nesting capabilities)</a:t>
            </a:r>
          </a:p>
          <a:p>
            <a:pPr>
              <a:defRPr/>
            </a:pPr>
            <a:r>
              <a:rPr lang="en-GB" sz="2200" dirty="0">
                <a:latin typeface="Calibri" panose="020F0502020204030204" pitchFamily="34" charset="0"/>
              </a:rPr>
              <a:t>· </a:t>
            </a:r>
            <a:r>
              <a:rPr lang="en-GB" sz="2200" b="1" i="1" dirty="0" err="1">
                <a:latin typeface="Calibri" panose="020F0502020204030204" pitchFamily="34" charset="0"/>
              </a:rPr>
              <a:t>Nonhydrostatic</a:t>
            </a:r>
            <a:r>
              <a:rPr lang="en-GB" sz="2200" dirty="0">
                <a:latin typeface="Calibri" panose="020F0502020204030204" pitchFamily="34" charset="0"/>
              </a:rPr>
              <a:t> dynamical core: single digit kilometre resolution allowed</a:t>
            </a:r>
          </a:p>
          <a:p>
            <a:pPr>
              <a:defRPr/>
            </a:pPr>
            <a:r>
              <a:rPr lang="es-ES" sz="2200" dirty="0" smtClean="0">
                <a:latin typeface="Calibri" panose="020F0502020204030204" pitchFamily="34" charset="0"/>
              </a:rPr>
              <a:t>· </a:t>
            </a:r>
            <a:r>
              <a:rPr lang="en-GB" sz="2200" dirty="0">
                <a:latin typeface="Calibri" panose="020F0502020204030204" pitchFamily="34" charset="0"/>
              </a:rPr>
              <a:t>Fully </a:t>
            </a:r>
            <a:r>
              <a:rPr lang="en-GB" sz="2200" b="1" i="1" dirty="0">
                <a:latin typeface="Calibri" panose="020F0502020204030204" pitchFamily="34" charset="0"/>
              </a:rPr>
              <a:t>on-line</a:t>
            </a:r>
            <a:r>
              <a:rPr lang="en-GB" sz="2200" dirty="0">
                <a:latin typeface="Calibri" panose="020F0502020204030204" pitchFamily="34" charset="0"/>
              </a:rPr>
              <a:t> coupling: </a:t>
            </a:r>
            <a:r>
              <a:rPr lang="en-GB" sz="2200" dirty="0" smtClean="0">
                <a:latin typeface="Calibri" panose="020F0502020204030204" pitchFamily="34" charset="0"/>
              </a:rPr>
              <a:t>weather-chemistry </a:t>
            </a:r>
            <a:r>
              <a:rPr lang="en-GB" sz="2200" dirty="0">
                <a:latin typeface="Calibri" panose="020F0502020204030204" pitchFamily="34" charset="0"/>
              </a:rPr>
              <a:t>feedback processes </a:t>
            </a:r>
            <a:r>
              <a:rPr lang="en-GB" sz="2200" dirty="0" smtClean="0">
                <a:latin typeface="Calibri" panose="020F0502020204030204" pitchFamily="34" charset="0"/>
              </a:rPr>
              <a:t>allowed</a:t>
            </a:r>
          </a:p>
          <a:p>
            <a:pPr>
              <a:defRPr/>
            </a:pPr>
            <a:r>
              <a:rPr lang="en-GB" sz="2200" dirty="0" smtClean="0">
                <a:latin typeface="Calibri" panose="020F0502020204030204" pitchFamily="34" charset="0"/>
              </a:rPr>
              <a:t>· Enhancement with a </a:t>
            </a:r>
            <a:r>
              <a:rPr lang="en-GB" sz="2200" b="1" i="1" dirty="0" smtClean="0">
                <a:latin typeface="Calibri" panose="020F0502020204030204" pitchFamily="34" charset="0"/>
              </a:rPr>
              <a:t>data assimilation</a:t>
            </a:r>
            <a:r>
              <a:rPr lang="en-GB" sz="2200" dirty="0" smtClean="0">
                <a:latin typeface="Calibri" panose="020F0502020204030204" pitchFamily="34" charset="0"/>
              </a:rPr>
              <a:t> system</a:t>
            </a:r>
          </a:p>
        </p:txBody>
      </p:sp>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5</a:t>
            </a:fld>
            <a:endParaRPr lang="es-ES" dirty="0"/>
          </a:p>
        </p:txBody>
      </p:sp>
      <p:pic>
        <p:nvPicPr>
          <p:cNvPr id="1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261" y="2246774"/>
            <a:ext cx="6940822" cy="466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5916852" y="3632548"/>
            <a:ext cx="1770286" cy="4258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525965" y="3632548"/>
            <a:ext cx="3390887" cy="369332"/>
          </a:xfrm>
          <a:prstGeom prst="rect">
            <a:avLst/>
          </a:prstGeom>
          <a:noFill/>
        </p:spPr>
        <p:txBody>
          <a:bodyPr wrap="square" rtlCol="0">
            <a:spAutoFit/>
          </a:bodyPr>
          <a:lstStyle/>
          <a:p>
            <a:pPr algn="r"/>
            <a:r>
              <a:rPr lang="en-US" dirty="0">
                <a:solidFill>
                  <a:srgbClr val="FF0000"/>
                </a:solidFill>
                <a:latin typeface="Calibri" panose="020F0502020204030204" pitchFamily="34" charset="0"/>
              </a:rPr>
              <a:t>K</a:t>
            </a:r>
            <a:r>
              <a:rPr lang="en-US" dirty="0" smtClean="0">
                <a:solidFill>
                  <a:srgbClr val="FF0000"/>
                </a:solidFill>
                <a:latin typeface="Calibri" panose="020F0502020204030204" pitchFamily="34" charset="0"/>
              </a:rPr>
              <a:t>nown as </a:t>
            </a:r>
            <a:r>
              <a:rPr lang="en-US" b="1" dirty="0" smtClean="0">
                <a:solidFill>
                  <a:srgbClr val="FF0000"/>
                </a:solidFill>
                <a:latin typeface="Calibri" panose="020F0502020204030204" pitchFamily="34" charset="0"/>
              </a:rPr>
              <a:t>NMMB/BSC-Dust</a:t>
            </a:r>
          </a:p>
        </p:txBody>
      </p:sp>
    </p:spTree>
    <p:extLst>
      <p:ext uri="{BB962C8B-B14F-4D97-AF65-F5344CB8AC3E}">
        <p14:creationId xmlns:p14="http://schemas.microsoft.com/office/powerpoint/2010/main" val="275886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NMMB-MONARCH: </a:t>
            </a:r>
            <a:r>
              <a:rPr lang="en-US" altLang="ca-ES" sz="3500" b="1" dirty="0" smtClean="0"/>
              <a:t>Data Assimilation</a:t>
            </a:r>
            <a:endParaRPr lang="en-US" altLang="ca-ES" sz="3500" b="1" dirty="0"/>
          </a:p>
        </p:txBody>
      </p:sp>
      <p:sp>
        <p:nvSpPr>
          <p:cNvPr id="4" name="Rectangle 24"/>
          <p:cNvSpPr>
            <a:spLocks noChangeArrowheads="1"/>
          </p:cNvSpPr>
          <p:nvPr/>
        </p:nvSpPr>
        <p:spPr bwMode="auto">
          <a:xfrm>
            <a:off x="323528" y="1121931"/>
            <a:ext cx="41044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buClr>
                <a:srgbClr val="004990"/>
              </a:buClr>
              <a:buSzPct val="25000"/>
            </a:pPr>
            <a:r>
              <a:rPr lang="en-US" altLang="en-US" b="1" dirty="0" smtClean="0">
                <a:solidFill>
                  <a:srgbClr val="000000"/>
                </a:solidFill>
                <a:sym typeface="Comic Sans MS" pitchFamily="66" charset="0"/>
              </a:rPr>
              <a:t>NMMB-MONARCH</a:t>
            </a:r>
            <a:r>
              <a:rPr lang="en-US" altLang="en-US" dirty="0" smtClean="0">
                <a:solidFill>
                  <a:srgbClr val="000000"/>
                </a:solidFill>
                <a:sym typeface="Comic Sans MS" pitchFamily="66" charset="0"/>
              </a:rPr>
              <a:t> coupled with a Local Ensemble Transform </a:t>
            </a:r>
            <a:r>
              <a:rPr lang="en-US" altLang="en-US" dirty="0" err="1" smtClean="0">
                <a:solidFill>
                  <a:srgbClr val="000000"/>
                </a:solidFill>
                <a:sym typeface="Comic Sans MS" pitchFamily="66" charset="0"/>
              </a:rPr>
              <a:t>Kalman</a:t>
            </a:r>
            <a:r>
              <a:rPr lang="en-US" altLang="en-US" dirty="0" smtClean="0">
                <a:solidFill>
                  <a:srgbClr val="000000"/>
                </a:solidFill>
                <a:sym typeface="Comic Sans MS" pitchFamily="66" charset="0"/>
              </a:rPr>
              <a:t> Filter (</a:t>
            </a:r>
            <a:r>
              <a:rPr lang="en-US" altLang="en-US" b="1" dirty="0" smtClean="0">
                <a:solidFill>
                  <a:srgbClr val="000000"/>
                </a:solidFill>
                <a:sym typeface="Comic Sans MS" pitchFamily="66" charset="0"/>
              </a:rPr>
              <a:t>LETKF</a:t>
            </a:r>
            <a:r>
              <a:rPr lang="en-US" altLang="en-US" dirty="0" smtClean="0">
                <a:solidFill>
                  <a:srgbClr val="000000"/>
                </a:solidFill>
                <a:sym typeface="Comic Sans MS" pitchFamily="66" charset="0"/>
              </a:rPr>
              <a:t>) for the assimilation of aerosol optical depth observations</a:t>
            </a:r>
            <a:endParaRPr lang="en-US" altLang="en-US" dirty="0">
              <a:solidFill>
                <a:srgbClr val="000000"/>
              </a:solidFill>
              <a:sym typeface="Comic Sans MS" pitchFamily="66" charset="0"/>
            </a:endParaRPr>
          </a:p>
        </p:txBody>
      </p:sp>
      <p:sp>
        <p:nvSpPr>
          <p:cNvPr id="5" name="Rectangle 2"/>
          <p:cNvSpPr>
            <a:spLocks noChangeArrowheads="1"/>
          </p:cNvSpPr>
          <p:nvPr/>
        </p:nvSpPr>
        <p:spPr bwMode="auto">
          <a:xfrm>
            <a:off x="323528" y="3210162"/>
            <a:ext cx="468052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buClr>
                <a:srgbClr val="004990"/>
              </a:buClr>
              <a:buSzPct val="25000"/>
            </a:pPr>
            <a:r>
              <a:rPr lang="en-US" altLang="en-US" b="1" dirty="0" smtClean="0">
                <a:solidFill>
                  <a:srgbClr val="000000"/>
                </a:solidFill>
                <a:sym typeface="Comic Sans MS" pitchFamily="66" charset="0"/>
              </a:rPr>
              <a:t>Mineral dust application </a:t>
            </a:r>
          </a:p>
          <a:p>
            <a:pPr eaLnBrk="1" hangingPunct="1">
              <a:buSzPct val="100000"/>
            </a:pPr>
            <a:r>
              <a:rPr lang="en-US" altLang="en-US" dirty="0" smtClean="0">
                <a:solidFill>
                  <a:srgbClr val="000000"/>
                </a:solidFill>
                <a:sym typeface="Comic Sans MS" pitchFamily="66" charset="0"/>
              </a:rPr>
              <a:t>The ensemble forecast is </a:t>
            </a:r>
            <a:r>
              <a:rPr lang="en-US" altLang="en-US" dirty="0">
                <a:solidFill>
                  <a:srgbClr val="000000"/>
                </a:solidFill>
                <a:sym typeface="Comic Sans MS" pitchFamily="66" charset="0"/>
              </a:rPr>
              <a:t>based on </a:t>
            </a:r>
            <a:endParaRPr lang="en-US" altLang="en-US" dirty="0" smtClean="0">
              <a:solidFill>
                <a:srgbClr val="000000"/>
              </a:solidFill>
              <a:sym typeface="Comic Sans MS" pitchFamily="66" charset="0"/>
            </a:endParaRPr>
          </a:p>
          <a:p>
            <a:pPr eaLnBrk="1" hangingPunct="1">
              <a:buSzPct val="100000"/>
            </a:pPr>
            <a:r>
              <a:rPr lang="en-US" altLang="en-US" dirty="0" smtClean="0">
                <a:solidFill>
                  <a:srgbClr val="000000"/>
                </a:solidFill>
                <a:sym typeface="Comic Sans MS" pitchFamily="66" charset="0"/>
              </a:rPr>
              <a:t>uncertainties </a:t>
            </a:r>
            <a:r>
              <a:rPr lang="en-US" altLang="en-US" dirty="0">
                <a:solidFill>
                  <a:srgbClr val="000000"/>
                </a:solidFill>
                <a:sym typeface="Comic Sans MS" pitchFamily="66" charset="0"/>
              </a:rPr>
              <a:t>in the </a:t>
            </a:r>
            <a:r>
              <a:rPr lang="en-US" altLang="en-US" dirty="0" smtClean="0">
                <a:solidFill>
                  <a:srgbClr val="000000"/>
                </a:solidFill>
                <a:sym typeface="Comic Sans MS" pitchFamily="66" charset="0"/>
              </a:rPr>
              <a:t>dust emission </a:t>
            </a:r>
          </a:p>
          <a:p>
            <a:pPr eaLnBrk="1" hangingPunct="1">
              <a:buSzPct val="100000"/>
            </a:pPr>
            <a:r>
              <a:rPr lang="en-US" altLang="en-US" dirty="0" smtClean="0">
                <a:solidFill>
                  <a:srgbClr val="000000"/>
                </a:solidFill>
                <a:sym typeface="Comic Sans MS" pitchFamily="66" charset="0"/>
              </a:rPr>
              <a:t>scheme </a:t>
            </a:r>
          </a:p>
          <a:p>
            <a:pPr eaLnBrk="1" hangingPunct="1">
              <a:buSzPct val="100000"/>
            </a:pPr>
            <a:endParaRPr lang="en-US" altLang="en-US" dirty="0" smtClean="0">
              <a:solidFill>
                <a:srgbClr val="000000"/>
              </a:solidFill>
              <a:sym typeface="Comic Sans MS" pitchFamily="66" charset="0"/>
            </a:endParaRPr>
          </a:p>
          <a:p>
            <a:pPr marL="285750" indent="-285750" eaLnBrk="1" hangingPunct="1">
              <a:buSzPct val="100000"/>
              <a:buFontTx/>
              <a:buChar char="-"/>
            </a:pPr>
            <a:r>
              <a:rPr lang="en-US" altLang="en-US" dirty="0" smtClean="0">
                <a:solidFill>
                  <a:srgbClr val="000000"/>
                </a:solidFill>
              </a:rPr>
              <a:t>vertical flux, </a:t>
            </a:r>
          </a:p>
          <a:p>
            <a:pPr marL="285750" indent="-285750" eaLnBrk="1" hangingPunct="1">
              <a:buSzPct val="100000"/>
              <a:buFontTx/>
              <a:buChar char="-"/>
            </a:pPr>
            <a:r>
              <a:rPr lang="en-US" altLang="en-US" dirty="0" smtClean="0">
                <a:solidFill>
                  <a:srgbClr val="000000"/>
                </a:solidFill>
              </a:rPr>
              <a:t>size </a:t>
            </a:r>
            <a:r>
              <a:rPr lang="en-US" altLang="en-US" dirty="0">
                <a:solidFill>
                  <a:srgbClr val="000000"/>
                </a:solidFill>
              </a:rPr>
              <a:t>distribution at </a:t>
            </a:r>
            <a:r>
              <a:rPr lang="en-US" altLang="en-US" dirty="0" smtClean="0">
                <a:solidFill>
                  <a:srgbClr val="000000"/>
                </a:solidFill>
              </a:rPr>
              <a:t>emission</a:t>
            </a:r>
            <a:r>
              <a:rPr lang="en-US" altLang="en-US" dirty="0" smtClean="0">
                <a:solidFill>
                  <a:srgbClr val="000000"/>
                </a:solidFill>
                <a:sym typeface="Calibri" pitchFamily="34" charset="0"/>
              </a:rPr>
              <a:t> </a:t>
            </a:r>
          </a:p>
          <a:p>
            <a:pPr marL="285750" indent="-285750" eaLnBrk="1" hangingPunct="1">
              <a:buSzPct val="100000"/>
              <a:buFontTx/>
              <a:buChar char="-"/>
            </a:pPr>
            <a:r>
              <a:rPr lang="en-US" altLang="en-US" dirty="0" smtClean="0">
                <a:solidFill>
                  <a:srgbClr val="000000"/>
                </a:solidFill>
                <a:sym typeface="Calibri" pitchFamily="34" charset="0"/>
              </a:rPr>
              <a:t>threshold </a:t>
            </a:r>
            <a:r>
              <a:rPr lang="en-US" altLang="en-US" dirty="0">
                <a:solidFill>
                  <a:srgbClr val="000000"/>
                </a:solidFill>
                <a:sym typeface="Calibri" pitchFamily="34" charset="0"/>
              </a:rPr>
              <a:t>on </a:t>
            </a:r>
            <a:r>
              <a:rPr lang="en-US" altLang="en-US" dirty="0" smtClean="0">
                <a:solidFill>
                  <a:srgbClr val="000000"/>
                </a:solidFill>
                <a:sym typeface="Calibri" pitchFamily="34" charset="0"/>
              </a:rPr>
              <a:t>friction velocity</a:t>
            </a:r>
            <a:endParaRPr lang="en-US" altLang="en-US" dirty="0" smtClean="0">
              <a:solidFill>
                <a:srgbClr val="000000"/>
              </a:solidFill>
              <a:sym typeface="Comic Sans MS" pitchFamily="66" charset="0"/>
            </a:endParaRPr>
          </a:p>
        </p:txBody>
      </p:sp>
      <p:grpSp>
        <p:nvGrpSpPr>
          <p:cNvPr id="6" name="Group 23"/>
          <p:cNvGrpSpPr>
            <a:grpSpLocks/>
          </p:cNvGrpSpPr>
          <p:nvPr/>
        </p:nvGrpSpPr>
        <p:grpSpPr bwMode="auto">
          <a:xfrm>
            <a:off x="4496159" y="888880"/>
            <a:ext cx="3624505" cy="1889234"/>
            <a:chOff x="468601" y="2343426"/>
            <a:chExt cx="4295057" cy="2219910"/>
          </a:xfrm>
        </p:grpSpPr>
        <p:cxnSp>
          <p:nvCxnSpPr>
            <p:cNvPr id="8" name="Shape 318"/>
            <p:cNvCxnSpPr>
              <a:cxnSpLocks noChangeShapeType="1"/>
            </p:cNvCxnSpPr>
            <p:nvPr/>
          </p:nvCxnSpPr>
          <p:spPr bwMode="auto">
            <a:xfrm>
              <a:off x="3028496" y="4268013"/>
              <a:ext cx="1538286" cy="0"/>
            </a:xfrm>
            <a:prstGeom prst="straightConnector1">
              <a:avLst/>
            </a:prstGeom>
            <a:noFill/>
            <a:ln w="12700">
              <a:solidFill>
                <a:srgbClr val="4A7EBB"/>
              </a:solidFill>
              <a:miter lim="800000"/>
              <a:headEnd type="none" w="med" len="med"/>
              <a:tailEnd type="triangle" w="med" len="med"/>
            </a:ln>
            <a:extLst>
              <a:ext uri="{909E8E84-426E-40DD-AFC4-6F175D3DCCD1}">
                <a14:hiddenFill xmlns:a14="http://schemas.microsoft.com/office/drawing/2010/main">
                  <a:noFill/>
                </a14:hiddenFill>
              </a:ext>
            </a:extLst>
          </p:spPr>
        </p:cxnSp>
        <p:cxnSp>
          <p:nvCxnSpPr>
            <p:cNvPr id="9" name="Shape 319"/>
            <p:cNvCxnSpPr>
              <a:cxnSpLocks noChangeShapeType="1"/>
            </p:cNvCxnSpPr>
            <p:nvPr/>
          </p:nvCxnSpPr>
          <p:spPr bwMode="auto">
            <a:xfrm>
              <a:off x="1783346" y="3737310"/>
              <a:ext cx="403225" cy="0"/>
            </a:xfrm>
            <a:prstGeom prst="straightConnector1">
              <a:avLst/>
            </a:prstGeom>
            <a:noFill/>
            <a:ln w="12700">
              <a:solidFill>
                <a:srgbClr val="4A7EBB"/>
              </a:solidFill>
              <a:miter lim="800000"/>
              <a:headEnd/>
              <a:tailEnd type="stealth" w="lg" len="lg"/>
            </a:ln>
            <a:extLst>
              <a:ext uri="{909E8E84-426E-40DD-AFC4-6F175D3DCCD1}">
                <a14:hiddenFill xmlns:a14="http://schemas.microsoft.com/office/drawing/2010/main">
                  <a:noFill/>
                </a14:hiddenFill>
              </a:ext>
            </a:extLst>
          </p:spPr>
        </p:cxnSp>
        <p:cxnSp>
          <p:nvCxnSpPr>
            <p:cNvPr id="10" name="Shape 320"/>
            <p:cNvCxnSpPr>
              <a:cxnSpLocks noChangeShapeType="1"/>
            </p:cNvCxnSpPr>
            <p:nvPr/>
          </p:nvCxnSpPr>
          <p:spPr bwMode="auto">
            <a:xfrm>
              <a:off x="1797633" y="3289105"/>
              <a:ext cx="403225" cy="0"/>
            </a:xfrm>
            <a:prstGeom prst="straightConnector1">
              <a:avLst/>
            </a:prstGeom>
            <a:noFill/>
            <a:ln w="12700">
              <a:solidFill>
                <a:srgbClr val="4A7EBB"/>
              </a:solidFill>
              <a:miter lim="800000"/>
              <a:headEnd/>
              <a:tailEnd type="stealth" w="lg" len="lg"/>
            </a:ln>
            <a:extLst>
              <a:ext uri="{909E8E84-426E-40DD-AFC4-6F175D3DCCD1}">
                <a14:hiddenFill xmlns:a14="http://schemas.microsoft.com/office/drawing/2010/main">
                  <a:noFill/>
                </a14:hiddenFill>
              </a:ext>
            </a:extLst>
          </p:spPr>
        </p:cxnSp>
        <p:cxnSp>
          <p:nvCxnSpPr>
            <p:cNvPr id="11" name="Shape 321"/>
            <p:cNvCxnSpPr>
              <a:cxnSpLocks noChangeShapeType="1"/>
            </p:cNvCxnSpPr>
            <p:nvPr/>
          </p:nvCxnSpPr>
          <p:spPr bwMode="auto">
            <a:xfrm rot="10800000" flipH="1">
              <a:off x="1797633" y="2971175"/>
              <a:ext cx="403225" cy="1550"/>
            </a:xfrm>
            <a:prstGeom prst="straightConnector1">
              <a:avLst/>
            </a:prstGeom>
            <a:noFill/>
            <a:ln w="12700">
              <a:solidFill>
                <a:srgbClr val="4A7EBB"/>
              </a:solidFill>
              <a:miter lim="800000"/>
              <a:headEnd/>
              <a:tailEnd type="stealth" w="lg" len="lg"/>
            </a:ln>
            <a:extLst>
              <a:ext uri="{909E8E84-426E-40DD-AFC4-6F175D3DCCD1}">
                <a14:hiddenFill xmlns:a14="http://schemas.microsoft.com/office/drawing/2010/main">
                  <a:noFill/>
                </a14:hiddenFill>
              </a:ext>
            </a:extLst>
          </p:spPr>
        </p:cxnSp>
        <p:cxnSp>
          <p:nvCxnSpPr>
            <p:cNvPr id="12" name="Shape 322"/>
            <p:cNvCxnSpPr>
              <a:cxnSpLocks noChangeShapeType="1"/>
            </p:cNvCxnSpPr>
            <p:nvPr/>
          </p:nvCxnSpPr>
          <p:spPr bwMode="auto">
            <a:xfrm>
              <a:off x="2630409" y="3640593"/>
              <a:ext cx="1" cy="542808"/>
            </a:xfrm>
            <a:prstGeom prst="straightConnector1">
              <a:avLst/>
            </a:prstGeom>
            <a:noFill/>
            <a:ln w="19050">
              <a:solidFill>
                <a:srgbClr val="46C846"/>
              </a:solidFill>
              <a:miter lim="800000"/>
              <a:headEnd type="none" w="med" len="med"/>
              <a:tailEnd type="triangle" w="med" len="med"/>
            </a:ln>
            <a:extLst>
              <a:ext uri="{909E8E84-426E-40DD-AFC4-6F175D3DCCD1}">
                <a14:hiddenFill xmlns:a14="http://schemas.microsoft.com/office/drawing/2010/main">
                  <a:noFill/>
                </a14:hiddenFill>
              </a:ext>
            </a:extLst>
          </p:spPr>
        </p:cxnSp>
        <p:sp>
          <p:nvSpPr>
            <p:cNvPr id="13" name="Shape 323"/>
            <p:cNvSpPr>
              <a:spLocks noChangeArrowheads="1"/>
            </p:cNvSpPr>
            <p:nvPr/>
          </p:nvSpPr>
          <p:spPr bwMode="auto">
            <a:xfrm>
              <a:off x="923815" y="2829614"/>
              <a:ext cx="938628" cy="274505"/>
            </a:xfrm>
            <a:prstGeom prst="roundRect">
              <a:avLst>
                <a:gd name="adj" fmla="val 16667"/>
              </a:avLst>
            </a:prstGeom>
            <a:solidFill>
              <a:srgbClr val="4F81BD"/>
            </a:solidFill>
            <a:ln w="25400">
              <a:solidFill>
                <a:srgbClr val="385D8A"/>
              </a:solidFill>
              <a:miter lim="800000"/>
              <a:headEnd/>
              <a:tailEnd/>
            </a:ln>
          </p:spPr>
          <p:txBody>
            <a:bodyPr lIns="91425" tIns="45700" rIns="91425" bIns="4570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FFFFFF"/>
                </a:buClr>
                <a:buSzPct val="25000"/>
                <a:buFont typeface="Arial" pitchFamily="34" charset="0"/>
                <a:buNone/>
              </a:pPr>
              <a:r>
                <a:rPr lang="en-US" altLang="en-US" sz="900" dirty="0">
                  <a:solidFill>
                    <a:srgbClr val="FFFFFF"/>
                  </a:solidFill>
                  <a:cs typeface="Arial" pitchFamily="34" charset="0"/>
                  <a:sym typeface="Arial" pitchFamily="34" charset="0"/>
                </a:rPr>
                <a:t>member</a:t>
              </a:r>
              <a:r>
                <a:rPr lang="en-US" altLang="en-US" sz="1000" dirty="0">
                  <a:solidFill>
                    <a:srgbClr val="FFFFFF"/>
                  </a:solidFill>
                  <a:cs typeface="Arial" pitchFamily="34" charset="0"/>
                  <a:sym typeface="Arial" pitchFamily="34" charset="0"/>
                </a:rPr>
                <a:t> </a:t>
              </a:r>
              <a:r>
                <a:rPr lang="en-US" altLang="en-US" sz="900" dirty="0">
                  <a:solidFill>
                    <a:srgbClr val="FFFFFF"/>
                  </a:solidFill>
                  <a:cs typeface="Arial" pitchFamily="34" charset="0"/>
                  <a:sym typeface="Arial" pitchFamily="34" charset="0"/>
                </a:rPr>
                <a:t>1</a:t>
              </a:r>
            </a:p>
          </p:txBody>
        </p:sp>
        <p:sp>
          <p:nvSpPr>
            <p:cNvPr id="14" name="Shape 324"/>
            <p:cNvSpPr txBox="1">
              <a:spLocks noChangeArrowheads="1"/>
            </p:cNvSpPr>
            <p:nvPr/>
          </p:nvSpPr>
          <p:spPr bwMode="auto">
            <a:xfrm>
              <a:off x="2681082" y="3844954"/>
              <a:ext cx="2082576" cy="20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buClr>
                  <a:srgbClr val="46C846"/>
                </a:buClr>
                <a:buSzPct val="25000"/>
                <a:buFont typeface="Arial" pitchFamily="34" charset="0"/>
                <a:buNone/>
              </a:pPr>
              <a:r>
                <a:rPr lang="en-US" altLang="en-US" sz="1000" b="1" dirty="0">
                  <a:solidFill>
                    <a:srgbClr val="46C846"/>
                  </a:solidFill>
                  <a:cs typeface="Arial" pitchFamily="34" charset="0"/>
                  <a:sym typeface="Arial" pitchFamily="34" charset="0"/>
                </a:rPr>
                <a:t>ensemble mean analysis</a:t>
              </a:r>
            </a:p>
          </p:txBody>
        </p:sp>
        <p:sp>
          <p:nvSpPr>
            <p:cNvPr id="15" name="Shape 325"/>
            <p:cNvSpPr>
              <a:spLocks noChangeArrowheads="1"/>
            </p:cNvSpPr>
            <p:nvPr/>
          </p:nvSpPr>
          <p:spPr bwMode="auto">
            <a:xfrm>
              <a:off x="2308413" y="2896732"/>
              <a:ext cx="833977" cy="905715"/>
            </a:xfrm>
            <a:prstGeom prst="roundRect">
              <a:avLst>
                <a:gd name="adj" fmla="val 16667"/>
              </a:avLst>
            </a:prstGeom>
            <a:solidFill>
              <a:srgbClr val="C0504D"/>
            </a:solidFill>
            <a:ln w="25400">
              <a:solidFill>
                <a:srgbClr val="C0504D"/>
              </a:solidFill>
              <a:miter lim="800000"/>
              <a:headEnd/>
              <a:tailEnd/>
            </a:ln>
          </p:spPr>
          <p:txBody>
            <a:bodyPr lIns="91425" tIns="45700" rIns="91425" bIns="4570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FFFFFF"/>
                </a:buClr>
                <a:buSzPct val="25000"/>
                <a:buFont typeface="Arial" pitchFamily="34" charset="0"/>
                <a:buNone/>
              </a:pPr>
              <a:r>
                <a:rPr lang="en-US" altLang="en-US" sz="1000" b="1" dirty="0">
                  <a:solidFill>
                    <a:srgbClr val="FFFFFF"/>
                  </a:solidFill>
                  <a:cs typeface="Arial" pitchFamily="34" charset="0"/>
                  <a:sym typeface="Arial" pitchFamily="34" charset="0"/>
                </a:rPr>
                <a:t>LETKF</a:t>
              </a:r>
            </a:p>
          </p:txBody>
        </p:sp>
        <p:cxnSp>
          <p:nvCxnSpPr>
            <p:cNvPr id="16" name="Shape 326"/>
            <p:cNvCxnSpPr>
              <a:cxnSpLocks noChangeShapeType="1"/>
            </p:cNvCxnSpPr>
            <p:nvPr/>
          </p:nvCxnSpPr>
          <p:spPr bwMode="auto">
            <a:xfrm>
              <a:off x="2289091" y="2660391"/>
              <a:ext cx="853298" cy="2"/>
            </a:xfrm>
            <a:prstGeom prst="straightConnector1">
              <a:avLst/>
            </a:prstGeom>
            <a:noFill/>
            <a:ln w="38100">
              <a:solidFill>
                <a:srgbClr val="4A7EBB"/>
              </a:solidFill>
              <a:miter lim="800000"/>
              <a:headEnd/>
              <a:tailEnd/>
            </a:ln>
            <a:extLst>
              <a:ext uri="{909E8E84-426E-40DD-AFC4-6F175D3DCCD1}">
                <a14:hiddenFill xmlns:a14="http://schemas.microsoft.com/office/drawing/2010/main">
                  <a:noFill/>
                </a14:hiddenFill>
              </a:ext>
            </a:extLst>
          </p:spPr>
        </p:cxnSp>
        <p:cxnSp>
          <p:nvCxnSpPr>
            <p:cNvPr id="17" name="Shape 327"/>
            <p:cNvCxnSpPr>
              <a:cxnSpLocks noChangeShapeType="1"/>
            </p:cNvCxnSpPr>
            <p:nvPr/>
          </p:nvCxnSpPr>
          <p:spPr bwMode="auto">
            <a:xfrm rot="10800000">
              <a:off x="2289091" y="2622226"/>
              <a:ext cx="0" cy="60484"/>
            </a:xfrm>
            <a:prstGeom prst="straightConnector1">
              <a:avLst/>
            </a:prstGeom>
            <a:noFill/>
            <a:ln w="38100">
              <a:solidFill>
                <a:srgbClr val="4A7EBB"/>
              </a:solidFill>
              <a:miter lim="800000"/>
              <a:headEnd/>
              <a:tailEnd/>
            </a:ln>
            <a:extLst>
              <a:ext uri="{909E8E84-426E-40DD-AFC4-6F175D3DCCD1}">
                <a14:hiddenFill xmlns:a14="http://schemas.microsoft.com/office/drawing/2010/main">
                  <a:noFill/>
                </a14:hiddenFill>
              </a:ext>
            </a:extLst>
          </p:spPr>
        </p:cxnSp>
        <p:cxnSp>
          <p:nvCxnSpPr>
            <p:cNvPr id="18" name="Shape 328"/>
            <p:cNvCxnSpPr>
              <a:cxnSpLocks noChangeShapeType="1"/>
            </p:cNvCxnSpPr>
            <p:nvPr/>
          </p:nvCxnSpPr>
          <p:spPr bwMode="auto">
            <a:xfrm rot="10800000">
              <a:off x="3142390" y="2616022"/>
              <a:ext cx="0" cy="60484"/>
            </a:xfrm>
            <a:prstGeom prst="straightConnector1">
              <a:avLst/>
            </a:prstGeom>
            <a:noFill/>
            <a:ln w="38100">
              <a:solidFill>
                <a:srgbClr val="4A7EBB"/>
              </a:solidFill>
              <a:miter lim="800000"/>
              <a:headEnd/>
              <a:tailEnd/>
            </a:ln>
            <a:extLst>
              <a:ext uri="{909E8E84-426E-40DD-AFC4-6F175D3DCCD1}">
                <a14:hiddenFill xmlns:a14="http://schemas.microsoft.com/office/drawing/2010/main">
                  <a:noFill/>
                </a14:hiddenFill>
              </a:ext>
            </a:extLst>
          </p:spPr>
        </p:cxnSp>
        <p:sp>
          <p:nvSpPr>
            <p:cNvPr id="19" name="Shape 329"/>
            <p:cNvSpPr txBox="1">
              <a:spLocks noChangeArrowheads="1"/>
            </p:cNvSpPr>
            <p:nvPr/>
          </p:nvSpPr>
          <p:spPr bwMode="auto">
            <a:xfrm>
              <a:off x="1256296" y="3399218"/>
              <a:ext cx="209549" cy="158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buClr>
                  <a:srgbClr val="004990"/>
                </a:buClr>
                <a:buSzPct val="25000"/>
                <a:buFont typeface="Arial" pitchFamily="34" charset="0"/>
                <a:buNone/>
              </a:pPr>
              <a:r>
                <a:rPr lang="en-US" altLang="en-US" sz="700" b="1">
                  <a:solidFill>
                    <a:srgbClr val="004990"/>
                  </a:solidFill>
                  <a:cs typeface="Arial" pitchFamily="34" charset="0"/>
                  <a:sym typeface="Arial" pitchFamily="34" charset="0"/>
                </a:rPr>
                <a:t>…</a:t>
              </a:r>
            </a:p>
          </p:txBody>
        </p:sp>
        <p:sp>
          <p:nvSpPr>
            <p:cNvPr id="20" name="Shape 330"/>
            <p:cNvSpPr txBox="1">
              <a:spLocks noChangeArrowheads="1"/>
            </p:cNvSpPr>
            <p:nvPr/>
          </p:nvSpPr>
          <p:spPr bwMode="auto">
            <a:xfrm>
              <a:off x="2118431" y="2343426"/>
              <a:ext cx="1183460" cy="147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buClr>
                  <a:srgbClr val="FF0000"/>
                </a:buClr>
                <a:buSzPct val="25000"/>
                <a:buFont typeface="Arial" pitchFamily="34" charset="0"/>
                <a:buNone/>
              </a:pPr>
              <a:r>
                <a:rPr lang="en-US" altLang="en-US" sz="1000" b="1" dirty="0">
                  <a:solidFill>
                    <a:srgbClr val="FF0000"/>
                  </a:solidFill>
                  <a:cs typeface="Arial" pitchFamily="34" charset="0"/>
                  <a:sym typeface="Arial" pitchFamily="34" charset="0"/>
                </a:rPr>
                <a:t>observations</a:t>
              </a:r>
            </a:p>
          </p:txBody>
        </p:sp>
        <p:sp>
          <p:nvSpPr>
            <p:cNvPr id="21" name="Shape 331"/>
            <p:cNvSpPr txBox="1">
              <a:spLocks noChangeArrowheads="1"/>
            </p:cNvSpPr>
            <p:nvPr/>
          </p:nvSpPr>
          <p:spPr bwMode="auto">
            <a:xfrm rot="16200000">
              <a:off x="216772" y="3166055"/>
              <a:ext cx="958874" cy="45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4A7EBB"/>
                </a:buClr>
                <a:buSzPct val="25000"/>
                <a:buFont typeface="Arial" pitchFamily="34" charset="0"/>
                <a:buNone/>
              </a:pPr>
              <a:r>
                <a:rPr lang="en-US" altLang="en-US" sz="1000" b="1" dirty="0">
                  <a:solidFill>
                    <a:srgbClr val="4A7EBB"/>
                  </a:solidFill>
                  <a:cs typeface="Arial" pitchFamily="34" charset="0"/>
                  <a:sym typeface="Arial" pitchFamily="34" charset="0"/>
                </a:rPr>
                <a:t>ensemble forecast</a:t>
              </a:r>
            </a:p>
          </p:txBody>
        </p:sp>
        <p:sp>
          <p:nvSpPr>
            <p:cNvPr id="22" name="Shape 332"/>
            <p:cNvSpPr>
              <a:spLocks noChangeArrowheads="1"/>
            </p:cNvSpPr>
            <p:nvPr/>
          </p:nvSpPr>
          <p:spPr bwMode="auto">
            <a:xfrm>
              <a:off x="2358572" y="4162252"/>
              <a:ext cx="669925" cy="296217"/>
            </a:xfrm>
            <a:prstGeom prst="roundRect">
              <a:avLst>
                <a:gd name="adj" fmla="val 16667"/>
              </a:avLst>
            </a:prstGeom>
            <a:solidFill>
              <a:srgbClr val="4F81BD"/>
            </a:solidFill>
            <a:ln w="25400">
              <a:solidFill>
                <a:srgbClr val="385D8A"/>
              </a:solidFill>
              <a:miter lim="800000"/>
              <a:headEnd/>
              <a:tailEnd/>
            </a:ln>
          </p:spPr>
          <p:txBody>
            <a:bodyPr lIns="91425" tIns="45700" rIns="91425" bIns="4570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FFFFFF"/>
                </a:buClr>
                <a:buSzPct val="25000"/>
                <a:buFont typeface="Arial" pitchFamily="34" charset="0"/>
                <a:buNone/>
              </a:pPr>
              <a:r>
                <a:rPr lang="en-US" altLang="en-US" sz="900" dirty="0">
                  <a:solidFill>
                    <a:srgbClr val="FFFFFF"/>
                  </a:solidFill>
                  <a:cs typeface="Arial" pitchFamily="34" charset="0"/>
                  <a:sym typeface="Arial" pitchFamily="34" charset="0"/>
                </a:rPr>
                <a:t>model</a:t>
              </a:r>
            </a:p>
          </p:txBody>
        </p:sp>
        <p:sp>
          <p:nvSpPr>
            <p:cNvPr id="23" name="Shape 333"/>
            <p:cNvSpPr txBox="1">
              <a:spLocks noChangeArrowheads="1"/>
            </p:cNvSpPr>
            <p:nvPr/>
          </p:nvSpPr>
          <p:spPr bwMode="auto">
            <a:xfrm>
              <a:off x="3113826" y="4268013"/>
              <a:ext cx="1479550" cy="29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4A7EBB"/>
                </a:buClr>
                <a:buSzPct val="25000"/>
                <a:buFont typeface="Arial" pitchFamily="34" charset="0"/>
                <a:buNone/>
              </a:pPr>
              <a:r>
                <a:rPr lang="en-US" altLang="en-US" sz="900" b="1" dirty="0">
                  <a:solidFill>
                    <a:srgbClr val="4A7EBB"/>
                  </a:solidFill>
                  <a:cs typeface="Arial" pitchFamily="34" charset="0"/>
                  <a:sym typeface="Arial" pitchFamily="34" charset="0"/>
                </a:rPr>
                <a:t>analysis-initialized forecast</a:t>
              </a:r>
            </a:p>
          </p:txBody>
        </p:sp>
        <p:sp>
          <p:nvSpPr>
            <p:cNvPr id="24" name="Shape 334"/>
            <p:cNvSpPr>
              <a:spLocks noChangeArrowheads="1"/>
            </p:cNvSpPr>
            <p:nvPr/>
          </p:nvSpPr>
          <p:spPr bwMode="auto">
            <a:xfrm>
              <a:off x="923813" y="3192950"/>
              <a:ext cx="938627" cy="228947"/>
            </a:xfrm>
            <a:prstGeom prst="roundRect">
              <a:avLst>
                <a:gd name="adj" fmla="val 16667"/>
              </a:avLst>
            </a:prstGeom>
            <a:solidFill>
              <a:srgbClr val="4F81BD"/>
            </a:solidFill>
            <a:ln w="25400">
              <a:solidFill>
                <a:srgbClr val="385D8A"/>
              </a:solidFill>
              <a:miter lim="800000"/>
              <a:headEnd/>
              <a:tailEnd/>
            </a:ln>
          </p:spPr>
          <p:txBody>
            <a:bodyPr lIns="91425" tIns="45700" rIns="91425" bIns="4570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FFFFFF"/>
                </a:buClr>
                <a:buSzPct val="25000"/>
                <a:buFont typeface="Arial" pitchFamily="34" charset="0"/>
                <a:buNone/>
              </a:pPr>
              <a:r>
                <a:rPr lang="en-US" altLang="en-US" sz="900" dirty="0">
                  <a:solidFill>
                    <a:srgbClr val="FFFFFF"/>
                  </a:solidFill>
                  <a:cs typeface="Arial" pitchFamily="34" charset="0"/>
                  <a:sym typeface="Arial" pitchFamily="34" charset="0"/>
                </a:rPr>
                <a:t>member 2</a:t>
              </a:r>
            </a:p>
          </p:txBody>
        </p:sp>
        <p:sp>
          <p:nvSpPr>
            <p:cNvPr id="25" name="Shape 335"/>
            <p:cNvSpPr>
              <a:spLocks noChangeArrowheads="1"/>
            </p:cNvSpPr>
            <p:nvPr/>
          </p:nvSpPr>
          <p:spPr bwMode="auto">
            <a:xfrm>
              <a:off x="923813" y="3628750"/>
              <a:ext cx="938627" cy="216206"/>
            </a:xfrm>
            <a:prstGeom prst="roundRect">
              <a:avLst>
                <a:gd name="adj" fmla="val 16667"/>
              </a:avLst>
            </a:prstGeom>
            <a:solidFill>
              <a:srgbClr val="4F81BD"/>
            </a:solidFill>
            <a:ln w="25400">
              <a:solidFill>
                <a:srgbClr val="385D8A"/>
              </a:solidFill>
              <a:miter lim="800000"/>
              <a:headEnd/>
              <a:tailEnd/>
            </a:ln>
          </p:spPr>
          <p:txBody>
            <a:bodyPr lIns="91425" tIns="45700" rIns="91425" bIns="4570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buClr>
                  <a:srgbClr val="FFFFFF"/>
                </a:buClr>
                <a:buSzPct val="25000"/>
                <a:buFont typeface="Arial" pitchFamily="34" charset="0"/>
                <a:buNone/>
              </a:pPr>
              <a:r>
                <a:rPr lang="en-US" altLang="en-US" sz="900" dirty="0">
                  <a:solidFill>
                    <a:srgbClr val="FFFFFF"/>
                  </a:solidFill>
                  <a:cs typeface="Arial" pitchFamily="34" charset="0"/>
                  <a:sym typeface="Arial" pitchFamily="34" charset="0"/>
                </a:rPr>
                <a:t>member N</a:t>
              </a:r>
            </a:p>
          </p:txBody>
        </p:sp>
        <p:cxnSp>
          <p:nvCxnSpPr>
            <p:cNvPr id="26" name="Shape 337"/>
            <p:cNvCxnSpPr>
              <a:cxnSpLocks noChangeShapeType="1"/>
            </p:cNvCxnSpPr>
            <p:nvPr/>
          </p:nvCxnSpPr>
          <p:spPr bwMode="auto">
            <a:xfrm>
              <a:off x="2715740" y="2660391"/>
              <a:ext cx="0" cy="251648"/>
            </a:xfrm>
            <a:prstGeom prst="straightConnector1">
              <a:avLst/>
            </a:prstGeom>
            <a:noFill/>
            <a:ln w="12700">
              <a:solidFill>
                <a:srgbClr val="4A7EBB"/>
              </a:solidFill>
              <a:miter lim="800000"/>
              <a:headEnd/>
              <a:tailEnd type="triangle" w="lg" len="lg"/>
            </a:ln>
            <a:extLst>
              <a:ext uri="{909E8E84-426E-40DD-AFC4-6F175D3DCCD1}">
                <a14:hiddenFill xmlns:a14="http://schemas.microsoft.com/office/drawing/2010/main">
                  <a:noFill/>
                </a14:hiddenFill>
              </a:ext>
            </a:extLst>
          </p:spPr>
        </p:cxnSp>
      </p:grpSp>
      <p:pic>
        <p:nvPicPr>
          <p:cNvPr id="27"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9871" y="3151657"/>
            <a:ext cx="2295681" cy="1695288"/>
          </a:xfrm>
          <a:prstGeom prst="rect">
            <a:avLst/>
          </a:prstGeom>
          <a:noFill/>
          <a:ln w="38100" cmpd="sng">
            <a:solidFill>
              <a:srgbClr val="3366FF"/>
            </a:solidFill>
            <a:miter lim="800000"/>
            <a:headEnd/>
            <a:tailEnd/>
          </a:ln>
          <a:extLst>
            <a:ext uri="{909E8E84-426E-40DD-AFC4-6F175D3DCCD1}">
              <a14:hiddenFill xmlns:a14="http://schemas.microsoft.com/office/drawing/2010/main">
                <a:solidFill>
                  <a:srgbClr val="FFFFFF"/>
                </a:solidFill>
              </a14:hiddenFill>
            </a:ext>
          </a:extLst>
        </p:spPr>
      </p:pic>
      <p:pic>
        <p:nvPicPr>
          <p:cNvPr id="28"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6134" y="3151657"/>
            <a:ext cx="2298247" cy="1695288"/>
          </a:xfrm>
          <a:prstGeom prst="rect">
            <a:avLst/>
          </a:prstGeom>
          <a:noFill/>
          <a:ln w="38100" cmpd="sng">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9"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1436" y="5049763"/>
            <a:ext cx="2088232" cy="162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6"/>
          <p:cNvSpPr txBox="1"/>
          <p:nvPr/>
        </p:nvSpPr>
        <p:spPr>
          <a:xfrm>
            <a:off x="7001796" y="5255772"/>
            <a:ext cx="1905458" cy="338554"/>
          </a:xfrm>
          <a:prstGeom prst="rect">
            <a:avLst/>
          </a:prstGeom>
          <a:noFill/>
        </p:spPr>
        <p:txBody>
          <a:bodyPr wrap="none" rtlCol="0">
            <a:spAutoFit/>
          </a:bodyPr>
          <a:lstStyle/>
          <a:p>
            <a:r>
              <a:rPr lang="en-US" sz="1600" b="1" dirty="0" smtClean="0">
                <a:solidFill>
                  <a:srgbClr val="00060C"/>
                </a:solidFill>
                <a:latin typeface="Calibri" panose="020F0502020204030204" pitchFamily="34" charset="0"/>
              </a:rPr>
              <a:t>AERONET Validation</a:t>
            </a:r>
          </a:p>
        </p:txBody>
      </p:sp>
      <p:sp>
        <p:nvSpPr>
          <p:cNvPr id="31" name="Shape 231"/>
          <p:cNvSpPr/>
          <p:nvPr/>
        </p:nvSpPr>
        <p:spPr>
          <a:xfrm>
            <a:off x="389424" y="5620431"/>
            <a:ext cx="4771454" cy="560031"/>
          </a:xfrm>
          <a:prstGeom prst="rect">
            <a:avLst/>
          </a:prstGeom>
          <a:noFill/>
          <a:ln>
            <a:noFill/>
          </a:ln>
        </p:spPr>
        <p:txBody>
          <a:bodyPr lIns="91425" tIns="45700" rIns="91425" bIns="45700" anchor="t" anchorCtr="0">
            <a:noAutofit/>
          </a:bodyPr>
          <a:lstStyle/>
          <a:p>
            <a:pPr>
              <a:spcBef>
                <a:spcPts val="0"/>
              </a:spcBef>
              <a:buSzPct val="25000"/>
            </a:pPr>
            <a:r>
              <a:rPr lang="en-US" i="1" dirty="0" smtClean="0">
                <a:solidFill>
                  <a:srgbClr val="000000"/>
                </a:solidFill>
                <a:latin typeface="Calibri"/>
                <a:ea typeface="Calibri"/>
                <a:cs typeface="Calibri"/>
                <a:sym typeface="Calibri"/>
              </a:rPr>
              <a:t>(</a:t>
            </a:r>
            <a:r>
              <a:rPr lang="en-US" i="1" dirty="0" err="1" smtClean="0">
                <a:solidFill>
                  <a:srgbClr val="000000"/>
                </a:solidFill>
                <a:latin typeface="Calibri"/>
                <a:ea typeface="Calibri"/>
                <a:cs typeface="Calibri"/>
                <a:sym typeface="Calibri"/>
              </a:rPr>
              <a:t>DiTomaso</a:t>
            </a:r>
            <a:r>
              <a:rPr lang="en-US" i="1" dirty="0" smtClean="0">
                <a:solidFill>
                  <a:srgbClr val="000000"/>
                </a:solidFill>
                <a:latin typeface="Calibri"/>
                <a:ea typeface="Calibri"/>
                <a:cs typeface="Calibri"/>
                <a:sym typeface="Calibri"/>
              </a:rPr>
              <a:t> et </a:t>
            </a:r>
            <a:r>
              <a:rPr lang="en-US" i="1" dirty="0">
                <a:solidFill>
                  <a:srgbClr val="000000"/>
                </a:solidFill>
                <a:latin typeface="Calibri"/>
                <a:ea typeface="Calibri"/>
                <a:cs typeface="Calibri"/>
                <a:sym typeface="Calibri"/>
              </a:rPr>
              <a:t>al., </a:t>
            </a:r>
            <a:r>
              <a:rPr lang="en-US" i="1" dirty="0" smtClean="0">
                <a:solidFill>
                  <a:srgbClr val="000000"/>
                </a:solidFill>
                <a:latin typeface="Calibri"/>
                <a:ea typeface="Calibri"/>
                <a:cs typeface="Calibri"/>
                <a:sym typeface="Calibri"/>
              </a:rPr>
              <a:t>GMD, 2016)</a:t>
            </a:r>
            <a:endParaRPr lang="en-US" i="1" dirty="0">
              <a:solidFill>
                <a:srgbClr val="000000"/>
              </a:solidFill>
              <a:latin typeface="Calibri"/>
              <a:ea typeface="Calibri"/>
              <a:cs typeface="Calibri"/>
              <a:sym typeface="Calibri"/>
            </a:endParaRPr>
          </a:p>
        </p:txBody>
      </p:sp>
      <p:sp>
        <p:nvSpPr>
          <p:cNvPr id="2" name="5-Point Star 1"/>
          <p:cNvSpPr/>
          <p:nvPr/>
        </p:nvSpPr>
        <p:spPr>
          <a:xfrm>
            <a:off x="4803715" y="4335437"/>
            <a:ext cx="123746" cy="17769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7204615" y="4337937"/>
            <a:ext cx="123746" cy="17769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4"/>
          </p:nvPr>
        </p:nvSpPr>
        <p:spPr/>
        <p:txBody>
          <a:bodyPr/>
          <a:lstStyle/>
          <a:p>
            <a:fld id="{4A490C5D-AEA8-4823-B9B3-806910A0ECF7}" type="slidenum">
              <a:rPr lang="es-ES" smtClean="0"/>
              <a:pPr/>
              <a:t>6</a:t>
            </a:fld>
            <a:endParaRPr lang="es-ES" dirty="0"/>
          </a:p>
        </p:txBody>
      </p:sp>
      <p:pic>
        <p:nvPicPr>
          <p:cNvPr id="34" name="Picture 3"/>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7050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19921" y="217893"/>
            <a:ext cx="890415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Mineral Dust modelling</a:t>
            </a:r>
            <a:r>
              <a:rPr lang="en-US" altLang="ca-ES" sz="3500" b="1" dirty="0" smtClean="0"/>
              <a:t>: Topography</a:t>
            </a:r>
            <a:endParaRPr lang="en-US" altLang="ca-ES" sz="3500" b="1" dirty="0"/>
          </a:p>
        </p:txBody>
      </p:sp>
      <p:pic>
        <p:nvPicPr>
          <p:cNvPr id="4"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19873" y="1453117"/>
            <a:ext cx="5773340" cy="4877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283969" y="989195"/>
            <a:ext cx="4256112" cy="369332"/>
          </a:xfrm>
          <a:prstGeom prst="rect">
            <a:avLst/>
          </a:prstGeom>
          <a:noFill/>
        </p:spPr>
        <p:txBody>
          <a:bodyPr wrap="square" rtlCol="0">
            <a:spAutoFit/>
          </a:bodyPr>
          <a:lstStyle/>
          <a:p>
            <a:pPr algn="ctr"/>
            <a:r>
              <a:rPr lang="en-US" b="1" dirty="0" smtClean="0">
                <a:solidFill>
                  <a:srgbClr val="000000"/>
                </a:solidFill>
                <a:latin typeface="Calibri" panose="020F0502020204030204" pitchFamily="34" charset="0"/>
              </a:rPr>
              <a:t>NMMB/BSC-Dust 19-March-2012 18UTC</a:t>
            </a:r>
          </a:p>
        </p:txBody>
      </p:sp>
      <p:sp>
        <p:nvSpPr>
          <p:cNvPr id="6" name="TextBox 5"/>
          <p:cNvSpPr txBox="1"/>
          <p:nvPr/>
        </p:nvSpPr>
        <p:spPr>
          <a:xfrm>
            <a:off x="4510223" y="3109301"/>
            <a:ext cx="1447800" cy="307777"/>
          </a:xfrm>
          <a:prstGeom prst="rect">
            <a:avLst/>
          </a:prstGeom>
          <a:noFill/>
        </p:spPr>
        <p:txBody>
          <a:bodyPr wrap="square" rtlCol="0">
            <a:spAutoFit/>
          </a:bodyPr>
          <a:lstStyle/>
          <a:p>
            <a:pPr algn="r"/>
            <a:r>
              <a:rPr lang="en-US" sz="1400" b="1" dirty="0" smtClean="0">
                <a:solidFill>
                  <a:schemeClr val="accent1"/>
                </a:solidFill>
                <a:latin typeface="Arial Black" panose="020B0A04020102020204" pitchFamily="34" charset="0"/>
                <a:cs typeface="Arial" panose="020B0604020202020204" pitchFamily="34" charset="0"/>
              </a:rPr>
              <a:t>33km</a:t>
            </a:r>
            <a:endParaRPr lang="en-US" sz="1400" b="1" dirty="0">
              <a:solidFill>
                <a:schemeClr val="accent1"/>
              </a:solidFill>
              <a:latin typeface="Arial Black" panose="020B0A04020102020204" pitchFamily="34" charset="0"/>
              <a:cs typeface="Arial" panose="020B0604020202020204" pitchFamily="34" charset="0"/>
            </a:endParaRPr>
          </a:p>
        </p:txBody>
      </p:sp>
      <p:sp>
        <p:nvSpPr>
          <p:cNvPr id="8" name="TextBox 7"/>
          <p:cNvSpPr txBox="1"/>
          <p:nvPr/>
        </p:nvSpPr>
        <p:spPr>
          <a:xfrm>
            <a:off x="6652593" y="3109301"/>
            <a:ext cx="1447800" cy="307777"/>
          </a:xfrm>
          <a:prstGeom prst="rect">
            <a:avLst/>
          </a:prstGeom>
          <a:noFill/>
        </p:spPr>
        <p:txBody>
          <a:bodyPr wrap="square" rtlCol="0">
            <a:spAutoFit/>
          </a:bodyPr>
          <a:lstStyle/>
          <a:p>
            <a:pPr algn="r"/>
            <a:r>
              <a:rPr lang="en-US" sz="1400" b="1" dirty="0" smtClean="0">
                <a:solidFill>
                  <a:schemeClr val="accent1"/>
                </a:solidFill>
                <a:latin typeface="Arial Black" panose="020B0A04020102020204" pitchFamily="34" charset="0"/>
                <a:cs typeface="Arial" panose="020B0604020202020204" pitchFamily="34" charset="0"/>
              </a:rPr>
              <a:t>3km</a:t>
            </a:r>
            <a:endParaRPr lang="en-US" sz="1400" b="1" dirty="0">
              <a:solidFill>
                <a:schemeClr val="accent1"/>
              </a:solidFill>
              <a:latin typeface="Arial Black" panose="020B0A04020102020204" pitchFamily="34" charset="0"/>
              <a:cs typeface="Arial" panose="020B0604020202020204" pitchFamily="34" charset="0"/>
            </a:endParaRPr>
          </a:p>
        </p:txBody>
      </p:sp>
      <p:sp>
        <p:nvSpPr>
          <p:cNvPr id="9" name="TextBox 8"/>
          <p:cNvSpPr txBox="1"/>
          <p:nvPr/>
        </p:nvSpPr>
        <p:spPr>
          <a:xfrm>
            <a:off x="4427985" y="5269541"/>
            <a:ext cx="1447800" cy="307777"/>
          </a:xfrm>
          <a:prstGeom prst="rect">
            <a:avLst/>
          </a:prstGeom>
          <a:noFill/>
        </p:spPr>
        <p:txBody>
          <a:bodyPr wrap="square" rtlCol="0">
            <a:spAutoFit/>
          </a:bodyPr>
          <a:lstStyle/>
          <a:p>
            <a:pPr algn="r"/>
            <a:r>
              <a:rPr lang="en-US" sz="1400" b="1" dirty="0" smtClean="0">
                <a:solidFill>
                  <a:srgbClr val="000000"/>
                </a:solidFill>
                <a:latin typeface="Arial Black" panose="020B0A04020102020204" pitchFamily="34" charset="0"/>
                <a:cs typeface="Arial" panose="020B0604020202020204" pitchFamily="34" charset="0"/>
              </a:rPr>
              <a:t>33km</a:t>
            </a:r>
            <a:endParaRPr lang="en-US" sz="1400" b="1" dirty="0">
              <a:solidFill>
                <a:srgbClr val="000000"/>
              </a:solidFill>
              <a:latin typeface="Arial Black" panose="020B0A04020102020204" pitchFamily="34" charset="0"/>
              <a:cs typeface="Arial" panose="020B0604020202020204" pitchFamily="34" charset="0"/>
            </a:endParaRPr>
          </a:p>
        </p:txBody>
      </p:sp>
      <p:sp>
        <p:nvSpPr>
          <p:cNvPr id="10" name="TextBox 9"/>
          <p:cNvSpPr txBox="1"/>
          <p:nvPr/>
        </p:nvSpPr>
        <p:spPr>
          <a:xfrm>
            <a:off x="7092281" y="5291283"/>
            <a:ext cx="1447800" cy="307777"/>
          </a:xfrm>
          <a:prstGeom prst="rect">
            <a:avLst/>
          </a:prstGeom>
          <a:noFill/>
        </p:spPr>
        <p:txBody>
          <a:bodyPr wrap="square" rtlCol="0">
            <a:spAutoFit/>
          </a:bodyPr>
          <a:lstStyle/>
          <a:p>
            <a:pPr algn="r"/>
            <a:r>
              <a:rPr lang="en-US" sz="1400" b="1" dirty="0" smtClean="0">
                <a:solidFill>
                  <a:srgbClr val="000000"/>
                </a:solidFill>
                <a:latin typeface="Arial Black" panose="020B0A04020102020204" pitchFamily="34" charset="0"/>
                <a:cs typeface="Arial" panose="020B0604020202020204" pitchFamily="34" charset="0"/>
              </a:rPr>
              <a:t>3km</a:t>
            </a:r>
            <a:endParaRPr lang="en-US" sz="1400" b="1" dirty="0">
              <a:solidFill>
                <a:srgbClr val="000000"/>
              </a:solidFill>
              <a:latin typeface="Arial Black" panose="020B0A04020102020204" pitchFamily="34" charset="0"/>
              <a:cs typeface="Arial" panose="020B0604020202020204" pitchFamily="34" charset="0"/>
            </a:endParaRPr>
          </a:p>
        </p:txBody>
      </p:sp>
      <p:sp>
        <p:nvSpPr>
          <p:cNvPr id="11" name="Rectangle 10"/>
          <p:cNvSpPr/>
          <p:nvPr/>
        </p:nvSpPr>
        <p:spPr>
          <a:xfrm>
            <a:off x="3455368" y="857715"/>
            <a:ext cx="5581128" cy="5827926"/>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45489" y="4289996"/>
            <a:ext cx="3036337" cy="1815882"/>
          </a:xfrm>
          <a:prstGeom prst="rect">
            <a:avLst/>
          </a:prstGeom>
        </p:spPr>
        <p:txBody>
          <a:bodyPr wrap="square">
            <a:spAutoFit/>
          </a:bodyPr>
          <a:lstStyle/>
          <a:p>
            <a:r>
              <a:rPr lang="en-US" sz="1600" dirty="0" smtClean="0">
                <a:latin typeface="Calibri" panose="020F0502020204030204" pitchFamily="34" charset="0"/>
              </a:rPr>
              <a:t>Two </a:t>
            </a:r>
            <a:r>
              <a:rPr lang="en-US" sz="1600" dirty="0">
                <a:latin typeface="Calibri" panose="020F0502020204030204" pitchFamily="34" charset="0"/>
              </a:rPr>
              <a:t>simulations using the </a:t>
            </a:r>
            <a:r>
              <a:rPr lang="en-US" sz="1600" b="1" dirty="0">
                <a:latin typeface="Calibri" panose="020F0502020204030204" pitchFamily="34" charset="0"/>
              </a:rPr>
              <a:t>NMMB/BSC-Dust</a:t>
            </a:r>
            <a:r>
              <a:rPr lang="en-US" sz="1600" dirty="0">
                <a:latin typeface="Calibri" panose="020F0502020204030204" pitchFamily="34" charset="0"/>
              </a:rPr>
              <a:t> </a:t>
            </a:r>
            <a:r>
              <a:rPr lang="en-US" sz="1600" dirty="0" smtClean="0">
                <a:latin typeface="Calibri" panose="020F0502020204030204" pitchFamily="34" charset="0"/>
              </a:rPr>
              <a:t>model demonstrates </a:t>
            </a:r>
            <a:r>
              <a:rPr lang="en-US" sz="1600" dirty="0">
                <a:latin typeface="Calibri" panose="020F0502020204030204" pitchFamily="34" charset="0"/>
              </a:rPr>
              <a:t>results demonstrate how the dust prediction in the vicinity of complex terrains improves using high-horizontal resolution </a:t>
            </a:r>
            <a:r>
              <a:rPr lang="en-US" sz="1600" dirty="0" smtClean="0">
                <a:latin typeface="Calibri" panose="020F0502020204030204" pitchFamily="34" charset="0"/>
              </a:rPr>
              <a:t>simulations.</a:t>
            </a:r>
            <a:endParaRPr lang="en-US" sz="1600" dirty="0"/>
          </a:p>
        </p:txBody>
      </p:sp>
      <p:pic>
        <p:nvPicPr>
          <p:cNvPr id="13"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9519" y="1089589"/>
            <a:ext cx="3036337" cy="2864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7793655" y="4680187"/>
            <a:ext cx="360040" cy="172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714296" y="4526298"/>
            <a:ext cx="1447800" cy="307777"/>
          </a:xfrm>
          <a:prstGeom prst="rect">
            <a:avLst/>
          </a:prstGeom>
          <a:noFill/>
        </p:spPr>
        <p:txBody>
          <a:bodyPr wrap="square" rtlCol="0">
            <a:spAutoFit/>
          </a:bodyPr>
          <a:lstStyle/>
          <a:p>
            <a:pPr algn="r"/>
            <a:r>
              <a:rPr lang="en-US" sz="1400" b="1" dirty="0" smtClean="0">
                <a:solidFill>
                  <a:srgbClr val="000000"/>
                </a:solidFill>
                <a:latin typeface="Arial Black" panose="020B0A04020102020204" pitchFamily="34" charset="0"/>
                <a:cs typeface="Arial" panose="020B0604020202020204" pitchFamily="34" charset="0"/>
              </a:rPr>
              <a:t>3km</a:t>
            </a:r>
            <a:endParaRPr lang="en-US" sz="1400" b="1" dirty="0">
              <a:solidFill>
                <a:srgbClr val="000000"/>
              </a:solidFill>
              <a:latin typeface="Arial Black" panose="020B0A04020102020204" pitchFamily="34" charset="0"/>
              <a:cs typeface="Arial" panose="020B0604020202020204" pitchFamily="34" charset="0"/>
            </a:endParaRPr>
          </a:p>
        </p:txBody>
      </p:sp>
      <p:sp>
        <p:nvSpPr>
          <p:cNvPr id="16" name="Rectangle 15"/>
          <p:cNvSpPr/>
          <p:nvPr/>
        </p:nvSpPr>
        <p:spPr>
          <a:xfrm>
            <a:off x="5652120" y="4622885"/>
            <a:ext cx="432048" cy="211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4636368" y="4548251"/>
            <a:ext cx="1447800" cy="307777"/>
          </a:xfrm>
          <a:prstGeom prst="rect">
            <a:avLst/>
          </a:prstGeom>
          <a:noFill/>
        </p:spPr>
        <p:txBody>
          <a:bodyPr wrap="square" rtlCol="0">
            <a:spAutoFit/>
          </a:bodyPr>
          <a:lstStyle/>
          <a:p>
            <a:pPr algn="r"/>
            <a:r>
              <a:rPr lang="en-US" sz="1400" b="1" dirty="0" smtClean="0">
                <a:solidFill>
                  <a:srgbClr val="000000"/>
                </a:solidFill>
                <a:latin typeface="Arial Black" panose="020B0A04020102020204" pitchFamily="34" charset="0"/>
                <a:cs typeface="Arial" panose="020B0604020202020204" pitchFamily="34" charset="0"/>
              </a:rPr>
              <a:t>33km</a:t>
            </a:r>
            <a:endParaRPr lang="en-US" sz="1400" b="1" dirty="0">
              <a:solidFill>
                <a:srgbClr val="000000"/>
              </a:solidFill>
              <a:latin typeface="Arial Black" panose="020B0A04020102020204" pitchFamily="34" charset="0"/>
              <a:cs typeface="Arial" panose="020B0604020202020204" pitchFamily="34" charset="0"/>
            </a:endParaRPr>
          </a:p>
        </p:txBody>
      </p:sp>
      <p:sp>
        <p:nvSpPr>
          <p:cNvPr id="18" name="Oval 17"/>
          <p:cNvSpPr/>
          <p:nvPr/>
        </p:nvSpPr>
        <p:spPr>
          <a:xfrm>
            <a:off x="7571154" y="3879403"/>
            <a:ext cx="402521" cy="348575"/>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176312" y="5830946"/>
            <a:ext cx="432050" cy="410919"/>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6484556" y="3891719"/>
            <a:ext cx="378100" cy="392707"/>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591661" y="5826266"/>
            <a:ext cx="432050" cy="410919"/>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357298" y="3879404"/>
            <a:ext cx="378100" cy="392707"/>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313082" y="5805677"/>
            <a:ext cx="432050" cy="410919"/>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635896" y="5826265"/>
            <a:ext cx="432050" cy="410919"/>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473264" y="3879404"/>
            <a:ext cx="402521" cy="348575"/>
          </a:xfrm>
          <a:prstGeom prst="ellipse">
            <a:avLst/>
          </a:prstGeom>
          <a:no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9 Rectángulo"/>
          <p:cNvSpPr/>
          <p:nvPr/>
        </p:nvSpPr>
        <p:spPr>
          <a:xfrm>
            <a:off x="3256372" y="6398205"/>
            <a:ext cx="6912768" cy="276999"/>
          </a:xfrm>
          <a:prstGeom prst="rect">
            <a:avLst/>
          </a:prstGeom>
          <a:noFill/>
          <a:ln>
            <a:noFill/>
          </a:ln>
        </p:spPr>
        <p:txBody>
          <a:bodyPr wrap="square">
            <a:spAutoFit/>
          </a:bodyPr>
          <a:lstStyle/>
          <a:p>
            <a:pPr marL="294300" lvl="2">
              <a:spcAft>
                <a:spcPts val="1200"/>
              </a:spcAft>
            </a:pPr>
            <a:r>
              <a:rPr lang="es-ES_tradnl" sz="1200" i="1" dirty="0" smtClean="0">
                <a:solidFill>
                  <a:srgbClr val="000000"/>
                </a:solidFill>
                <a:latin typeface="Calibri" panose="020F0502020204030204" pitchFamily="34" charset="0"/>
              </a:rPr>
              <a:t>(Basart et al., Aeolian </a:t>
            </a:r>
            <a:r>
              <a:rPr lang="es-ES_tradnl" sz="1200" i="1" dirty="0" err="1" smtClean="0">
                <a:solidFill>
                  <a:srgbClr val="000000"/>
                </a:solidFill>
                <a:latin typeface="Calibri" panose="020F0502020204030204" pitchFamily="34" charset="0"/>
              </a:rPr>
              <a:t>Research</a:t>
            </a:r>
            <a:r>
              <a:rPr lang="es-ES_tradnl" sz="1200" i="1" dirty="0" smtClean="0">
                <a:solidFill>
                  <a:srgbClr val="000000"/>
                </a:solidFill>
                <a:latin typeface="Calibri" panose="020F0502020204030204" pitchFamily="34" charset="0"/>
              </a:rPr>
              <a:t>, 2016)</a:t>
            </a:r>
            <a:endParaRPr lang="es-ES_tradnl" sz="1200" i="1" dirty="0">
              <a:solidFill>
                <a:srgbClr val="000000"/>
              </a:solidFill>
              <a:latin typeface="Calibri" panose="020F0502020204030204" pitchFamily="34" charset="0"/>
            </a:endParaRPr>
          </a:p>
        </p:txBody>
      </p:sp>
      <p:sp>
        <p:nvSpPr>
          <p:cNvPr id="2" name="Slide Number Placeholder 1"/>
          <p:cNvSpPr>
            <a:spLocks noGrp="1"/>
          </p:cNvSpPr>
          <p:nvPr>
            <p:ph type="sldNum" sz="quarter" idx="4"/>
          </p:nvPr>
        </p:nvSpPr>
        <p:spPr/>
        <p:txBody>
          <a:bodyPr/>
          <a:lstStyle/>
          <a:p>
            <a:fld id="{4A490C5D-AEA8-4823-B9B3-806910A0ECF7}" type="slidenum">
              <a:rPr lang="es-ES" smtClean="0"/>
              <a:pPr/>
              <a:t>7</a:t>
            </a:fld>
            <a:endParaRPr lang="es-ES" dirty="0"/>
          </a:p>
        </p:txBody>
      </p:sp>
      <p:pic>
        <p:nvPicPr>
          <p:cNvPr id="27"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7092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19921" y="217893"/>
            <a:ext cx="890415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Mineral Dust modelling</a:t>
            </a:r>
            <a:r>
              <a:rPr lang="en-US" altLang="ca-ES" sz="3500" b="1" dirty="0" smtClean="0"/>
              <a:t>: Haboobs </a:t>
            </a:r>
            <a:endParaRPr lang="en-US" altLang="ca-ES" sz="3500" b="1" dirty="0"/>
          </a:p>
        </p:txBody>
      </p:sp>
      <p:sp>
        <p:nvSpPr>
          <p:cNvPr id="4" name="Rectangle 30"/>
          <p:cNvSpPr/>
          <p:nvPr/>
        </p:nvSpPr>
        <p:spPr>
          <a:xfrm>
            <a:off x="5220072" y="804931"/>
            <a:ext cx="3744416" cy="5984477"/>
          </a:xfrm>
          <a:prstGeom prst="rect">
            <a:avLst/>
          </a:prstGeom>
          <a:solidFill>
            <a:schemeClr val="bg1">
              <a:lumMod val="5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436096" y="956761"/>
            <a:ext cx="3384376" cy="5744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2208" y="956760"/>
            <a:ext cx="459983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9 CuadroTexto"/>
          <p:cNvSpPr txBox="1">
            <a:spLocks noChangeArrowheads="1"/>
          </p:cNvSpPr>
          <p:nvPr/>
        </p:nvSpPr>
        <p:spPr bwMode="auto">
          <a:xfrm>
            <a:off x="179512" y="4952632"/>
            <a:ext cx="4968551" cy="137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928" tIns="39964" rIns="79928" bIns="39964" numCol="1" spcCol="720000">
            <a:spAutoFit/>
          </a:bodyP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eaLnBrk="0" fontAlgn="base" hangingPunct="0">
              <a:spcBef>
                <a:spcPct val="0"/>
              </a:spcBef>
              <a:spcAft>
                <a:spcPct val="0"/>
              </a:spcAft>
              <a:defRPr sz="3000">
                <a:solidFill>
                  <a:schemeClr val="tx1"/>
                </a:solidFill>
                <a:latin typeface="Arial" charset="0"/>
              </a:defRPr>
            </a:lvl6pPr>
            <a:lvl7pPr marL="2971800" indent="-228600" eaLnBrk="0" fontAlgn="base" hangingPunct="0">
              <a:spcBef>
                <a:spcPct val="0"/>
              </a:spcBef>
              <a:spcAft>
                <a:spcPct val="0"/>
              </a:spcAft>
              <a:defRPr sz="3000">
                <a:solidFill>
                  <a:schemeClr val="tx1"/>
                </a:solidFill>
                <a:latin typeface="Arial" charset="0"/>
              </a:defRPr>
            </a:lvl7pPr>
            <a:lvl8pPr marL="3429000" indent="-228600" eaLnBrk="0" fontAlgn="base" hangingPunct="0">
              <a:spcBef>
                <a:spcPct val="0"/>
              </a:spcBef>
              <a:spcAft>
                <a:spcPct val="0"/>
              </a:spcAft>
              <a:defRPr sz="3000">
                <a:solidFill>
                  <a:schemeClr val="tx1"/>
                </a:solidFill>
                <a:latin typeface="Arial" charset="0"/>
              </a:defRPr>
            </a:lvl8pPr>
            <a:lvl9pPr marL="3886200" indent="-228600" eaLnBrk="0" fontAlgn="base" hangingPunct="0">
              <a:spcBef>
                <a:spcPct val="0"/>
              </a:spcBef>
              <a:spcAft>
                <a:spcPct val="0"/>
              </a:spcAft>
              <a:defRPr sz="3000">
                <a:solidFill>
                  <a:schemeClr val="tx1"/>
                </a:solidFill>
                <a:latin typeface="Arial" charset="0"/>
              </a:defRPr>
            </a:lvl9pPr>
          </a:lstStyle>
          <a:p>
            <a:pPr marL="144000" algn="just" eaLnBrk="1" hangingPunct="1">
              <a:spcBef>
                <a:spcPts val="0"/>
              </a:spcBef>
              <a:spcAft>
                <a:spcPts val="0"/>
              </a:spcAft>
            </a:pPr>
            <a:r>
              <a:rPr lang="en-US" sz="1200" b="1" i="1" dirty="0">
                <a:solidFill>
                  <a:srgbClr val="000000"/>
                </a:solidFill>
                <a:latin typeface="Calibri" panose="020F0502020204030204" pitchFamily="34" charset="0"/>
              </a:rPr>
              <a:t>MODEL CONFIGURATION</a:t>
            </a:r>
          </a:p>
          <a:p>
            <a:pPr marL="144000" algn="just" eaLnBrk="1" hangingPunct="1">
              <a:spcBef>
                <a:spcPts val="0"/>
              </a:spcBef>
              <a:spcAft>
                <a:spcPts val="0"/>
              </a:spcAft>
            </a:pPr>
            <a:r>
              <a:rPr lang="en-US" sz="1200" b="1" i="1" dirty="0">
                <a:solidFill>
                  <a:srgbClr val="000000"/>
                </a:solidFill>
                <a:latin typeface="Calibri" panose="020F0502020204030204" pitchFamily="34" charset="0"/>
              </a:rPr>
              <a:t>Study domain: </a:t>
            </a:r>
            <a:r>
              <a:rPr lang="en-US" sz="1200" i="1" dirty="0">
                <a:solidFill>
                  <a:srgbClr val="000000"/>
                </a:solidFill>
                <a:latin typeface="Calibri" panose="020F0502020204030204" pitchFamily="34" charset="0"/>
              </a:rPr>
              <a:t>6ºW-10ºE to 15ºN-31ºN</a:t>
            </a:r>
          </a:p>
          <a:p>
            <a:pPr marL="144000" algn="just" eaLnBrk="1" hangingPunct="1">
              <a:spcBef>
                <a:spcPts val="0"/>
              </a:spcBef>
              <a:spcAft>
                <a:spcPts val="0"/>
              </a:spcAft>
            </a:pPr>
            <a:r>
              <a:rPr lang="en-US" sz="1200" b="1" i="1" dirty="0">
                <a:solidFill>
                  <a:srgbClr val="000000"/>
                </a:solidFill>
                <a:latin typeface="Calibri" panose="020F0502020204030204" pitchFamily="34" charset="0"/>
              </a:rPr>
              <a:t>Study period: </a:t>
            </a:r>
            <a:r>
              <a:rPr lang="en-US" sz="1200" i="1" dirty="0">
                <a:solidFill>
                  <a:srgbClr val="000000"/>
                </a:solidFill>
                <a:latin typeface="Calibri" panose="020F0502020204030204" pitchFamily="34" charset="0"/>
              </a:rPr>
              <a:t>from </a:t>
            </a:r>
            <a:r>
              <a:rPr lang="en-GB" sz="1200" i="1" dirty="0">
                <a:solidFill>
                  <a:srgbClr val="000000"/>
                </a:solidFill>
                <a:latin typeface="Calibri" panose="020F0502020204030204" pitchFamily="34" charset="0"/>
              </a:rPr>
              <a:t>14 to 15 July 2011 </a:t>
            </a:r>
          </a:p>
          <a:p>
            <a:pPr marL="144000" eaLnBrk="1" hangingPunct="1">
              <a:spcBef>
                <a:spcPts val="0"/>
              </a:spcBef>
              <a:spcAft>
                <a:spcPts val="0"/>
              </a:spcAft>
            </a:pPr>
            <a:r>
              <a:rPr lang="en-US" sz="1200" b="1" i="1" dirty="0">
                <a:solidFill>
                  <a:srgbClr val="000000"/>
                </a:solidFill>
                <a:latin typeface="Calibri" panose="020F0502020204030204" pitchFamily="34" charset="0"/>
              </a:rPr>
              <a:t>Horizontal resolution: </a:t>
            </a:r>
            <a:r>
              <a:rPr lang="en-US" sz="1200" i="1" dirty="0">
                <a:solidFill>
                  <a:srgbClr val="000000"/>
                </a:solidFill>
                <a:latin typeface="Calibri" panose="020F0502020204030204" pitchFamily="34" charset="0"/>
              </a:rPr>
              <a:t>0.03ºx0.03º (about 3 km</a:t>
            </a:r>
            <a:r>
              <a:rPr lang="en-US" sz="1200" i="1" dirty="0" smtClean="0">
                <a:solidFill>
                  <a:srgbClr val="000000"/>
                </a:solidFill>
                <a:latin typeface="Calibri" panose="020F0502020204030204" pitchFamily="34" charset="0"/>
              </a:rPr>
              <a:t>)   </a:t>
            </a:r>
            <a:r>
              <a:rPr lang="en-US" sz="1200" i="1" dirty="0" smtClean="0">
                <a:solidFill>
                  <a:srgbClr val="000000"/>
                </a:solidFill>
                <a:latin typeface="Calibri" panose="020F0502020204030204" pitchFamily="34" charset="0"/>
                <a:sym typeface="Symbol"/>
              </a:rPr>
              <a:t>  </a:t>
            </a:r>
            <a:r>
              <a:rPr lang="en-US" sz="1200" b="1" i="1" dirty="0" smtClean="0">
                <a:solidFill>
                  <a:srgbClr val="FF0000"/>
                </a:solidFill>
                <a:latin typeface="Calibri" panose="020F0502020204030204" pitchFamily="34" charset="0"/>
              </a:rPr>
              <a:t>allowing explicit convection</a:t>
            </a:r>
            <a:endParaRPr lang="en-US" sz="1200" b="1" i="1" dirty="0">
              <a:solidFill>
                <a:srgbClr val="FF0000"/>
              </a:solidFill>
              <a:latin typeface="Calibri" panose="020F0502020204030204" pitchFamily="34" charset="0"/>
            </a:endParaRPr>
          </a:p>
          <a:p>
            <a:pPr marL="144000" algn="just" eaLnBrk="1" hangingPunct="1">
              <a:spcBef>
                <a:spcPts val="0"/>
              </a:spcBef>
              <a:spcAft>
                <a:spcPts val="0"/>
              </a:spcAft>
            </a:pPr>
            <a:r>
              <a:rPr lang="en-US" sz="1200" b="1" i="1" dirty="0">
                <a:solidFill>
                  <a:srgbClr val="000000"/>
                </a:solidFill>
                <a:latin typeface="Calibri" panose="020F0502020204030204" pitchFamily="34" charset="0"/>
              </a:rPr>
              <a:t>Vertical resolution: </a:t>
            </a:r>
            <a:r>
              <a:rPr lang="en-US" sz="1200" i="1" dirty="0">
                <a:solidFill>
                  <a:srgbClr val="000000"/>
                </a:solidFill>
                <a:latin typeface="Calibri" panose="020F0502020204030204" pitchFamily="34" charset="0"/>
              </a:rPr>
              <a:t>60σ-layers (12-15σ-layers in the first 1000 m)</a:t>
            </a:r>
          </a:p>
          <a:p>
            <a:pPr marL="144000" algn="just" eaLnBrk="1" hangingPunct="1">
              <a:spcBef>
                <a:spcPts val="0"/>
              </a:spcBef>
              <a:spcAft>
                <a:spcPts val="0"/>
              </a:spcAft>
            </a:pPr>
            <a:r>
              <a:rPr lang="en-US" sz="1200" b="1" i="1" dirty="0">
                <a:solidFill>
                  <a:srgbClr val="000000"/>
                </a:solidFill>
                <a:latin typeface="Calibri" panose="020F0502020204030204" pitchFamily="34" charset="0"/>
              </a:rPr>
              <a:t>Cold start </a:t>
            </a:r>
            <a:r>
              <a:rPr lang="en-US" sz="1200" i="1" dirty="0">
                <a:solidFill>
                  <a:srgbClr val="000000"/>
                </a:solidFill>
                <a:latin typeface="Calibri" panose="020F0502020204030204" pitchFamily="34" charset="0"/>
              </a:rPr>
              <a:t>(No data assimilation) </a:t>
            </a:r>
          </a:p>
        </p:txBody>
      </p:sp>
      <p:sp>
        <p:nvSpPr>
          <p:cNvPr id="9" name="Shape 231"/>
          <p:cNvSpPr/>
          <p:nvPr/>
        </p:nvSpPr>
        <p:spPr>
          <a:xfrm>
            <a:off x="246397" y="6421352"/>
            <a:ext cx="4771454" cy="560031"/>
          </a:xfrm>
          <a:prstGeom prst="rect">
            <a:avLst/>
          </a:prstGeom>
          <a:noFill/>
          <a:ln>
            <a:noFill/>
          </a:ln>
        </p:spPr>
        <p:txBody>
          <a:bodyPr lIns="91425" tIns="45700" rIns="91425" bIns="45700" anchor="t" anchorCtr="0">
            <a:noAutofit/>
          </a:bodyPr>
          <a:lstStyle/>
          <a:p>
            <a:pPr>
              <a:spcBef>
                <a:spcPts val="0"/>
              </a:spcBef>
              <a:buSzPct val="25000"/>
            </a:pPr>
            <a:r>
              <a:rPr lang="en-US" i="1" dirty="0">
                <a:solidFill>
                  <a:srgbClr val="000000"/>
                </a:solidFill>
                <a:latin typeface="Calibri"/>
                <a:ea typeface="Calibri"/>
                <a:cs typeface="Calibri"/>
                <a:sym typeface="Calibri"/>
              </a:rPr>
              <a:t>(</a:t>
            </a:r>
            <a:r>
              <a:rPr lang="en-US" i="1" dirty="0" err="1">
                <a:solidFill>
                  <a:srgbClr val="000000"/>
                </a:solidFill>
                <a:latin typeface="Calibri"/>
                <a:ea typeface="Calibri"/>
                <a:cs typeface="Calibri"/>
                <a:sym typeface="Calibri"/>
              </a:rPr>
              <a:t>Vendrell</a:t>
            </a:r>
            <a:r>
              <a:rPr lang="en-US" i="1" dirty="0">
                <a:solidFill>
                  <a:srgbClr val="000000"/>
                </a:solidFill>
                <a:latin typeface="Calibri"/>
                <a:ea typeface="Calibri"/>
                <a:cs typeface="Calibri"/>
                <a:sym typeface="Calibri"/>
              </a:rPr>
              <a:t> et al</a:t>
            </a:r>
            <a:r>
              <a:rPr lang="en-US" i="1" dirty="0" smtClean="0">
                <a:solidFill>
                  <a:srgbClr val="000000"/>
                </a:solidFill>
                <a:latin typeface="Calibri"/>
                <a:ea typeface="Calibri"/>
                <a:cs typeface="Calibri"/>
                <a:sym typeface="Calibri"/>
              </a:rPr>
              <a:t>., in </a:t>
            </a:r>
            <a:r>
              <a:rPr lang="en-US" i="1" dirty="0">
                <a:solidFill>
                  <a:srgbClr val="000000"/>
                </a:solidFill>
                <a:latin typeface="Calibri"/>
                <a:ea typeface="Calibri"/>
                <a:cs typeface="Calibri"/>
                <a:sym typeface="Calibri"/>
              </a:rPr>
              <a:t>preparation)</a:t>
            </a:r>
          </a:p>
        </p:txBody>
      </p:sp>
      <p:cxnSp>
        <p:nvCxnSpPr>
          <p:cNvPr id="10" name="Straight Arrow Connector 33"/>
          <p:cNvCxnSpPr/>
          <p:nvPr/>
        </p:nvCxnSpPr>
        <p:spPr>
          <a:xfrm>
            <a:off x="4139952" y="1748848"/>
            <a:ext cx="1008112" cy="0"/>
          </a:xfrm>
          <a:prstGeom prst="straightConnector1">
            <a:avLst/>
          </a:prstGeom>
          <a:ln>
            <a:solidFill>
              <a:srgbClr val="000000"/>
            </a:solidFill>
            <a:tailEnd type="arrow"/>
          </a:ln>
        </p:spPr>
        <p:style>
          <a:lnRef idx="2">
            <a:schemeClr val="dk1"/>
          </a:lnRef>
          <a:fillRef idx="0">
            <a:schemeClr val="dk1"/>
          </a:fillRef>
          <a:effectRef idx="1">
            <a:schemeClr val="dk1"/>
          </a:effectRef>
          <a:fontRef idx="minor">
            <a:schemeClr val="tx1"/>
          </a:fontRef>
        </p:style>
      </p:cxnSp>
      <p:sp>
        <p:nvSpPr>
          <p:cNvPr id="2" name="Slide Number Placeholder 1"/>
          <p:cNvSpPr>
            <a:spLocks noGrp="1"/>
          </p:cNvSpPr>
          <p:nvPr>
            <p:ph type="sldNum" sz="quarter" idx="4"/>
          </p:nvPr>
        </p:nvSpPr>
        <p:spPr/>
        <p:txBody>
          <a:bodyPr/>
          <a:lstStyle/>
          <a:p>
            <a:fld id="{4A490C5D-AEA8-4823-B9B3-806910A0ECF7}" type="slidenum">
              <a:rPr lang="es-ES" smtClean="0"/>
              <a:pPr/>
              <a:t>8</a:t>
            </a:fld>
            <a:endParaRPr lang="es-ES" dirty="0"/>
          </a:p>
        </p:txBody>
      </p:sp>
    </p:spTree>
    <p:extLst>
      <p:ext uri="{BB962C8B-B14F-4D97-AF65-F5344CB8AC3E}">
        <p14:creationId xmlns:p14="http://schemas.microsoft.com/office/powerpoint/2010/main" val="8949128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smtClean="0"/>
              <a:t>Mineral dust Services </a:t>
            </a:r>
            <a:endParaRPr lang="en-US" altLang="ca-ES" sz="3500" b="1" dirty="0"/>
          </a:p>
        </p:txBody>
      </p:sp>
      <p:sp>
        <p:nvSpPr>
          <p:cNvPr id="2" name="Slide Number Placeholder 1"/>
          <p:cNvSpPr>
            <a:spLocks noGrp="1"/>
          </p:cNvSpPr>
          <p:nvPr>
            <p:ph type="sldNum" sz="quarter" idx="4"/>
          </p:nvPr>
        </p:nvSpPr>
        <p:spPr/>
        <p:txBody>
          <a:bodyPr/>
          <a:lstStyle/>
          <a:p>
            <a:fld id="{4A490C5D-AEA8-4823-B9B3-806910A0ECF7}" type="slidenum">
              <a:rPr lang="es-ES" smtClean="0"/>
              <a:pPr/>
              <a:t>9</a:t>
            </a:fld>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hape 149"/>
          <p:cNvSpPr/>
          <p:nvPr/>
        </p:nvSpPr>
        <p:spPr>
          <a:xfrm>
            <a:off x="421049" y="990600"/>
            <a:ext cx="5951151" cy="4912501"/>
          </a:xfrm>
          <a:prstGeom prst="rect">
            <a:avLst/>
          </a:prstGeom>
          <a:noFill/>
          <a:ln w="9525" cap="flat" cmpd="sng">
            <a:noFill/>
            <a:prstDash val="solid"/>
            <a:round/>
            <a:headEnd type="none" w="med" len="med"/>
            <a:tailEnd type="none" w="med" len="med"/>
          </a:ln>
        </p:spPr>
        <p:txBody>
          <a:bodyPr lIns="91425" tIns="91425" rIns="91425" bIns="91425" anchor="t" anchorCtr="0">
            <a:noAutofit/>
          </a:bodyPr>
          <a:lstStyle/>
          <a:p>
            <a:pPr lvl="0"/>
            <a:r>
              <a:rPr lang="en-US" sz="3000" b="1" dirty="0" smtClean="0">
                <a:solidFill>
                  <a:srgbClr val="000000"/>
                </a:solidFill>
                <a:latin typeface="Calibri" panose="020F0502020204030204" pitchFamily="34" charset="0"/>
              </a:rPr>
              <a:t>BSC dust </a:t>
            </a:r>
            <a:r>
              <a:rPr lang="en-US" sz="3000" b="1" dirty="0">
                <a:solidFill>
                  <a:srgbClr val="000000"/>
                </a:solidFill>
                <a:latin typeface="Calibri" panose="020F0502020204030204" pitchFamily="34" charset="0"/>
              </a:rPr>
              <a:t>operational </a:t>
            </a:r>
            <a:r>
              <a:rPr lang="en-US" sz="3000" b="1" dirty="0" smtClean="0">
                <a:solidFill>
                  <a:srgbClr val="000000"/>
                </a:solidFill>
                <a:latin typeface="Calibri" panose="020F0502020204030204" pitchFamily="34" charset="0"/>
              </a:rPr>
              <a:t>forecast (global and regional domains)</a:t>
            </a:r>
            <a:endParaRPr lang="en-US" i="1" dirty="0">
              <a:solidFill>
                <a:srgbClr val="000000"/>
              </a:solidFill>
              <a:latin typeface="Calibri" panose="020F0502020204030204" pitchFamily="34" charset="0"/>
            </a:endParaRPr>
          </a:p>
          <a:p>
            <a:endParaRPr lang="en-US" sz="3000" b="1" dirty="0" smtClean="0">
              <a:solidFill>
                <a:srgbClr val="000000"/>
              </a:solidFill>
              <a:latin typeface="Calibri" panose="020F0502020204030204" pitchFamily="34" charset="0"/>
            </a:endParaRPr>
          </a:p>
          <a:p>
            <a:pPr marL="285750" lvl="0" indent="-285750">
              <a:buFont typeface="Wingdings" charset="2"/>
              <a:buChar char="ü"/>
            </a:pPr>
            <a:r>
              <a:rPr lang="en-US" i="1" dirty="0" smtClean="0">
                <a:solidFill>
                  <a:srgbClr val="000000"/>
                </a:solidFill>
                <a:latin typeface="Calibri" panose="020F0502020204030204" pitchFamily="34" charset="0"/>
              </a:rPr>
              <a:t>Contribution </a:t>
            </a:r>
            <a:r>
              <a:rPr lang="en-US" i="1" dirty="0">
                <a:solidFill>
                  <a:srgbClr val="000000"/>
                </a:solidFill>
                <a:latin typeface="Calibri" panose="020F0502020204030204" pitchFamily="34" charset="0"/>
              </a:rPr>
              <a:t>to the </a:t>
            </a:r>
            <a:r>
              <a:rPr lang="en-US" b="1" i="1" dirty="0">
                <a:solidFill>
                  <a:srgbClr val="000000"/>
                </a:solidFill>
                <a:latin typeface="Calibri" panose="020F0502020204030204" pitchFamily="34" charset="0"/>
              </a:rPr>
              <a:t>ICAP </a:t>
            </a:r>
            <a:r>
              <a:rPr lang="en-US" i="1" dirty="0">
                <a:solidFill>
                  <a:srgbClr val="000000"/>
                </a:solidFill>
                <a:latin typeface="Calibri" panose="020F0502020204030204" pitchFamily="34" charset="0"/>
              </a:rPr>
              <a:t>multi-model ensemble </a:t>
            </a:r>
            <a:endParaRPr lang="en-US" i="1" dirty="0" smtClean="0">
              <a:solidFill>
                <a:srgbClr val="000000"/>
              </a:solidFill>
              <a:latin typeface="Calibri" panose="020F0502020204030204" pitchFamily="34" charset="0"/>
            </a:endParaRPr>
          </a:p>
          <a:p>
            <a:pPr lvl="0"/>
            <a:r>
              <a:rPr lang="en-US" i="1" dirty="0" smtClean="0">
                <a:solidFill>
                  <a:srgbClr val="000000"/>
                </a:solidFill>
                <a:latin typeface="Calibri" panose="020F0502020204030204" pitchFamily="34" charset="0"/>
              </a:rPr>
              <a:t>(</a:t>
            </a:r>
            <a:r>
              <a:rPr lang="en-US" i="1" dirty="0">
                <a:solidFill>
                  <a:srgbClr val="000000"/>
                </a:solidFill>
                <a:latin typeface="Calibri" panose="020F0502020204030204" pitchFamily="34" charset="0"/>
              </a:rPr>
              <a:t>global</a:t>
            </a:r>
            <a:r>
              <a:rPr lang="en-US" i="1" dirty="0" smtClean="0">
                <a:solidFill>
                  <a:srgbClr val="000000"/>
                </a:solidFill>
                <a:latin typeface="Calibri" panose="020F0502020204030204" pitchFamily="34" charset="0"/>
              </a:rPr>
              <a:t>) </a:t>
            </a:r>
            <a:r>
              <a:rPr lang="en-US" i="1" dirty="0" smtClean="0">
                <a:solidFill>
                  <a:srgbClr val="000000"/>
                </a:solidFill>
                <a:latin typeface="Calibri" panose="020F0502020204030204" pitchFamily="34" charset="0"/>
                <a:hlinkClick r:id="rId4"/>
              </a:rPr>
              <a:t>http</a:t>
            </a:r>
            <a:r>
              <a:rPr lang="en-US" i="1" dirty="0">
                <a:solidFill>
                  <a:srgbClr val="000000"/>
                </a:solidFill>
                <a:latin typeface="Calibri" panose="020F0502020204030204" pitchFamily="34" charset="0"/>
                <a:hlinkClick r:id="rId4"/>
              </a:rPr>
              <a:t>://icap.atmos.und.edu</a:t>
            </a:r>
            <a:endParaRPr lang="en-US" i="1" dirty="0">
              <a:solidFill>
                <a:srgbClr val="000000"/>
              </a:solidFill>
              <a:latin typeface="Calibri" panose="020F0502020204030204" pitchFamily="34" charset="0"/>
            </a:endParaRPr>
          </a:p>
          <a:p>
            <a:endParaRPr lang="en-US" sz="1400" b="1" dirty="0" smtClean="0">
              <a:solidFill>
                <a:srgbClr val="000000"/>
              </a:solidFill>
              <a:latin typeface="Calibri" panose="020F0502020204030204" pitchFamily="34" charset="0"/>
            </a:endParaRPr>
          </a:p>
          <a:p>
            <a:endParaRPr lang="en-US" sz="3000" b="1" dirty="0" smtClean="0">
              <a:solidFill>
                <a:srgbClr val="000000"/>
              </a:solidFill>
              <a:latin typeface="Calibri" panose="020F0502020204030204" pitchFamily="34" charset="0"/>
            </a:endParaRPr>
          </a:p>
          <a:p>
            <a:r>
              <a:rPr lang="en-US" sz="3000" b="1" dirty="0" smtClean="0">
                <a:solidFill>
                  <a:srgbClr val="000000"/>
                </a:solidFill>
                <a:latin typeface="Calibri" panose="020F0502020204030204" pitchFamily="34" charset="0"/>
              </a:rPr>
              <a:t>WMO Dust Centers </a:t>
            </a:r>
            <a:endParaRPr lang="en-US" sz="3000" b="1" dirty="0">
              <a:solidFill>
                <a:srgbClr val="000000"/>
              </a:solidFill>
              <a:latin typeface="Calibri" panose="020F0502020204030204" pitchFamily="34" charset="0"/>
            </a:endParaRPr>
          </a:p>
          <a:p>
            <a:pPr lvl="0"/>
            <a:r>
              <a:rPr lang="en-US" b="1" i="1" dirty="0">
                <a:solidFill>
                  <a:srgbClr val="000000"/>
                </a:solidFill>
                <a:latin typeface="Calibri" panose="020F0502020204030204" pitchFamily="34" charset="0"/>
              </a:rPr>
              <a:t>Barcelona Dust Forecast Center</a:t>
            </a:r>
            <a:r>
              <a:rPr lang="en-US" i="1" dirty="0">
                <a:solidFill>
                  <a:srgbClr val="000000"/>
                </a:solidFill>
                <a:latin typeface="Calibri" panose="020F0502020204030204" pitchFamily="34" charset="0"/>
              </a:rPr>
              <a:t>. </a:t>
            </a:r>
          </a:p>
          <a:p>
            <a:pPr lvl="0"/>
            <a:r>
              <a:rPr lang="en-US" i="1" dirty="0">
                <a:solidFill>
                  <a:srgbClr val="000000"/>
                </a:solidFill>
                <a:latin typeface="Calibri" panose="020F0502020204030204" pitchFamily="34" charset="0"/>
              </a:rPr>
              <a:t>First specialized WMO Center for mineral dust prediction. </a:t>
            </a:r>
          </a:p>
          <a:p>
            <a:pPr lvl="0"/>
            <a:r>
              <a:rPr lang="en-US" i="1" dirty="0">
                <a:solidFill>
                  <a:srgbClr val="000000"/>
                </a:solidFill>
                <a:latin typeface="Calibri" panose="020F0502020204030204" pitchFamily="34" charset="0"/>
              </a:rPr>
              <a:t>http://dust.aemet.es started in 2014  - </a:t>
            </a:r>
            <a:r>
              <a:rPr lang="en-US" i="1" dirty="0" smtClean="0">
                <a:solidFill>
                  <a:srgbClr val="FF0000"/>
                </a:solidFill>
                <a:latin typeface="Calibri" panose="020F0502020204030204" pitchFamily="34" charset="0"/>
              </a:rPr>
              <a:t>Operational</a:t>
            </a:r>
          </a:p>
          <a:p>
            <a:pPr lvl="0"/>
            <a:endParaRPr lang="en-US" i="1" dirty="0">
              <a:solidFill>
                <a:srgbClr val="FF0000"/>
              </a:solidFill>
              <a:latin typeface="Calibri" panose="020F0502020204030204" pitchFamily="34" charset="0"/>
            </a:endParaRPr>
          </a:p>
          <a:p>
            <a:pPr lvl="0"/>
            <a:r>
              <a:rPr lang="en-US" b="1" i="1" dirty="0" smtClean="0">
                <a:solidFill>
                  <a:srgbClr val="000000"/>
                </a:solidFill>
                <a:latin typeface="Calibri" panose="020F0502020204030204" pitchFamily="34" charset="0"/>
              </a:rPr>
              <a:t>SDS-WAS</a:t>
            </a:r>
            <a:r>
              <a:rPr lang="en-US" b="1" i="1" dirty="0">
                <a:solidFill>
                  <a:srgbClr val="000000"/>
                </a:solidFill>
                <a:latin typeface="Calibri" panose="020F0502020204030204" pitchFamily="34" charset="0"/>
              </a:rPr>
              <a:t>. North Africa, Middle East and Europe </a:t>
            </a:r>
          </a:p>
          <a:p>
            <a:pPr lvl="0"/>
            <a:r>
              <a:rPr lang="en-US" b="1" i="1" dirty="0">
                <a:solidFill>
                  <a:srgbClr val="000000"/>
                </a:solidFill>
                <a:latin typeface="Calibri" panose="020F0502020204030204" pitchFamily="34" charset="0"/>
              </a:rPr>
              <a:t>Regional Center</a:t>
            </a:r>
            <a:r>
              <a:rPr lang="en-US" i="1" dirty="0">
                <a:solidFill>
                  <a:srgbClr val="000000"/>
                </a:solidFill>
                <a:latin typeface="Calibri" panose="020F0502020204030204" pitchFamily="34" charset="0"/>
              </a:rPr>
              <a:t>.  </a:t>
            </a:r>
            <a:r>
              <a:rPr lang="en-US" i="1" dirty="0" smtClean="0">
                <a:solidFill>
                  <a:srgbClr val="000000"/>
                </a:solidFill>
                <a:latin typeface="Calibri" panose="020F0502020204030204" pitchFamily="34" charset="0"/>
              </a:rPr>
              <a:t>http</a:t>
            </a:r>
            <a:r>
              <a:rPr lang="en-US" i="1" dirty="0">
                <a:solidFill>
                  <a:srgbClr val="000000"/>
                </a:solidFill>
                <a:latin typeface="Calibri" panose="020F0502020204030204" pitchFamily="34" charset="0"/>
              </a:rPr>
              <a:t>://sds-was.aemet.es </a:t>
            </a:r>
          </a:p>
          <a:p>
            <a:pPr lvl="0"/>
            <a:r>
              <a:rPr lang="en-US" i="1" dirty="0">
                <a:solidFill>
                  <a:srgbClr val="000000"/>
                </a:solidFill>
                <a:latin typeface="Calibri" panose="020F0502020204030204" pitchFamily="34" charset="0"/>
              </a:rPr>
              <a:t>started in </a:t>
            </a:r>
            <a:r>
              <a:rPr lang="en-US" i="1" dirty="0" smtClean="0">
                <a:solidFill>
                  <a:srgbClr val="000000"/>
                </a:solidFill>
                <a:latin typeface="Calibri" panose="020F0502020204030204" pitchFamily="34" charset="0"/>
              </a:rPr>
              <a:t>2010 – </a:t>
            </a:r>
            <a:r>
              <a:rPr lang="en-US" i="1" dirty="0" smtClean="0">
                <a:solidFill>
                  <a:srgbClr val="FF0000"/>
                </a:solidFill>
                <a:latin typeface="Calibri" panose="020F0502020204030204" pitchFamily="34" charset="0"/>
              </a:rPr>
              <a:t>Research </a:t>
            </a:r>
          </a:p>
          <a:p>
            <a:pPr lvl="0"/>
            <a:endParaRPr lang="en-US" b="1" i="1" dirty="0">
              <a:solidFill>
                <a:srgbClr val="000000"/>
              </a:solidFill>
              <a:latin typeface="Calibri" panose="020F0502020204030204" pitchFamily="34" charset="0"/>
            </a:endParaRPr>
          </a:p>
          <a:p>
            <a:pPr lvl="0"/>
            <a:endParaRPr lang="en-US" i="1" dirty="0" smtClean="0">
              <a:solidFill>
                <a:srgbClr val="000000"/>
              </a:solidFill>
              <a:latin typeface="Calibri" panose="020F0502020204030204" pitchFamily="34" charset="0"/>
            </a:endParaRPr>
          </a:p>
          <a:p>
            <a:pPr lvl="0"/>
            <a:endParaRPr lang="en-US" sz="1800" i="1" dirty="0">
              <a:solidFill>
                <a:srgbClr val="000000"/>
              </a:solidFill>
              <a:latin typeface="Calibri" panose="020F0502020204030204" pitchFamily="34" charset="0"/>
            </a:endParaRPr>
          </a:p>
        </p:txBody>
      </p:sp>
      <p:pic>
        <p:nvPicPr>
          <p:cNvPr id="6" name="Shape 15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432260" y="6318275"/>
            <a:ext cx="462825" cy="505499"/>
          </a:xfrm>
          <a:prstGeom prst="rect">
            <a:avLst/>
          </a:prstGeom>
          <a:noFill/>
          <a:ln>
            <a:noFill/>
          </a:ln>
        </p:spPr>
      </p:pic>
      <p:pic>
        <p:nvPicPr>
          <p:cNvPr id="8" name="Shape 155"/>
          <p:cNvPicPr preferRelativeResize="0"/>
          <p:nvPr/>
        </p:nvPicPr>
        <p:blipFill>
          <a:blip r:embed="rId6">
            <a:alphaModFix/>
          </a:blip>
          <a:stretch>
            <a:fillRect/>
          </a:stretch>
        </p:blipFill>
        <p:spPr>
          <a:xfrm>
            <a:off x="5966606" y="6318274"/>
            <a:ext cx="3139400" cy="505499"/>
          </a:xfrm>
          <a:prstGeom prst="rect">
            <a:avLst/>
          </a:prstGeom>
          <a:noFill/>
          <a:ln>
            <a:noFill/>
          </a:ln>
        </p:spPr>
      </p:pic>
      <p:pic>
        <p:nvPicPr>
          <p:cNvPr id="9" name="Shape 157"/>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a:off x="5848672" y="3712539"/>
            <a:ext cx="2971800" cy="2251628"/>
          </a:xfrm>
          <a:prstGeom prst="rect">
            <a:avLst/>
          </a:prstGeom>
          <a:noFill/>
          <a:ln>
            <a:noFill/>
          </a:ln>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a:ext>
            </a:extLst>
          </a:blip>
          <a:srcRect l="51283"/>
          <a:stretch/>
        </p:blipFill>
        <p:spPr>
          <a:xfrm>
            <a:off x="5933595" y="1214699"/>
            <a:ext cx="2814869" cy="2314642"/>
          </a:xfrm>
          <a:prstGeom prst="rect">
            <a:avLst/>
          </a:prstGeom>
        </p:spPr>
      </p:pic>
      <p:sp>
        <p:nvSpPr>
          <p:cNvPr id="11" name="Rectangle 10"/>
          <p:cNvSpPr/>
          <p:nvPr/>
        </p:nvSpPr>
        <p:spPr>
          <a:xfrm>
            <a:off x="421049" y="2069802"/>
            <a:ext cx="4436836" cy="369332"/>
          </a:xfrm>
          <a:prstGeom prst="rect">
            <a:avLst/>
          </a:prstGeom>
        </p:spPr>
        <p:txBody>
          <a:bodyPr wrap="square">
            <a:spAutoFit/>
          </a:bodyPr>
          <a:lstStyle/>
          <a:p>
            <a:pPr lvl="0"/>
            <a:r>
              <a:rPr lang="en-US" i="1" dirty="0" smtClean="0">
                <a:solidFill>
                  <a:srgbClr val="000000"/>
                </a:solidFill>
                <a:latin typeface="Calibri" panose="020F0502020204030204" pitchFamily="34" charset="0"/>
              </a:rPr>
              <a:t>http://www.bsc.es/ESS</a:t>
            </a:r>
            <a:endParaRPr lang="en-US" i="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154734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Personalizado 1">
      <a:dk1>
        <a:sysClr val="windowText" lastClr="000000"/>
      </a:dk1>
      <a:lt1>
        <a:sysClr val="window" lastClr="FFFFFF"/>
      </a:lt1>
      <a:dk2>
        <a:srgbClr val="44546A"/>
      </a:dk2>
      <a:lt2>
        <a:srgbClr val="E7E6E6"/>
      </a:lt2>
      <a:accent1>
        <a:srgbClr val="124484"/>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5222</TotalTime>
  <Words>1925</Words>
  <Application>Microsoft Office PowerPoint</Application>
  <PresentationFormat>On-screen Show (4:3)</PresentationFormat>
  <Paragraphs>243</Paragraphs>
  <Slides>27</Slides>
  <Notes>22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27</vt:i4>
      </vt:variant>
    </vt:vector>
  </HeadingPairs>
  <TitlesOfParts>
    <vt:vector size="40" baseType="lpstr">
      <vt:lpstr>MS PGothic</vt:lpstr>
      <vt:lpstr>MS PGothic</vt:lpstr>
      <vt:lpstr>MS UI Gothic</vt:lpstr>
      <vt:lpstr>Arial</vt:lpstr>
      <vt:lpstr>Arial Black</vt:lpstr>
      <vt:lpstr>Arial Unicode MS</vt:lpstr>
      <vt:lpstr>Calibri</vt:lpstr>
      <vt:lpstr>Comic Sans MS</vt:lpstr>
      <vt:lpstr>DejaVu Sans</vt:lpstr>
      <vt:lpstr>Symbol</vt:lpstr>
      <vt:lpstr>Times New Roman</vt:lpstr>
      <vt:lpstr>Wingdings</vt:lpstr>
      <vt:lpstr>Tema de Office</vt:lpstr>
      <vt:lpstr>Modeling the dust cycle at BSC  From R&amp;D to operations    </vt:lpstr>
      <vt:lpstr>Earth Sciences Department </vt:lpstr>
      <vt:lpstr>PowerPoint Presentation</vt:lpstr>
      <vt:lpstr>Atmopheric composition group at BSC Model Developments from global to local scales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SDS-WAS NAMEE: Lessons learnt</vt:lpstr>
      <vt:lpstr>SDS-WAS NAMEE: Early Warning System for Burkina Faso</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BSC Slides v.1</dc:title>
  <dc:creator>BSC-CNS</dc:creator>
  <cp:lastModifiedBy>Windows User</cp:lastModifiedBy>
  <cp:revision>417</cp:revision>
  <cp:lastPrinted>2017-10-20T14:15:59Z</cp:lastPrinted>
  <dcterms:created xsi:type="dcterms:W3CDTF">2016-07-07T10:13:32Z</dcterms:created>
  <dcterms:modified xsi:type="dcterms:W3CDTF">2019-12-09T17:07:59Z</dcterms:modified>
</cp:coreProperties>
</file>