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27"/>
  </p:notesMasterIdLst>
  <p:handoutMasterIdLst>
    <p:handoutMasterId r:id="rId28"/>
  </p:handoutMasterIdLst>
  <p:sldIdLst>
    <p:sldId id="280" r:id="rId2"/>
    <p:sldId id="487" r:id="rId3"/>
    <p:sldId id="502" r:id="rId4"/>
    <p:sldId id="503" r:id="rId5"/>
    <p:sldId id="504" r:id="rId6"/>
    <p:sldId id="505" r:id="rId7"/>
    <p:sldId id="506" r:id="rId8"/>
    <p:sldId id="507" r:id="rId9"/>
    <p:sldId id="488" r:id="rId10"/>
    <p:sldId id="519" r:id="rId11"/>
    <p:sldId id="518" r:id="rId12"/>
    <p:sldId id="497" r:id="rId13"/>
    <p:sldId id="520" r:id="rId14"/>
    <p:sldId id="522" r:id="rId15"/>
    <p:sldId id="523" r:id="rId16"/>
    <p:sldId id="524" r:id="rId17"/>
    <p:sldId id="496" r:id="rId18"/>
    <p:sldId id="498" r:id="rId19"/>
    <p:sldId id="494" r:id="rId20"/>
    <p:sldId id="495" r:id="rId21"/>
    <p:sldId id="484" r:id="rId22"/>
    <p:sldId id="526" r:id="rId23"/>
    <p:sldId id="525" r:id="rId24"/>
    <p:sldId id="501" r:id="rId25"/>
    <p:sldId id="499" r:id="rId26"/>
  </p:sldIdLst>
  <p:sldSz cx="9144000" cy="6858000" type="screen4x3"/>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4484"/>
    <a:srgbClr val="F5B783"/>
    <a:srgbClr val="DE7558"/>
    <a:srgbClr val="A50021"/>
    <a:srgbClr val="FF6969"/>
    <a:srgbClr val="3C84E4"/>
    <a:srgbClr val="EAEDF2"/>
    <a:srgbClr val="1E2B33"/>
    <a:srgbClr val="2F5597"/>
    <a:srgbClr val="6BA0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015" autoAdjust="0"/>
    <p:restoredTop sz="91418" autoAdjust="0"/>
  </p:normalViewPr>
  <p:slideViewPr>
    <p:cSldViewPr snapToGrid="0">
      <p:cViewPr varScale="1">
        <p:scale>
          <a:sx n="91" d="100"/>
          <a:sy n="91" d="100"/>
        </p:scale>
        <p:origin x="1446" y="78"/>
      </p:cViewPr>
      <p:guideLst>
        <p:guide orient="horz" pos="2115"/>
        <p:guide pos="2880"/>
      </p:guideLst>
    </p:cSldViewPr>
  </p:slideViewPr>
  <p:notesTextViewPr>
    <p:cViewPr>
      <p:scale>
        <a:sx n="3" d="2"/>
        <a:sy n="3" d="2"/>
      </p:scale>
      <p:origin x="0" y="0"/>
    </p:cViewPr>
  </p:notesTextViewPr>
  <p:sorterViewPr>
    <p:cViewPr varScale="1">
      <p:scale>
        <a:sx n="1" d="1"/>
        <a:sy n="1" d="1"/>
      </p:scale>
      <p:origin x="0" y="-12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A31F8031-2876-4C49-B2AB-FA63CCCA4B46}" type="datetimeFigureOut">
              <a:rPr lang="en-US" smtClean="0"/>
              <a:t>12/11/2019</a:t>
            </a:fld>
            <a:endParaRPr lang="en-US"/>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350C2212-AB90-4CCA-9B10-8B2494265CDF}" type="slidenum">
              <a:rPr lang="en-US" smtClean="0"/>
              <a:t>‹#›</a:t>
            </a:fld>
            <a:endParaRPr lang="en-US"/>
          </a:p>
        </p:txBody>
      </p:sp>
    </p:spTree>
    <p:extLst>
      <p:ext uri="{BB962C8B-B14F-4D97-AF65-F5344CB8AC3E}">
        <p14:creationId xmlns:p14="http://schemas.microsoft.com/office/powerpoint/2010/main" val="4821745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D880A98B-92B9-4661-8148-70A28B87BFA7}" type="datetimeFigureOut">
              <a:rPr lang="es-ES" smtClean="0"/>
              <a:t>11/12/2019</a:t>
            </a:fld>
            <a:endParaRPr lang="es-ES"/>
          </a:p>
        </p:txBody>
      </p:sp>
      <p:sp>
        <p:nvSpPr>
          <p:cNvPr id="4" name="Marcador de imagen de diapositiva 3"/>
          <p:cNvSpPr>
            <a:spLocks noGrp="1" noRot="1" noChangeAspect="1"/>
          </p:cNvSpPr>
          <p:nvPr>
            <p:ph type="sldImg" idx="2"/>
          </p:nvPr>
        </p:nvSpPr>
        <p:spPr>
          <a:xfrm>
            <a:off x="1176338" y="1233488"/>
            <a:ext cx="4445000" cy="333375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F710EC59-92A8-49D9-A266-1F666DA847F6}" type="slidenum">
              <a:rPr lang="es-ES" smtClean="0"/>
              <a:t>‹#›</a:t>
            </a:fld>
            <a:endParaRPr lang="es-ES"/>
          </a:p>
        </p:txBody>
      </p:sp>
    </p:spTree>
    <p:extLst>
      <p:ext uri="{BB962C8B-B14F-4D97-AF65-F5344CB8AC3E}">
        <p14:creationId xmlns:p14="http://schemas.microsoft.com/office/powerpoint/2010/main" val="3049826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710EC59-92A8-49D9-A266-1F666DA847F6}" type="slidenum">
              <a:rPr lang="es-ES" smtClean="0"/>
              <a:t>1</a:t>
            </a:fld>
            <a:endParaRPr lang="es-ES"/>
          </a:p>
        </p:txBody>
      </p:sp>
    </p:spTree>
    <p:extLst>
      <p:ext uri="{BB962C8B-B14F-4D97-AF65-F5344CB8AC3E}">
        <p14:creationId xmlns:p14="http://schemas.microsoft.com/office/powerpoint/2010/main" val="755402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10</a:t>
            </a:fld>
            <a:endParaRPr lang="es-ES"/>
          </a:p>
        </p:txBody>
      </p:sp>
    </p:spTree>
    <p:extLst>
      <p:ext uri="{BB962C8B-B14F-4D97-AF65-F5344CB8AC3E}">
        <p14:creationId xmlns:p14="http://schemas.microsoft.com/office/powerpoint/2010/main" val="438030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11</a:t>
            </a:fld>
            <a:endParaRPr lang="es-ES"/>
          </a:p>
        </p:txBody>
      </p:sp>
    </p:spTree>
    <p:extLst>
      <p:ext uri="{BB962C8B-B14F-4D97-AF65-F5344CB8AC3E}">
        <p14:creationId xmlns:p14="http://schemas.microsoft.com/office/powerpoint/2010/main" val="2958625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12</a:t>
            </a:fld>
            <a:endParaRPr lang="es-ES"/>
          </a:p>
        </p:txBody>
      </p:sp>
    </p:spTree>
    <p:extLst>
      <p:ext uri="{BB962C8B-B14F-4D97-AF65-F5344CB8AC3E}">
        <p14:creationId xmlns:p14="http://schemas.microsoft.com/office/powerpoint/2010/main" val="3423082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13</a:t>
            </a:fld>
            <a:endParaRPr lang="es-ES"/>
          </a:p>
        </p:txBody>
      </p:sp>
    </p:spTree>
    <p:extLst>
      <p:ext uri="{BB962C8B-B14F-4D97-AF65-F5344CB8AC3E}">
        <p14:creationId xmlns:p14="http://schemas.microsoft.com/office/powerpoint/2010/main" val="728699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14</a:t>
            </a:fld>
            <a:endParaRPr lang="es-ES"/>
          </a:p>
        </p:txBody>
      </p:sp>
    </p:spTree>
    <p:extLst>
      <p:ext uri="{BB962C8B-B14F-4D97-AF65-F5344CB8AC3E}">
        <p14:creationId xmlns:p14="http://schemas.microsoft.com/office/powerpoint/2010/main" val="2398315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15</a:t>
            </a:fld>
            <a:endParaRPr lang="es-ES"/>
          </a:p>
        </p:txBody>
      </p:sp>
    </p:spTree>
    <p:extLst>
      <p:ext uri="{BB962C8B-B14F-4D97-AF65-F5344CB8AC3E}">
        <p14:creationId xmlns:p14="http://schemas.microsoft.com/office/powerpoint/2010/main" val="2966122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16</a:t>
            </a:fld>
            <a:endParaRPr lang="es-ES"/>
          </a:p>
        </p:txBody>
      </p:sp>
    </p:spTree>
    <p:extLst>
      <p:ext uri="{BB962C8B-B14F-4D97-AF65-F5344CB8AC3E}">
        <p14:creationId xmlns:p14="http://schemas.microsoft.com/office/powerpoint/2010/main" val="3586061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17</a:t>
            </a:fld>
            <a:endParaRPr lang="es-ES"/>
          </a:p>
        </p:txBody>
      </p:sp>
    </p:spTree>
    <p:extLst>
      <p:ext uri="{BB962C8B-B14F-4D97-AF65-F5344CB8AC3E}">
        <p14:creationId xmlns:p14="http://schemas.microsoft.com/office/powerpoint/2010/main" val="2127350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18</a:t>
            </a:fld>
            <a:endParaRPr lang="es-ES"/>
          </a:p>
        </p:txBody>
      </p:sp>
    </p:spTree>
    <p:extLst>
      <p:ext uri="{BB962C8B-B14F-4D97-AF65-F5344CB8AC3E}">
        <p14:creationId xmlns:p14="http://schemas.microsoft.com/office/powerpoint/2010/main" val="2212946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8FBBF2F4-2F3F-47C3-9B70-D29166083D38}" type="slidenum">
              <a:rPr lang="es-ES" altLang="es-ES" sz="1400" smtClean="0">
                <a:cs typeface="Arial Unicode MS" panose="020B0604020202020204" pitchFamily="32" charset="0"/>
              </a:rPr>
              <a:pPr>
                <a:spcBef>
                  <a:spcPct val="0"/>
                </a:spcBef>
                <a:buClrTx/>
                <a:buFontTx/>
                <a:buNone/>
              </a:pPr>
              <a:t>19</a:t>
            </a:fld>
            <a:endParaRPr lang="es-ES" altLang="es-ES" sz="1400" smtClean="0">
              <a:cs typeface="Arial Unicode MS" panose="020B0604020202020204" pitchFamily="32" charset="0"/>
            </a:endParaRPr>
          </a:p>
        </p:txBody>
      </p:sp>
      <p:sp>
        <p:nvSpPr>
          <p:cNvPr id="38915" name="Text Box 1"/>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a:lnSpc>
                <a:spcPct val="93000"/>
              </a:lnSpc>
              <a:spcBef>
                <a:spcPct val="0"/>
              </a:spcBef>
              <a:buClrTx/>
              <a:buFontTx/>
              <a:buNone/>
            </a:pPr>
            <a:fld id="{46925C29-75F2-449C-9629-2D50BEF3A3B2}" type="slidenum">
              <a:rPr lang="es-ES" altLang="es-ES" sz="1400"/>
              <a:pPr algn="r" eaLnBrk="1">
                <a:lnSpc>
                  <a:spcPct val="93000"/>
                </a:lnSpc>
                <a:spcBef>
                  <a:spcPct val="0"/>
                </a:spcBef>
                <a:buClrTx/>
                <a:buFontTx/>
                <a:buNone/>
              </a:pPr>
              <a:t>19</a:t>
            </a:fld>
            <a:endParaRPr lang="es-ES" altLang="es-ES" sz="1400"/>
          </a:p>
        </p:txBody>
      </p:sp>
      <p:sp>
        <p:nvSpPr>
          <p:cNvPr id="38916" name="Rectangle 2"/>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8917" name="Text Box 3"/>
          <p:cNvSpPr txBox="1">
            <a:spLocks noChangeArrowheads="1"/>
          </p:cNvSpPr>
          <p:nvPr/>
        </p:nvSpPr>
        <p:spPr bwMode="auto">
          <a:xfrm>
            <a:off x="755650" y="5078413"/>
            <a:ext cx="6048375" cy="4811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s-ES" altLang="es-ES"/>
          </a:p>
        </p:txBody>
      </p:sp>
    </p:spTree>
    <p:extLst>
      <p:ext uri="{BB962C8B-B14F-4D97-AF65-F5344CB8AC3E}">
        <p14:creationId xmlns:p14="http://schemas.microsoft.com/office/powerpoint/2010/main" val="4177625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57969C54-A88A-4345-B206-95446E18B86F}" type="slidenum">
              <a:rPr lang="es-ES" altLang="es-ES" sz="1400" smtClean="0">
                <a:cs typeface="Arial Unicode MS" panose="020B0604020202020204" pitchFamily="32" charset="0"/>
              </a:rPr>
              <a:pPr>
                <a:spcBef>
                  <a:spcPct val="0"/>
                </a:spcBef>
                <a:buClrTx/>
                <a:buFontTx/>
                <a:buNone/>
              </a:pPr>
              <a:t>2</a:t>
            </a:fld>
            <a:endParaRPr lang="es-ES" altLang="es-ES" sz="1400" smtClean="0">
              <a:cs typeface="Arial Unicode MS" panose="020B0604020202020204" pitchFamily="32" charset="0"/>
            </a:endParaRPr>
          </a:p>
        </p:txBody>
      </p:sp>
      <p:sp>
        <p:nvSpPr>
          <p:cNvPr id="16387"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p:cNvSpPr>
            <a:spLocks noGrp="1" noChangeArrowheads="1"/>
          </p:cNvSpPr>
          <p:nvPr>
            <p:ph type="body" idx="1"/>
          </p:nvPr>
        </p:nvSpPr>
        <p:spPr>
          <a:xfrm>
            <a:off x="755650" y="5078413"/>
            <a:ext cx="6046788" cy="481012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ltLang="es-ES" smtClean="0"/>
          </a:p>
        </p:txBody>
      </p:sp>
    </p:spTree>
    <p:extLst>
      <p:ext uri="{BB962C8B-B14F-4D97-AF65-F5344CB8AC3E}">
        <p14:creationId xmlns:p14="http://schemas.microsoft.com/office/powerpoint/2010/main" val="2052021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5FE13A69-84DA-4EB0-B9D8-A2B1F404510B}" type="slidenum">
              <a:rPr lang="es-ES" altLang="es-ES" sz="1400" smtClean="0">
                <a:cs typeface="Arial Unicode MS" panose="020B0604020202020204" pitchFamily="32" charset="0"/>
              </a:rPr>
              <a:pPr>
                <a:spcBef>
                  <a:spcPct val="0"/>
                </a:spcBef>
                <a:buClrTx/>
                <a:buFontTx/>
                <a:buNone/>
              </a:pPr>
              <a:t>20</a:t>
            </a:fld>
            <a:endParaRPr lang="es-ES" altLang="es-ES" sz="1400" smtClean="0">
              <a:cs typeface="Arial Unicode MS" panose="020B0604020202020204" pitchFamily="32" charset="0"/>
            </a:endParaRPr>
          </a:p>
        </p:txBody>
      </p:sp>
      <p:sp>
        <p:nvSpPr>
          <p:cNvPr id="40963" name="Text Box 1"/>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a:lnSpc>
                <a:spcPct val="93000"/>
              </a:lnSpc>
              <a:spcBef>
                <a:spcPct val="0"/>
              </a:spcBef>
              <a:buClrTx/>
              <a:buFontTx/>
              <a:buNone/>
            </a:pPr>
            <a:fld id="{89FDD9C5-6C65-4E5D-84BE-32612E844D89}" type="slidenum">
              <a:rPr lang="es-ES" altLang="es-ES" sz="1400"/>
              <a:pPr algn="r" eaLnBrk="1">
                <a:lnSpc>
                  <a:spcPct val="93000"/>
                </a:lnSpc>
                <a:spcBef>
                  <a:spcPct val="0"/>
                </a:spcBef>
                <a:buClrTx/>
                <a:buFontTx/>
                <a:buNone/>
              </a:pPr>
              <a:t>20</a:t>
            </a:fld>
            <a:endParaRPr lang="es-ES" altLang="es-ES" sz="1400"/>
          </a:p>
        </p:txBody>
      </p:sp>
      <p:sp>
        <p:nvSpPr>
          <p:cNvPr id="40964" name="Rectangle 2"/>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65" name="Text Box 3"/>
          <p:cNvSpPr txBox="1">
            <a:spLocks noChangeArrowheads="1"/>
          </p:cNvSpPr>
          <p:nvPr/>
        </p:nvSpPr>
        <p:spPr bwMode="auto">
          <a:xfrm>
            <a:off x="755650" y="5078413"/>
            <a:ext cx="6048375" cy="4811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s-ES" altLang="es-ES"/>
          </a:p>
        </p:txBody>
      </p:sp>
    </p:spTree>
    <p:extLst>
      <p:ext uri="{BB962C8B-B14F-4D97-AF65-F5344CB8AC3E}">
        <p14:creationId xmlns:p14="http://schemas.microsoft.com/office/powerpoint/2010/main" val="14784798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dirty="0" smtClean="0"/>
              <a:t>Sand and dust storms (SDS) are an important threat to life, health, property, environment and economy in many countries, and play a significant role in different aspects of weather, climate and atmospheric chemistry. There is an increasing need for SDS accurate information and predictions to support early warning systems, and preparedness and mitigation plans.</a:t>
            </a:r>
          </a:p>
          <a:p>
            <a:endParaRPr lang="en-GB" dirty="0" smtClean="0"/>
          </a:p>
          <a:p>
            <a:r>
              <a:rPr lang="en-GB" dirty="0" smtClean="0"/>
              <a:t>In alignment with the mission of the WMO Sand and Dust Storm Warning Advisory and Assessment System, the Dust Storms Assessment for the development of user-oriented Climate services in Northern Africa, the Middle East and Europe“ (</a:t>
            </a:r>
            <a:r>
              <a:rPr lang="en-GB" dirty="0" err="1" smtClean="0"/>
              <a:t>DustClim</a:t>
            </a:r>
            <a:r>
              <a:rPr lang="en-GB" dirty="0" smtClean="0"/>
              <a:t>) will make a major step forward in the way SDS affects society by producing and delivering an advanced dust regional model reanalysis for Northern Africa, Middle East and Europe covering the satellite era of quantitative aerosol information, and by developing dust-related services tailored to specific socio-economic sectors.</a:t>
            </a:r>
          </a:p>
          <a:p>
            <a:endParaRPr lang="en-GB" dirty="0" smtClean="0"/>
          </a:p>
          <a:p>
            <a:r>
              <a:rPr lang="en-GB" dirty="0" smtClean="0"/>
              <a:t>The novelties of the </a:t>
            </a:r>
            <a:r>
              <a:rPr lang="en-GB" dirty="0" err="1" smtClean="0"/>
              <a:t>DustClim</a:t>
            </a:r>
            <a:r>
              <a:rPr lang="en-GB" dirty="0" smtClean="0"/>
              <a:t> reanalysis include its unprecedented high-resolution, the assimilation of satellite products over dust source regions with specific dust observational constraints, and a thorough evaluation using a wide variety of observations and data from experimental campaigns. There is currently a very limited integration of dust information into practice and policy. In this context, </a:t>
            </a:r>
            <a:r>
              <a:rPr lang="en-GB" dirty="0" err="1" smtClean="0"/>
              <a:t>DustClim</a:t>
            </a:r>
            <a:r>
              <a:rPr lang="en-GB" dirty="0" smtClean="0"/>
              <a:t> will not only provide reliable information on SDS trends and current conditions, but will also develop dust impact assessment pilot studies for three key economic sectors (air quality, aviation and solar energy). Since the beginning of the project, there will be a continuous exchange between the scientific teams (from observational and</a:t>
            </a:r>
            <a:r>
              <a:rPr lang="en-GB" baseline="0" dirty="0" smtClean="0"/>
              <a:t> modelling communities</a:t>
            </a:r>
            <a:r>
              <a:rPr lang="en-GB" dirty="0" smtClean="0"/>
              <a:t>) and the main user communities. This collaboration is fundamental for better defining the dust parameters to be investigated and to design and optimise the future provision of dust services.</a:t>
            </a: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24</a:t>
            </a:fld>
            <a:endParaRPr lang="es-ES"/>
          </a:p>
        </p:txBody>
      </p:sp>
    </p:spTree>
    <p:extLst>
      <p:ext uri="{BB962C8B-B14F-4D97-AF65-F5344CB8AC3E}">
        <p14:creationId xmlns:p14="http://schemas.microsoft.com/office/powerpoint/2010/main" val="109979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54064729-0C08-4187-B744-066BB474762C}" type="slidenum">
              <a:rPr lang="es-ES" altLang="es-ES" sz="1400" smtClean="0">
                <a:cs typeface="Arial Unicode MS" panose="020B0604020202020204" pitchFamily="32" charset="0"/>
              </a:rPr>
              <a:pPr>
                <a:spcBef>
                  <a:spcPct val="0"/>
                </a:spcBef>
                <a:buClrTx/>
                <a:buFontTx/>
                <a:buNone/>
              </a:pPr>
              <a:t>3</a:t>
            </a:fld>
            <a:endParaRPr lang="es-ES" altLang="es-ES" sz="1400" smtClean="0">
              <a:cs typeface="Arial Unicode MS" panose="020B0604020202020204" pitchFamily="32" charset="0"/>
            </a:endParaRPr>
          </a:p>
        </p:txBody>
      </p:sp>
      <p:sp>
        <p:nvSpPr>
          <p:cNvPr id="20483"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4" name="Rectangle 2"/>
          <p:cNvSpPr>
            <a:spLocks noGrp="1" noChangeArrowheads="1"/>
          </p:cNvSpPr>
          <p:nvPr>
            <p:ph type="body" idx="1"/>
          </p:nvPr>
        </p:nvSpPr>
        <p:spPr>
          <a:xfrm>
            <a:off x="755650" y="5078413"/>
            <a:ext cx="6046788" cy="481012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ltLang="es-ES" smtClean="0"/>
          </a:p>
        </p:txBody>
      </p:sp>
    </p:spTree>
    <p:extLst>
      <p:ext uri="{BB962C8B-B14F-4D97-AF65-F5344CB8AC3E}">
        <p14:creationId xmlns:p14="http://schemas.microsoft.com/office/powerpoint/2010/main" val="1773777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3 Marcador de número de diapositiva"/>
          <p:cNvSpPr>
            <a:spLocks noGrp="1"/>
          </p:cNvSpPr>
          <p:nvPr>
            <p:ph type="sldNum" sz="quarter" idx="10"/>
          </p:nvPr>
        </p:nvSpPr>
        <p:spPr/>
        <p:txBody>
          <a:bodyPr/>
          <a:lstStyle/>
          <a:p>
            <a:fld id="{90799E72-CB38-4F12-87EF-E621BD195274}" type="slidenum">
              <a:rPr lang="es-ES" smtClean="0"/>
              <a:t>4</a:t>
            </a:fld>
            <a:endParaRPr lang="es-ES"/>
          </a:p>
        </p:txBody>
      </p:sp>
    </p:spTree>
    <p:extLst>
      <p:ext uri="{BB962C8B-B14F-4D97-AF65-F5344CB8AC3E}">
        <p14:creationId xmlns:p14="http://schemas.microsoft.com/office/powerpoint/2010/main" val="579261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190B5714-0357-4FD2-B5A2-C5BDE6311A06}" type="slidenum">
              <a:rPr lang="es-ES" altLang="es-ES" sz="1400" smtClean="0">
                <a:cs typeface="Arial Unicode MS" panose="020B0604020202020204" pitchFamily="32" charset="0"/>
              </a:rPr>
              <a:pPr>
                <a:spcBef>
                  <a:spcPct val="0"/>
                </a:spcBef>
                <a:buClrTx/>
                <a:buFontTx/>
                <a:buNone/>
              </a:pPr>
              <a:t>5</a:t>
            </a:fld>
            <a:endParaRPr lang="es-ES" altLang="es-ES" sz="1400" smtClean="0">
              <a:cs typeface="Arial Unicode MS" panose="020B0604020202020204" pitchFamily="32" charset="0"/>
            </a:endParaRPr>
          </a:p>
        </p:txBody>
      </p:sp>
      <p:sp>
        <p:nvSpPr>
          <p:cNvPr id="30723"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4" name="Rectangle 2"/>
          <p:cNvSpPr>
            <a:spLocks noGrp="1" noChangeArrowheads="1"/>
          </p:cNvSpPr>
          <p:nvPr>
            <p:ph type="body" idx="1"/>
          </p:nvPr>
        </p:nvSpPr>
        <p:spPr>
          <a:xfrm>
            <a:off x="755650" y="5078413"/>
            <a:ext cx="6046788" cy="481012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ltLang="es-ES" smtClean="0"/>
          </a:p>
        </p:txBody>
      </p:sp>
    </p:spTree>
    <p:extLst>
      <p:ext uri="{BB962C8B-B14F-4D97-AF65-F5344CB8AC3E}">
        <p14:creationId xmlns:p14="http://schemas.microsoft.com/office/powerpoint/2010/main" val="1747448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EF03DAAF-E7E1-4CEE-9992-4FA68E8ED4B9}" type="slidenum">
              <a:rPr lang="es-ES" altLang="es-ES" sz="1400" smtClean="0">
                <a:cs typeface="Arial Unicode MS" panose="020B0604020202020204" pitchFamily="32" charset="0"/>
              </a:rPr>
              <a:pPr>
                <a:spcBef>
                  <a:spcPct val="0"/>
                </a:spcBef>
                <a:buClrTx/>
                <a:buFontTx/>
                <a:buNone/>
              </a:pPr>
              <a:t>6</a:t>
            </a:fld>
            <a:endParaRPr lang="es-ES" altLang="es-ES" sz="1400" smtClean="0">
              <a:cs typeface="Arial Unicode MS" panose="020B0604020202020204" pitchFamily="32" charset="0"/>
            </a:endParaRPr>
          </a:p>
        </p:txBody>
      </p:sp>
      <p:sp>
        <p:nvSpPr>
          <p:cNvPr id="32771"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72" name="Rectangle 2"/>
          <p:cNvSpPr>
            <a:spLocks noGrp="1" noChangeArrowheads="1"/>
          </p:cNvSpPr>
          <p:nvPr>
            <p:ph type="body" idx="1"/>
          </p:nvPr>
        </p:nvSpPr>
        <p:spPr>
          <a:xfrm>
            <a:off x="755650" y="5078413"/>
            <a:ext cx="6046788" cy="481012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ltLang="es-ES" smtClean="0"/>
          </a:p>
        </p:txBody>
      </p:sp>
    </p:spTree>
    <p:extLst>
      <p:ext uri="{BB962C8B-B14F-4D97-AF65-F5344CB8AC3E}">
        <p14:creationId xmlns:p14="http://schemas.microsoft.com/office/powerpoint/2010/main" val="55174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31043FFE-35EF-43DD-9821-F7F96E832E93}" type="slidenum">
              <a:rPr lang="es-ES" altLang="es-ES" sz="1400" smtClean="0">
                <a:cs typeface="Arial Unicode MS" panose="020B0604020202020204" pitchFamily="32" charset="0"/>
              </a:rPr>
              <a:pPr>
                <a:spcBef>
                  <a:spcPct val="0"/>
                </a:spcBef>
                <a:buClrTx/>
                <a:buFontTx/>
                <a:buNone/>
              </a:pPr>
              <a:t>7</a:t>
            </a:fld>
            <a:endParaRPr lang="es-ES" altLang="es-ES" sz="1400" smtClean="0">
              <a:cs typeface="Arial Unicode MS" panose="020B0604020202020204" pitchFamily="32" charset="0"/>
            </a:endParaRPr>
          </a:p>
        </p:txBody>
      </p:sp>
      <p:sp>
        <p:nvSpPr>
          <p:cNvPr id="34819"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20" name="Text Box 2"/>
          <p:cNvSpPr txBox="1">
            <a:spLocks noChangeArrowheads="1"/>
          </p:cNvSpPr>
          <p:nvPr/>
        </p:nvSpPr>
        <p:spPr bwMode="auto">
          <a:xfrm>
            <a:off x="755650" y="5078413"/>
            <a:ext cx="6046788" cy="481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s-ES" altLang="es-ES"/>
          </a:p>
        </p:txBody>
      </p:sp>
      <p:sp>
        <p:nvSpPr>
          <p:cNvPr id="34821" name="Text Box 3"/>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a:lnSpc>
                <a:spcPct val="93000"/>
              </a:lnSpc>
              <a:spcBef>
                <a:spcPct val="0"/>
              </a:spcBef>
              <a:buClrTx/>
              <a:buFontTx/>
              <a:buNone/>
            </a:pPr>
            <a:fld id="{ABF4AEEB-AB49-499B-93B3-9B293426C7A8}" type="slidenum">
              <a:rPr lang="fr-FR" altLang="es-ES" sz="1400"/>
              <a:pPr algn="r" eaLnBrk="1">
                <a:lnSpc>
                  <a:spcPct val="93000"/>
                </a:lnSpc>
                <a:spcBef>
                  <a:spcPct val="0"/>
                </a:spcBef>
                <a:buClrTx/>
                <a:buFontTx/>
                <a:buNone/>
              </a:pPr>
              <a:t>7</a:t>
            </a:fld>
            <a:endParaRPr lang="fr-FR" altLang="es-ES" sz="1400"/>
          </a:p>
        </p:txBody>
      </p:sp>
    </p:spTree>
    <p:extLst>
      <p:ext uri="{BB962C8B-B14F-4D97-AF65-F5344CB8AC3E}">
        <p14:creationId xmlns:p14="http://schemas.microsoft.com/office/powerpoint/2010/main" val="1599150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122C8AB0-4375-451B-91C5-3985C97B62B3}" type="slidenum">
              <a:rPr lang="es-ES" altLang="es-ES" sz="1400" smtClean="0">
                <a:cs typeface="Arial Unicode MS" panose="020B0604020202020204" pitchFamily="32" charset="0"/>
              </a:rPr>
              <a:pPr>
                <a:spcBef>
                  <a:spcPct val="0"/>
                </a:spcBef>
                <a:buClrTx/>
                <a:buFontTx/>
                <a:buNone/>
              </a:pPr>
              <a:t>8</a:t>
            </a:fld>
            <a:endParaRPr lang="es-ES" altLang="es-ES" sz="1400" smtClean="0">
              <a:cs typeface="Arial Unicode MS" panose="020B0604020202020204" pitchFamily="32" charset="0"/>
            </a:endParaRPr>
          </a:p>
        </p:txBody>
      </p:sp>
      <p:sp>
        <p:nvSpPr>
          <p:cNvPr id="36867"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6868" name="Rectangle 2"/>
          <p:cNvSpPr>
            <a:spLocks noGrp="1" noChangeArrowheads="1"/>
          </p:cNvSpPr>
          <p:nvPr>
            <p:ph type="body" idx="1"/>
          </p:nvPr>
        </p:nvSpPr>
        <p:spPr>
          <a:xfrm>
            <a:off x="755650" y="5078413"/>
            <a:ext cx="6046788" cy="481012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ltLang="es-ES" smtClean="0"/>
          </a:p>
        </p:txBody>
      </p:sp>
    </p:spTree>
    <p:extLst>
      <p:ext uri="{BB962C8B-B14F-4D97-AF65-F5344CB8AC3E}">
        <p14:creationId xmlns:p14="http://schemas.microsoft.com/office/powerpoint/2010/main" val="1072858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sz="1200">
                <a:solidFill>
                  <a:srgbClr val="000000"/>
                </a:solidFill>
                <a:latin typeface="Times New Roman" panose="02020603050405020304" pitchFamily="18" charset="0"/>
              </a:defRPr>
            </a:lvl9pPr>
          </a:lstStyle>
          <a:p>
            <a:pPr>
              <a:spcBef>
                <a:spcPct val="0"/>
              </a:spcBef>
              <a:buClrTx/>
              <a:buFontTx/>
              <a:buNone/>
            </a:pPr>
            <a:fld id="{D4E18225-3495-43A9-913B-297619A4FEBE}" type="slidenum">
              <a:rPr lang="es-ES" altLang="es-ES" sz="1400" smtClean="0">
                <a:cs typeface="Arial Unicode MS" panose="020B0604020202020204" pitchFamily="32" charset="0"/>
              </a:rPr>
              <a:pPr>
                <a:spcBef>
                  <a:spcPct val="0"/>
                </a:spcBef>
                <a:buClrTx/>
                <a:buFontTx/>
                <a:buNone/>
              </a:pPr>
              <a:t>9</a:t>
            </a:fld>
            <a:endParaRPr lang="es-ES" altLang="es-ES" sz="1400" smtClean="0">
              <a:cs typeface="Arial Unicode MS" panose="020B0604020202020204" pitchFamily="32" charset="0"/>
            </a:endParaRPr>
          </a:p>
        </p:txBody>
      </p:sp>
      <p:sp>
        <p:nvSpPr>
          <p:cNvPr id="18435" name="Rectangle 1"/>
          <p:cNvSpPr>
            <a:spLocks noGrp="1" noRot="1" noChangeAspect="1" noChangeArrowheads="1" noTextEdit="1"/>
          </p:cNvSpPr>
          <p:nvPr>
            <p:ph type="sldImg"/>
          </p:nvPr>
        </p:nvSpPr>
        <p:spPr>
          <a:xfrm>
            <a:off x="1106488" y="812800"/>
            <a:ext cx="5343525"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8436" name="Rectangle 2"/>
          <p:cNvSpPr>
            <a:spLocks noGrp="1" noChangeArrowheads="1"/>
          </p:cNvSpPr>
          <p:nvPr>
            <p:ph type="body" idx="1"/>
          </p:nvPr>
        </p:nvSpPr>
        <p:spPr>
          <a:xfrm>
            <a:off x="755650" y="5078413"/>
            <a:ext cx="6046788" cy="481012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ltLang="es-ES" smtClean="0"/>
          </a:p>
        </p:txBody>
      </p:sp>
    </p:spTree>
    <p:extLst>
      <p:ext uri="{BB962C8B-B14F-4D97-AF65-F5344CB8AC3E}">
        <p14:creationId xmlns:p14="http://schemas.microsoft.com/office/powerpoint/2010/main" val="683310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SC2017-Fir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ángulo 9"/>
          <p:cNvSpPr/>
          <p:nvPr userDrawn="1"/>
        </p:nvSpPr>
        <p:spPr>
          <a:xfrm>
            <a:off x="3048000" y="6095685"/>
            <a:ext cx="6096000" cy="48753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Title 1"/>
          <p:cNvSpPr>
            <a:spLocks noGrp="1"/>
          </p:cNvSpPr>
          <p:nvPr>
            <p:ph type="ctrTitle"/>
          </p:nvPr>
        </p:nvSpPr>
        <p:spPr>
          <a:xfrm>
            <a:off x="3722916" y="1631730"/>
            <a:ext cx="5026945" cy="2998826"/>
          </a:xfrm>
          <a:prstGeom prst="rect">
            <a:avLst/>
          </a:prstGeom>
        </p:spPr>
        <p:txBody>
          <a:bodyPr anchor="ctr">
            <a:normAutofit/>
          </a:bodyPr>
          <a:lstStyle>
            <a:lvl1pPr algn="l">
              <a:defRPr sz="5200" b="1">
                <a:solidFill>
                  <a:srgbClr val="004890"/>
                </a:solidFill>
                <a:latin typeface="+mn-lt"/>
              </a:defRPr>
            </a:lvl1pPr>
          </a:lstStyle>
          <a:p>
            <a:r>
              <a:rPr lang="es-ES" dirty="0" smtClean="0"/>
              <a:t>Haga clic para modificar el estilo de título del patrón</a:t>
            </a:r>
            <a:endParaRPr lang="en-US" dirty="0"/>
          </a:p>
        </p:txBody>
      </p:sp>
      <p:sp>
        <p:nvSpPr>
          <p:cNvPr id="3" name="Subtitle 2"/>
          <p:cNvSpPr>
            <a:spLocks noGrp="1"/>
          </p:cNvSpPr>
          <p:nvPr>
            <p:ph type="subTitle" idx="1" hasCustomPrompt="1"/>
          </p:nvPr>
        </p:nvSpPr>
        <p:spPr>
          <a:xfrm>
            <a:off x="3722916" y="4900141"/>
            <a:ext cx="5026945" cy="822742"/>
          </a:xfrm>
          <a:prstGeom prst="rect">
            <a:avLst/>
          </a:prstGeom>
          <a:noFill/>
          <a:effectLst/>
        </p:spPr>
        <p:txBody>
          <a:bodyPr anchor="ctr">
            <a:noAutofit/>
          </a:bodyPr>
          <a:lstStyle>
            <a:lvl1pPr marL="0" indent="0" algn="l">
              <a:buNone/>
              <a:defRPr sz="3200">
                <a:solidFill>
                  <a:schemeClr val="tx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smtClean="0"/>
              <a:t>Haga </a:t>
            </a:r>
            <a:r>
              <a:rPr lang="es-ES" dirty="0" err="1" smtClean="0"/>
              <a:t>click</a:t>
            </a:r>
            <a:r>
              <a:rPr lang="es-ES" dirty="0" smtClean="0"/>
              <a:t> aquí para modificar el subtítulo</a:t>
            </a:r>
          </a:p>
        </p:txBody>
      </p:sp>
      <p:sp>
        <p:nvSpPr>
          <p:cNvPr id="13" name="Rectángulo 12"/>
          <p:cNvSpPr/>
          <p:nvPr userDrawn="1"/>
        </p:nvSpPr>
        <p:spPr>
          <a:xfrm>
            <a:off x="1" y="6095685"/>
            <a:ext cx="3048000" cy="487533"/>
          </a:xfrm>
          <a:prstGeom prst="rect">
            <a:avLst/>
          </a:prstGeom>
          <a:solidFill>
            <a:srgbClr val="00489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solidFill>
                <a:schemeClr val="bg1"/>
              </a:solidFill>
            </a:endParaRPr>
          </a:p>
        </p:txBody>
      </p:sp>
      <p:sp>
        <p:nvSpPr>
          <p:cNvPr id="15" name="Marcador de texto 14"/>
          <p:cNvSpPr>
            <a:spLocks noGrp="1"/>
          </p:cNvSpPr>
          <p:nvPr>
            <p:ph type="body" sz="quarter" idx="10" hasCustomPrompt="1"/>
          </p:nvPr>
        </p:nvSpPr>
        <p:spPr>
          <a:xfrm>
            <a:off x="244475" y="6095685"/>
            <a:ext cx="2441575" cy="487533"/>
          </a:xfrm>
          <a:prstGeom prst="rect">
            <a:avLst/>
          </a:prstGeom>
        </p:spPr>
        <p:txBody>
          <a:bodyPr anchor="ctr"/>
          <a:lstStyle>
            <a:lvl1pPr marL="0" indent="0" algn="ctr">
              <a:buNone/>
              <a:defRPr>
                <a:solidFill>
                  <a:schemeClr val="bg1"/>
                </a:solidFill>
              </a:defRPr>
            </a:lvl1pPr>
          </a:lstStyle>
          <a:p>
            <a:pPr lvl="0"/>
            <a:r>
              <a:rPr lang="es-ES" dirty="0" err="1" smtClean="0"/>
              <a:t>day</a:t>
            </a:r>
            <a:r>
              <a:rPr lang="es-ES" dirty="0" smtClean="0"/>
              <a:t>/</a:t>
            </a:r>
            <a:r>
              <a:rPr lang="es-ES" dirty="0" err="1" smtClean="0"/>
              <a:t>month</a:t>
            </a:r>
            <a:r>
              <a:rPr lang="es-ES" dirty="0" smtClean="0"/>
              <a:t>/</a:t>
            </a:r>
            <a:r>
              <a:rPr lang="es-ES" dirty="0" err="1" smtClean="0"/>
              <a:t>year</a:t>
            </a:r>
            <a:endParaRPr lang="es-ES" dirty="0"/>
          </a:p>
        </p:txBody>
      </p:sp>
      <p:sp>
        <p:nvSpPr>
          <p:cNvPr id="17" name="Marcador de texto 16"/>
          <p:cNvSpPr>
            <a:spLocks noGrp="1"/>
          </p:cNvSpPr>
          <p:nvPr>
            <p:ph type="body" sz="quarter" idx="11" hasCustomPrompt="1"/>
          </p:nvPr>
        </p:nvSpPr>
        <p:spPr>
          <a:xfrm>
            <a:off x="3722916" y="6095684"/>
            <a:ext cx="5026946" cy="487533"/>
          </a:xfrm>
          <a:prstGeom prst="rect">
            <a:avLst/>
          </a:prstGeom>
        </p:spPr>
        <p:txBody>
          <a:bodyPr anchor="ctr"/>
          <a:lstStyle>
            <a:lvl1pPr marL="0" indent="0" algn="l">
              <a:buNone/>
              <a:defRPr>
                <a:solidFill>
                  <a:srgbClr val="004890"/>
                </a:solidFill>
              </a:defRPr>
            </a:lvl1pPr>
          </a:lstStyle>
          <a:p>
            <a:pPr lvl="0"/>
            <a:r>
              <a:rPr lang="es-ES" dirty="0" err="1" smtClean="0"/>
              <a:t>Venue</a:t>
            </a:r>
            <a:endParaRPr lang="es-ES" dirty="0"/>
          </a:p>
        </p:txBody>
      </p:sp>
    </p:spTree>
    <p:extLst>
      <p:ext uri="{BB962C8B-B14F-4D97-AF65-F5344CB8AC3E}">
        <p14:creationId xmlns:p14="http://schemas.microsoft.com/office/powerpoint/2010/main" val="278710932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SC2017-Generic">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64803" y="217893"/>
            <a:ext cx="8229598" cy="838397"/>
          </a:xfrm>
          <a:prstGeom prst="rect">
            <a:avLst/>
          </a:prstGeom>
        </p:spPr>
        <p:txBody>
          <a:bodyPr vert="horz" lIns="91440" tIns="45720" rIns="91440" bIns="45720" rtlCol="0" anchor="ctr">
            <a:noAutofit/>
          </a:bodyPr>
          <a:lstStyle>
            <a:lvl1pPr algn="ctr">
              <a:defRPr sz="3500" b="1"/>
            </a:lvl1pPr>
          </a:lstStyle>
          <a:p>
            <a:r>
              <a:rPr lang="es-ES" dirty="0" smtClean="0"/>
              <a:t>Haga clic para modificar el estilo de título del patrón</a:t>
            </a:r>
            <a:endParaRPr lang="en-US" dirty="0"/>
          </a:p>
        </p:txBody>
      </p:sp>
      <p:sp>
        <p:nvSpPr>
          <p:cNvPr id="7" name="Text Placeholder 2"/>
          <p:cNvSpPr>
            <a:spLocks noGrp="1"/>
          </p:cNvSpPr>
          <p:nvPr>
            <p:ph idx="1"/>
          </p:nvPr>
        </p:nvSpPr>
        <p:spPr>
          <a:xfrm>
            <a:off x="464803" y="1215072"/>
            <a:ext cx="8229598" cy="4833258"/>
          </a:xfrm>
          <a:prstGeom prst="rect">
            <a:avLst/>
          </a:prstGeom>
        </p:spPr>
        <p:txBody>
          <a:bodyPr vert="horz" lIns="91440" tIns="45720" rIns="91440" bIns="45720" rtlCol="0">
            <a:normAutofit/>
          </a:bodyPr>
          <a:lstStyle>
            <a:lvl1pPr>
              <a:buClr>
                <a:srgbClr val="0070C0"/>
              </a:buClr>
              <a:defRPr/>
            </a:lvl1pPr>
            <a:lvl2pPr>
              <a:buClr>
                <a:srgbClr val="0070C0"/>
              </a:buClr>
              <a:defRPr/>
            </a:lvl2pPr>
            <a:lvl3pPr>
              <a:buClr>
                <a:srgbClr val="0070C0"/>
              </a:buClr>
              <a:defRPr/>
            </a:lvl3pPr>
            <a:lvl4pPr>
              <a:buClr>
                <a:srgbClr val="0070C0"/>
              </a:buClr>
              <a:defRPr/>
            </a:lvl4pPr>
            <a:lvl5pPr>
              <a:buClr>
                <a:srgbClr val="0070C0"/>
              </a:buClr>
              <a:defRPr/>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709" y="6232144"/>
            <a:ext cx="1876425" cy="457200"/>
          </a:xfrm>
          <a:prstGeom prst="rect">
            <a:avLst/>
          </a:prstGeom>
        </p:spPr>
      </p:pic>
    </p:spTree>
    <p:extLst>
      <p:ext uri="{BB962C8B-B14F-4D97-AF65-F5344CB8AC3E}">
        <p14:creationId xmlns:p14="http://schemas.microsoft.com/office/powerpoint/2010/main" val="10855465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152000" y="877500"/>
            <a:ext cx="6840000" cy="3960000"/>
          </a:xfrm>
          <a:prstGeom prst="rect">
            <a:avLst/>
          </a:prstGeom>
        </p:spPr>
        <p:txBody>
          <a:bodyPr anchor="ctr"/>
          <a:lstStyle>
            <a:lvl1pPr algn="ctr">
              <a:defRPr sz="6000" b="1">
                <a:latin typeface="+mn-lt"/>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12017535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SC2017-Last">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uadroTexto 3"/>
          <p:cNvSpPr txBox="1"/>
          <p:nvPr userDrawn="1"/>
        </p:nvSpPr>
        <p:spPr>
          <a:xfrm>
            <a:off x="1991225" y="2636182"/>
            <a:ext cx="5161550" cy="901825"/>
          </a:xfrm>
          <a:prstGeom prst="rect">
            <a:avLst/>
          </a:prstGeom>
          <a:effectLst>
            <a:outerShdw blurRad="127000" algn="ctr" rotWithShape="0">
              <a:schemeClr val="accent1">
                <a:lumMod val="50000"/>
                <a:alpha val="85000"/>
              </a:schemeClr>
            </a:outerShdw>
          </a:effectLst>
        </p:spPr>
        <p:txBody>
          <a:bodyPr wrap="square" rtlCol="0" anchor="ctr">
            <a:spAutoFit/>
          </a:bodyPr>
          <a:lstStyle/>
          <a:p>
            <a:pPr algn="ctr"/>
            <a:r>
              <a:rPr lang="es-ES" sz="7200" dirty="0" smtClean="0">
                <a:solidFill>
                  <a:schemeClr val="bg1"/>
                </a:solidFill>
              </a:rPr>
              <a:t>THANK YOU!</a:t>
            </a:r>
            <a:endParaRPr lang="es-ES" sz="7200" dirty="0">
              <a:solidFill>
                <a:schemeClr val="bg1"/>
              </a:solidFill>
            </a:endParaRPr>
          </a:p>
        </p:txBody>
      </p:sp>
      <p:sp>
        <p:nvSpPr>
          <p:cNvPr id="5" name="CuadroTexto 4"/>
          <p:cNvSpPr txBox="1"/>
          <p:nvPr userDrawn="1"/>
        </p:nvSpPr>
        <p:spPr>
          <a:xfrm>
            <a:off x="3360099" y="5922083"/>
            <a:ext cx="2407901" cy="534158"/>
          </a:xfrm>
          <a:prstGeom prst="rect">
            <a:avLst/>
          </a:prstGeom>
          <a:noFill/>
          <a:effectLst>
            <a:outerShdw blurRad="127000" algn="ctr" rotWithShape="0">
              <a:schemeClr val="accent1">
                <a:lumMod val="50000"/>
                <a:alpha val="85000"/>
              </a:schemeClr>
            </a:outerShdw>
          </a:effectLst>
        </p:spPr>
        <p:txBody>
          <a:bodyPr wrap="square" rtlCol="0" anchor="ctr">
            <a:spAutoFit/>
          </a:bodyPr>
          <a:lstStyle/>
          <a:p>
            <a:pPr algn="ctr"/>
            <a:r>
              <a:rPr lang="es-ES" sz="3600" dirty="0" smtClean="0">
                <a:solidFill>
                  <a:schemeClr val="bg1"/>
                </a:solidFill>
              </a:rPr>
              <a:t>www.bsc.es</a:t>
            </a:r>
            <a:endParaRPr lang="es-ES" sz="3600" dirty="0">
              <a:solidFill>
                <a:schemeClr val="bg1"/>
              </a:solidFill>
            </a:endParaRPr>
          </a:p>
        </p:txBody>
      </p:sp>
      <p:sp>
        <p:nvSpPr>
          <p:cNvPr id="2" name="Título 1"/>
          <p:cNvSpPr>
            <a:spLocks noGrp="1"/>
          </p:cNvSpPr>
          <p:nvPr>
            <p:ph type="title" hasCustomPrompt="1"/>
          </p:nvPr>
        </p:nvSpPr>
        <p:spPr>
          <a:xfrm>
            <a:off x="910318" y="4101711"/>
            <a:ext cx="7323364" cy="688936"/>
          </a:xfrm>
          <a:prstGeom prst="rect">
            <a:avLst/>
          </a:prstGeom>
        </p:spPr>
        <p:txBody>
          <a:bodyPr/>
          <a:lstStyle>
            <a:lvl1pPr algn="ctr">
              <a:defRPr sz="3600">
                <a:solidFill>
                  <a:schemeClr val="bg1"/>
                </a:solidFill>
              </a:defRPr>
            </a:lvl1pPr>
          </a:lstStyle>
          <a:p>
            <a:r>
              <a:rPr lang="es-ES" dirty="0" smtClean="0"/>
              <a:t>YOUR-EMAIL@bsc.es</a:t>
            </a:r>
            <a:endParaRPr lang="es-ES" dirty="0"/>
          </a:p>
        </p:txBody>
      </p:sp>
    </p:spTree>
    <p:extLst>
      <p:ext uri="{BB962C8B-B14F-4D97-AF65-F5344CB8AC3E}">
        <p14:creationId xmlns:p14="http://schemas.microsoft.com/office/powerpoint/2010/main" val="4070562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195736" y="6356350"/>
            <a:ext cx="6336704" cy="41404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7" name="Slide Number Placeholder 5"/>
          <p:cNvSpPr>
            <a:spLocks noGrp="1"/>
          </p:cNvSpPr>
          <p:nvPr>
            <p:ph type="sldNum" sz="quarter" idx="4"/>
          </p:nvPr>
        </p:nvSpPr>
        <p:spPr>
          <a:xfrm>
            <a:off x="8604448" y="6357553"/>
            <a:ext cx="442392" cy="412838"/>
          </a:xfrm>
          <a:prstGeom prst="rect">
            <a:avLst/>
          </a:prstGeom>
        </p:spPr>
        <p:txBody>
          <a:bodyPr anchor="b"/>
          <a:lstStyle>
            <a:lvl1pPr algn="r">
              <a:defRPr sz="1100">
                <a:solidFill>
                  <a:srgbClr val="004990"/>
                </a:solidFill>
              </a:defRPr>
            </a:lvl1pPr>
          </a:lstStyle>
          <a:p>
            <a:fld id="{4A490C5D-AEA8-4823-B9B3-806910A0ECF7}" type="slidenum">
              <a:rPr lang="es-ES" smtClean="0"/>
              <a:pPr/>
              <a:t>‹#›</a:t>
            </a:fld>
            <a:endParaRPr lang="es-ES" dirty="0"/>
          </a:p>
        </p:txBody>
      </p:sp>
    </p:spTree>
    <p:extLst>
      <p:ext uri="{BB962C8B-B14F-4D97-AF65-F5344CB8AC3E}">
        <p14:creationId xmlns:p14="http://schemas.microsoft.com/office/powerpoint/2010/main" val="35546299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resentation - Empty - Empty">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 y="0"/>
            <a:ext cx="9143332" cy="6857499"/>
          </a:xfrm>
          <a:prstGeom prst="rect">
            <a:avLst/>
          </a:prstGeom>
        </p:spPr>
      </p:pic>
      <p:sp>
        <p:nvSpPr>
          <p:cNvPr id="5" name="ZoneTexte 4"/>
          <p:cNvSpPr txBox="1"/>
          <p:nvPr userDrawn="1"/>
        </p:nvSpPr>
        <p:spPr>
          <a:xfrm>
            <a:off x="6591905" y="6216896"/>
            <a:ext cx="2249714" cy="338554"/>
          </a:xfrm>
          <a:prstGeom prst="rect">
            <a:avLst/>
          </a:prstGeom>
          <a:noFill/>
        </p:spPr>
        <p:txBody>
          <a:bodyPr wrap="square" rtlCol="0">
            <a:spAutoFit/>
          </a:bodyPr>
          <a:lstStyle/>
          <a:p>
            <a:pPr algn="r"/>
            <a:fld id="{81EA0223-3D14-C84A-AE2B-9CB9ED9A928C}" type="slidenum">
              <a:rPr lang="fr-FR" sz="1600" smtClean="0">
                <a:solidFill>
                  <a:schemeClr val="tx2"/>
                </a:solidFill>
              </a:rPr>
              <a:pPr algn="r"/>
              <a:t>‹#›</a:t>
            </a:fld>
            <a:endParaRPr lang="fr-FR" sz="1600" dirty="0">
              <a:solidFill>
                <a:schemeClr val="tx2"/>
              </a:solidFill>
            </a:endParaRPr>
          </a:p>
        </p:txBody>
      </p:sp>
    </p:spTree>
    <p:extLst>
      <p:ext uri="{BB962C8B-B14F-4D97-AF65-F5344CB8AC3E}">
        <p14:creationId xmlns:p14="http://schemas.microsoft.com/office/powerpoint/2010/main" val="214130747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551">
          <p15:clr>
            <a:srgbClr val="FBAE40"/>
          </p15:clr>
        </p15:guide>
        <p15:guide id="2" orient="horz" pos="1253">
          <p15:clr>
            <a:srgbClr val="FBAE40"/>
          </p15:clr>
        </p15:guide>
        <p15:guide id="3" orient="horz" pos="3634">
          <p15:clr>
            <a:srgbClr val="FBAE40"/>
          </p15:clr>
        </p15:guide>
        <p15:guide id="4" pos="699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390045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5" r:id="rId3"/>
    <p:sldLayoutId id="2147483654" r:id="rId4"/>
    <p:sldLayoutId id="2147483658" r:id="rId5"/>
    <p:sldLayoutId id="2147483659" r:id="rId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ara.basart@bsc.e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jp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6.jpg"/><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gif"/><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3541137" y="2565795"/>
            <a:ext cx="5255547" cy="2998826"/>
          </a:xfrm>
        </p:spPr>
        <p:txBody>
          <a:bodyPr>
            <a:normAutofit/>
          </a:bodyPr>
          <a:lstStyle/>
          <a:p>
            <a:r>
              <a:rPr lang="en-GB" sz="4000" dirty="0" smtClean="0"/>
              <a:t>Dust impacts</a:t>
            </a:r>
            <a:r>
              <a:rPr lang="en-US" dirty="0"/>
              <a:t/>
            </a:r>
            <a:br>
              <a:rPr lang="en-US" dirty="0"/>
            </a:br>
            <a:r>
              <a:rPr lang="es-ES" dirty="0" smtClean="0"/>
              <a:t/>
            </a:r>
            <a:br>
              <a:rPr lang="es-ES" dirty="0" smtClean="0"/>
            </a:br>
            <a:endParaRPr lang="es-ES" b="0" dirty="0"/>
          </a:p>
        </p:txBody>
      </p:sp>
      <p:sp>
        <p:nvSpPr>
          <p:cNvPr id="5" name="Marcador de texto 2"/>
          <p:cNvSpPr>
            <a:spLocks noGrp="1"/>
          </p:cNvSpPr>
          <p:nvPr>
            <p:ph type="body" sz="quarter" idx="11"/>
          </p:nvPr>
        </p:nvSpPr>
        <p:spPr>
          <a:xfrm>
            <a:off x="3612270" y="4682330"/>
            <a:ext cx="5026946" cy="487533"/>
          </a:xfrm>
        </p:spPr>
        <p:txBody>
          <a:bodyPr/>
          <a:lstStyle/>
          <a:p>
            <a:r>
              <a:rPr lang="es-ES" sz="1800" b="1" i="1" dirty="0" smtClean="0"/>
              <a:t>Sara </a:t>
            </a:r>
            <a:r>
              <a:rPr lang="es-ES" sz="1800" b="1" i="1" dirty="0" err="1" smtClean="0"/>
              <a:t>Basart</a:t>
            </a:r>
            <a:r>
              <a:rPr lang="es-ES" sz="1800" b="1" i="1" dirty="0" smtClean="0"/>
              <a:t> (</a:t>
            </a:r>
            <a:r>
              <a:rPr lang="es-ES" sz="1800" b="1" i="1" dirty="0" smtClean="0">
                <a:hlinkClick r:id="rId3"/>
              </a:rPr>
              <a:t>sara.basart@bsc.es</a:t>
            </a:r>
            <a:r>
              <a:rPr lang="es-ES" sz="1800" b="1" i="1" dirty="0" smtClean="0"/>
              <a:t>)</a:t>
            </a:r>
          </a:p>
          <a:p>
            <a:r>
              <a:rPr lang="es-ES" sz="1800" i="1" dirty="0" err="1" smtClean="0"/>
              <a:t>Atmospheric</a:t>
            </a:r>
            <a:r>
              <a:rPr lang="es-ES" sz="1800" i="1" dirty="0" smtClean="0"/>
              <a:t> </a:t>
            </a:r>
            <a:r>
              <a:rPr lang="es-ES" sz="1800" i="1" dirty="0" err="1" smtClean="0"/>
              <a:t>Composition</a:t>
            </a:r>
            <a:r>
              <a:rPr lang="es-ES" sz="1800" i="1" dirty="0" smtClean="0"/>
              <a:t> </a:t>
            </a:r>
            <a:r>
              <a:rPr lang="es-ES" sz="1800" i="1" dirty="0" err="1" smtClean="0"/>
              <a:t>Group</a:t>
            </a:r>
            <a:r>
              <a:rPr lang="es-ES" sz="1800" i="1" dirty="0" smtClean="0"/>
              <a:t> at </a:t>
            </a:r>
            <a:r>
              <a:rPr lang="es-ES" sz="1800" i="1" dirty="0" err="1" smtClean="0"/>
              <a:t>Earth</a:t>
            </a:r>
            <a:r>
              <a:rPr lang="es-ES" sz="1800" i="1" dirty="0" smtClean="0"/>
              <a:t> </a:t>
            </a:r>
            <a:r>
              <a:rPr lang="es-ES" sz="1800" i="1" dirty="0" err="1" smtClean="0"/>
              <a:t>Sciences</a:t>
            </a:r>
            <a:r>
              <a:rPr lang="es-ES" sz="1800" i="1" dirty="0" smtClean="0"/>
              <a:t> </a:t>
            </a:r>
            <a:r>
              <a:rPr lang="es-ES" sz="1800" i="1" dirty="0" err="1" smtClean="0"/>
              <a:t>Deparment</a:t>
            </a:r>
            <a:r>
              <a:rPr lang="es-ES" sz="1800" i="1" dirty="0" smtClean="0"/>
              <a:t> </a:t>
            </a:r>
          </a:p>
        </p:txBody>
      </p:sp>
      <p:pic>
        <p:nvPicPr>
          <p:cNvPr id="6" name="Imagen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49668" y="0"/>
            <a:ext cx="2036457" cy="554169"/>
          </a:xfrm>
          <a:prstGeom prst="rect">
            <a:avLst/>
          </a:prstGeom>
        </p:spPr>
      </p:pic>
      <p:sp>
        <p:nvSpPr>
          <p:cNvPr id="7" name="Marcador de texto 2"/>
          <p:cNvSpPr>
            <a:spLocks noGrp="1"/>
          </p:cNvSpPr>
          <p:nvPr>
            <p:ph type="body" sz="quarter" idx="11"/>
          </p:nvPr>
        </p:nvSpPr>
        <p:spPr>
          <a:xfrm>
            <a:off x="3612270" y="6109188"/>
            <a:ext cx="5026946" cy="487533"/>
          </a:xfrm>
        </p:spPr>
        <p:txBody>
          <a:bodyPr/>
          <a:lstStyle/>
          <a:p>
            <a:r>
              <a:rPr lang="en-US" sz="1800" i="1" dirty="0" smtClean="0"/>
              <a:t>Training Workshop on SDS in West and Northern Africa, Dakar, Senegal, 9-12 December 2019</a:t>
            </a:r>
            <a:endParaRPr lang="es-ES" sz="1800" i="1" dirty="0"/>
          </a:p>
        </p:txBody>
      </p:sp>
    </p:spTree>
    <p:extLst>
      <p:ext uri="{BB962C8B-B14F-4D97-AF65-F5344CB8AC3E}">
        <p14:creationId xmlns:p14="http://schemas.microsoft.com/office/powerpoint/2010/main" val="3054630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10</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Health</a:t>
            </a:r>
            <a:endParaRPr lang="en-GB" sz="3500" b="1" dirty="0"/>
          </a:p>
        </p:txBody>
      </p:sp>
      <p:sp>
        <p:nvSpPr>
          <p:cNvPr id="26" name="Content Placeholder 6"/>
          <p:cNvSpPr txBox="1">
            <a:spLocks/>
          </p:cNvSpPr>
          <p:nvPr/>
        </p:nvSpPr>
        <p:spPr>
          <a:xfrm>
            <a:off x="737593" y="1093983"/>
            <a:ext cx="7943951" cy="4682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dirty="0" smtClean="0">
                <a:sym typeface="Symbol" panose="05050102010706020507" pitchFamily="18" charset="2"/>
              </a:rPr>
              <a:t>Respiratory </a:t>
            </a:r>
            <a:r>
              <a:rPr lang="en-GB" sz="2200" dirty="0">
                <a:sym typeface="Symbol" panose="05050102010706020507" pitchFamily="18" charset="2"/>
              </a:rPr>
              <a:t>and cardiovascular diseases (</a:t>
            </a:r>
            <a:r>
              <a:rPr lang="en-GB" sz="2200" dirty="0" err="1">
                <a:sym typeface="Symbol" panose="05050102010706020507" pitchFamily="18" charset="2"/>
              </a:rPr>
              <a:t>e.g</a:t>
            </a:r>
            <a:r>
              <a:rPr lang="en-GB" sz="2200" dirty="0">
                <a:sym typeface="Symbol" panose="05050102010706020507" pitchFamily="18" charset="2"/>
              </a:rPr>
              <a:t> Kawasaki disease)</a:t>
            </a:r>
          </a:p>
          <a:p>
            <a:r>
              <a:rPr lang="en-GB" sz="2200" dirty="0">
                <a:sym typeface="Symbol" panose="05050102010706020507" pitchFamily="18" charset="2"/>
              </a:rPr>
              <a:t>Fe as an enhancement factor in meningitis outbreaks in the Sahel and in bacterial infections in general</a:t>
            </a:r>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 name="Picture 3"/>
          <p:cNvPicPr>
            <a:picLocks noChangeAspect="1"/>
          </p:cNvPicPr>
          <p:nvPr/>
        </p:nvPicPr>
        <p:blipFill>
          <a:blip r:embed="rId3"/>
          <a:stretch>
            <a:fillRect/>
          </a:stretch>
        </p:blipFill>
        <p:spPr>
          <a:xfrm>
            <a:off x="323116" y="2737454"/>
            <a:ext cx="8772904" cy="3450635"/>
          </a:xfrm>
          <a:prstGeom prst="rect">
            <a:avLst/>
          </a:prstGeom>
        </p:spPr>
      </p:pic>
    </p:spTree>
    <p:extLst>
      <p:ext uri="{BB962C8B-B14F-4D97-AF65-F5344CB8AC3E}">
        <p14:creationId xmlns:p14="http://schemas.microsoft.com/office/powerpoint/2010/main" val="15100859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11</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Health</a:t>
            </a:r>
            <a:endParaRPr lang="en-GB" sz="3500" b="1" dirty="0"/>
          </a:p>
        </p:txBody>
      </p:sp>
      <p:sp>
        <p:nvSpPr>
          <p:cNvPr id="26" name="Content Placeholder 6"/>
          <p:cNvSpPr txBox="1">
            <a:spLocks/>
          </p:cNvSpPr>
          <p:nvPr/>
        </p:nvSpPr>
        <p:spPr>
          <a:xfrm>
            <a:off x="737593" y="1093983"/>
            <a:ext cx="7943951" cy="4682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smtClean="0">
                <a:sym typeface="Symbol" panose="05050102010706020507" pitchFamily="18" charset="2"/>
              </a:rPr>
              <a:t>Conjunctivitis</a:t>
            </a:r>
            <a:endParaRPr lang="en-US" sz="2200" dirty="0">
              <a:sym typeface="Symbol" panose="05050102010706020507" pitchFamily="18" charset="2"/>
            </a:endParaRPr>
          </a:p>
          <a:p>
            <a:r>
              <a:rPr lang="en-US" sz="2200" dirty="0">
                <a:sym typeface="Symbol" panose="05050102010706020507" pitchFamily="18" charset="2"/>
              </a:rPr>
              <a:t>Skin irritations</a:t>
            </a:r>
          </a:p>
          <a:p>
            <a:r>
              <a:rPr lang="en-US" sz="2200" dirty="0">
                <a:sym typeface="Symbol" panose="05050102010706020507" pitchFamily="18" charset="2"/>
              </a:rPr>
              <a:t>Valley fever</a:t>
            </a:r>
          </a:p>
          <a:p>
            <a:r>
              <a:rPr lang="en-US" sz="2200" dirty="0">
                <a:sym typeface="Symbol" panose="05050102010706020507" pitchFamily="18" charset="2"/>
              </a:rPr>
              <a:t>Mortality and injuries related to transport accidents</a:t>
            </a:r>
            <a:endParaRPr lang="en-GB" dirty="0" smtClean="0"/>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3"/>
          <a:stretch>
            <a:fillRect/>
          </a:stretch>
        </p:blipFill>
        <p:spPr>
          <a:xfrm>
            <a:off x="1075460" y="3206022"/>
            <a:ext cx="6992718" cy="3218967"/>
          </a:xfrm>
          <a:prstGeom prst="rect">
            <a:avLst/>
          </a:prstGeom>
        </p:spPr>
      </p:pic>
    </p:spTree>
    <p:extLst>
      <p:ext uri="{BB962C8B-B14F-4D97-AF65-F5344CB8AC3E}">
        <p14:creationId xmlns:p14="http://schemas.microsoft.com/office/powerpoint/2010/main" val="37953836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12</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Air Quality</a:t>
            </a:r>
            <a:endParaRPr lang="en-GB" sz="3500" b="1" dirty="0"/>
          </a:p>
        </p:txBody>
      </p:sp>
      <p:pic>
        <p:nvPicPr>
          <p:cNvPr id="20" name="Imagen 7"/>
          <p:cNvPicPr>
            <a:picLocks noChangeAspect="1"/>
          </p:cNvPicPr>
          <p:nvPr/>
        </p:nvPicPr>
        <p:blipFill>
          <a:blip r:embed="rId3"/>
          <a:stretch>
            <a:fillRect/>
          </a:stretch>
        </p:blipFill>
        <p:spPr>
          <a:xfrm>
            <a:off x="265211" y="2553838"/>
            <a:ext cx="4606377" cy="3454782"/>
          </a:xfrm>
          <a:prstGeom prst="rect">
            <a:avLst/>
          </a:prstGeom>
        </p:spPr>
      </p:pic>
      <p:pic>
        <p:nvPicPr>
          <p:cNvPr id="21" name="Imagen 1"/>
          <p:cNvPicPr>
            <a:picLocks noChangeAspect="1"/>
          </p:cNvPicPr>
          <p:nvPr/>
        </p:nvPicPr>
        <p:blipFill rotWithShape="1">
          <a:blip r:embed="rId4">
            <a:extLst>
              <a:ext uri="{28A0092B-C50C-407E-A947-70E740481C1C}">
                <a14:useLocalDpi xmlns:a14="http://schemas.microsoft.com/office/drawing/2010/main" val="0"/>
              </a:ext>
            </a:extLst>
          </a:blip>
          <a:srcRect l="35930" t="24678" r="32558" b="19095"/>
          <a:stretch/>
        </p:blipFill>
        <p:spPr>
          <a:xfrm>
            <a:off x="4512929" y="1238232"/>
            <a:ext cx="4940642" cy="4958870"/>
          </a:xfrm>
          <a:prstGeom prst="rect">
            <a:avLst/>
          </a:prstGeom>
        </p:spPr>
      </p:pic>
      <p:sp>
        <p:nvSpPr>
          <p:cNvPr id="22" name="Rectángulo 4"/>
          <p:cNvSpPr/>
          <p:nvPr/>
        </p:nvSpPr>
        <p:spPr>
          <a:xfrm>
            <a:off x="6001761" y="6197102"/>
            <a:ext cx="2309094" cy="307777"/>
          </a:xfrm>
          <a:prstGeom prst="rect">
            <a:avLst/>
          </a:prstGeom>
        </p:spPr>
        <p:txBody>
          <a:bodyPr wrap="none">
            <a:spAutoFit/>
          </a:bodyPr>
          <a:lstStyle/>
          <a:p>
            <a:pPr algn="r"/>
            <a:r>
              <a:rPr lang="es-ES" sz="1400" dirty="0"/>
              <a:t>http://</a:t>
            </a:r>
            <a:r>
              <a:rPr lang="es-ES" sz="1400" dirty="0" smtClean="0"/>
              <a:t>www.diapason-life.eu</a:t>
            </a:r>
            <a:endParaRPr lang="es-ES" sz="1400" dirty="0"/>
          </a:p>
        </p:txBody>
      </p:sp>
      <p:sp>
        <p:nvSpPr>
          <p:cNvPr id="26" name="Content Placeholder 6"/>
          <p:cNvSpPr txBox="1">
            <a:spLocks/>
          </p:cNvSpPr>
          <p:nvPr/>
        </p:nvSpPr>
        <p:spPr>
          <a:xfrm>
            <a:off x="737594" y="1093983"/>
            <a:ext cx="4158388" cy="4682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ym typeface="Symbol" panose="05050102010706020507" pitchFamily="18" charset="2"/>
              </a:rPr>
              <a:t>Assess the desert dust contribution to PM levels  </a:t>
            </a:r>
            <a:r>
              <a:rPr lang="en-GB" sz="2000" dirty="0" smtClean="0">
                <a:sym typeface="Symbol" panose="05050102010706020507" pitchFamily="18" charset="2"/>
              </a:rPr>
              <a:t>Methods to extract desert dust contributions from the PM bulk observations</a:t>
            </a:r>
            <a:endParaRPr lang="en-GB" sz="2000" dirty="0" smtClean="0"/>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CuadroTexto 11"/>
          <p:cNvSpPr txBox="1"/>
          <p:nvPr/>
        </p:nvSpPr>
        <p:spPr>
          <a:xfrm>
            <a:off x="1352396" y="5845140"/>
            <a:ext cx="2073349" cy="369332"/>
          </a:xfrm>
          <a:prstGeom prst="rect">
            <a:avLst/>
          </a:prstGeom>
          <a:noFill/>
        </p:spPr>
        <p:txBody>
          <a:bodyPr wrap="square" rtlCol="0">
            <a:spAutoFit/>
          </a:bodyPr>
          <a:lstStyle/>
          <a:p>
            <a:pPr algn="ctr"/>
            <a:r>
              <a:rPr lang="es-ES" dirty="0" err="1" smtClean="0">
                <a:cs typeface="Arial" panose="020B0604020202020204" pitchFamily="34" charset="0"/>
              </a:rPr>
              <a:t>Days</a:t>
            </a:r>
            <a:endParaRPr lang="es-ES" dirty="0">
              <a:cs typeface="Arial" panose="020B0604020202020204" pitchFamily="34" charset="0"/>
            </a:endParaRPr>
          </a:p>
        </p:txBody>
      </p:sp>
    </p:spTree>
    <p:extLst>
      <p:ext uri="{BB962C8B-B14F-4D97-AF65-F5344CB8AC3E}">
        <p14:creationId xmlns:p14="http://schemas.microsoft.com/office/powerpoint/2010/main" val="28380735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13</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Ecosystems</a:t>
            </a:r>
            <a:endParaRPr lang="en-GB" sz="3500" b="1" dirty="0"/>
          </a:p>
        </p:txBody>
      </p:sp>
      <p:sp>
        <p:nvSpPr>
          <p:cNvPr id="26" name="Content Placeholder 6"/>
          <p:cNvSpPr txBox="1">
            <a:spLocks/>
          </p:cNvSpPr>
          <p:nvPr/>
        </p:nvSpPr>
        <p:spPr>
          <a:xfrm>
            <a:off x="737593" y="1093983"/>
            <a:ext cx="8007013" cy="13444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ym typeface="Symbol" panose="05050102010706020507" pitchFamily="18" charset="2"/>
              </a:rPr>
              <a:t>Fe and P embedded in dust  ocean nutrients</a:t>
            </a:r>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3"/>
          <a:stretch>
            <a:fillRect/>
          </a:stretch>
        </p:blipFill>
        <p:spPr>
          <a:xfrm>
            <a:off x="262103" y="1766191"/>
            <a:ext cx="8772904" cy="4285859"/>
          </a:xfrm>
          <a:prstGeom prst="rect">
            <a:avLst/>
          </a:prstGeom>
        </p:spPr>
      </p:pic>
    </p:spTree>
    <p:extLst>
      <p:ext uri="{BB962C8B-B14F-4D97-AF65-F5344CB8AC3E}">
        <p14:creationId xmlns:p14="http://schemas.microsoft.com/office/powerpoint/2010/main" val="3424487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14</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Atmosphere and climate</a:t>
            </a:r>
            <a:endParaRPr lang="en-GB" sz="3500" b="1" dirty="0"/>
          </a:p>
        </p:txBody>
      </p:sp>
      <p:sp>
        <p:nvSpPr>
          <p:cNvPr id="26" name="Content Placeholder 6"/>
          <p:cNvSpPr txBox="1">
            <a:spLocks/>
          </p:cNvSpPr>
          <p:nvPr/>
        </p:nvSpPr>
        <p:spPr>
          <a:xfrm>
            <a:off x="737594" y="1093984"/>
            <a:ext cx="7733744" cy="11237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smtClean="0">
                <a:sym typeface="Symbol" panose="05050102010706020507" pitchFamily="18" charset="2"/>
              </a:rPr>
              <a:t>Hurricanes formation</a:t>
            </a:r>
            <a:endParaRPr lang="en-GB" sz="2000" dirty="0" smtClean="0"/>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3"/>
          <a:stretch>
            <a:fillRect/>
          </a:stretch>
        </p:blipFill>
        <p:spPr>
          <a:xfrm>
            <a:off x="-349330" y="2182670"/>
            <a:ext cx="9297206" cy="4005419"/>
          </a:xfrm>
          <a:prstGeom prst="rect">
            <a:avLst/>
          </a:prstGeom>
        </p:spPr>
      </p:pic>
    </p:spTree>
    <p:extLst>
      <p:ext uri="{BB962C8B-B14F-4D97-AF65-F5344CB8AC3E}">
        <p14:creationId xmlns:p14="http://schemas.microsoft.com/office/powerpoint/2010/main" val="3882973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15</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Atmosphere and climate</a:t>
            </a:r>
            <a:endParaRPr lang="en-GB" sz="3500" b="1" dirty="0"/>
          </a:p>
        </p:txBody>
      </p:sp>
      <p:sp>
        <p:nvSpPr>
          <p:cNvPr id="26" name="Content Placeholder 6"/>
          <p:cNvSpPr txBox="1">
            <a:spLocks/>
          </p:cNvSpPr>
          <p:nvPr/>
        </p:nvSpPr>
        <p:spPr>
          <a:xfrm>
            <a:off x="737594" y="1093983"/>
            <a:ext cx="8038544" cy="24374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ym typeface="Symbol" panose="05050102010706020507" pitchFamily="18" charset="2"/>
              </a:rPr>
              <a:t>Radiation absorption/reflection depends on dust colour  (desert’s composition)</a:t>
            </a:r>
          </a:p>
          <a:p>
            <a:r>
              <a:rPr lang="en-GB" sz="2000" dirty="0">
                <a:sym typeface="Symbol" panose="05050102010706020507" pitchFamily="18" charset="2"/>
              </a:rPr>
              <a:t>Cloud ice nucleation sensitive to dust mineral </a:t>
            </a:r>
            <a:r>
              <a:rPr lang="en-GB" sz="2000" dirty="0" smtClean="0">
                <a:sym typeface="Symbol" panose="05050102010706020507" pitchFamily="18" charset="2"/>
              </a:rPr>
              <a:t>composition   </a:t>
            </a:r>
            <a:r>
              <a:rPr lang="en-GB" sz="2000" dirty="0">
                <a:sym typeface="Symbol" panose="05050102010706020507" pitchFamily="18" charset="2"/>
              </a:rPr>
              <a:t>Better weather and climate predictions</a:t>
            </a:r>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3"/>
          <a:stretch>
            <a:fillRect/>
          </a:stretch>
        </p:blipFill>
        <p:spPr>
          <a:xfrm>
            <a:off x="417564" y="2914253"/>
            <a:ext cx="8461981" cy="3273836"/>
          </a:xfrm>
          <a:prstGeom prst="rect">
            <a:avLst/>
          </a:prstGeom>
        </p:spPr>
      </p:pic>
    </p:spTree>
    <p:extLst>
      <p:ext uri="{BB962C8B-B14F-4D97-AF65-F5344CB8AC3E}">
        <p14:creationId xmlns:p14="http://schemas.microsoft.com/office/powerpoint/2010/main" val="22407571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16</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Ground transportation</a:t>
            </a:r>
            <a:endParaRPr lang="en-GB" sz="3500" b="1" dirty="0"/>
          </a:p>
        </p:txBody>
      </p:sp>
      <p:sp>
        <p:nvSpPr>
          <p:cNvPr id="26" name="Content Placeholder 6"/>
          <p:cNvSpPr txBox="1">
            <a:spLocks/>
          </p:cNvSpPr>
          <p:nvPr/>
        </p:nvSpPr>
        <p:spPr>
          <a:xfrm>
            <a:off x="737593" y="1093983"/>
            <a:ext cx="8037781" cy="4682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ym typeface="Symbol" panose="05050102010706020507" pitchFamily="18" charset="2"/>
              </a:rPr>
              <a:t>Traffic disruptions (e.g. The </a:t>
            </a:r>
            <a:r>
              <a:rPr lang="en-US" sz="2000" dirty="0" err="1">
                <a:sym typeface="Symbol" panose="05050102010706020507" pitchFamily="18" charset="2"/>
              </a:rPr>
              <a:t>Meca</a:t>
            </a:r>
            <a:r>
              <a:rPr lang="en-US" sz="2000" dirty="0">
                <a:sym typeface="Symbol" panose="05050102010706020507" pitchFamily="18" charset="2"/>
              </a:rPr>
              <a:t> train)</a:t>
            </a:r>
          </a:p>
        </p:txBody>
      </p:sp>
      <p:sp>
        <p:nvSpPr>
          <p:cNvPr id="27" name="Rectangle 8">
            <a:extLst>
              <a:ext uri="{FF2B5EF4-FFF2-40B4-BE49-F238E27FC236}">
                <a16:creationId xmlns:a16="http://schemas.microsoft.com/office/drawing/2014/main" id="{CE76B06F-78B8-F94C-93EC-39AE842EA852}"/>
              </a:ext>
            </a:extLst>
          </p:cNvPr>
          <p:cNvSpPr/>
          <p:nvPr/>
        </p:nvSpPr>
        <p:spPr>
          <a:xfrm>
            <a:off x="40043" y="6188089"/>
            <a:ext cx="4608512" cy="473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3"/>
          <a:stretch>
            <a:fillRect/>
          </a:stretch>
        </p:blipFill>
        <p:spPr>
          <a:xfrm>
            <a:off x="368262" y="2076927"/>
            <a:ext cx="8407113" cy="4487045"/>
          </a:xfrm>
          <a:prstGeom prst="rect">
            <a:avLst/>
          </a:prstGeom>
        </p:spPr>
      </p:pic>
    </p:spTree>
    <p:extLst>
      <p:ext uri="{BB962C8B-B14F-4D97-AF65-F5344CB8AC3E}">
        <p14:creationId xmlns:p14="http://schemas.microsoft.com/office/powerpoint/2010/main" val="1990425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17</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Aviation</a:t>
            </a:r>
            <a:endParaRPr lang="en-GB" sz="3500" b="1" dirty="0"/>
          </a:p>
        </p:txBody>
      </p:sp>
      <p:sp>
        <p:nvSpPr>
          <p:cNvPr id="5" name="Content Placeholder 6"/>
          <p:cNvSpPr txBox="1">
            <a:spLocks/>
          </p:cNvSpPr>
          <p:nvPr/>
        </p:nvSpPr>
        <p:spPr>
          <a:xfrm>
            <a:off x="737593" y="1093983"/>
            <a:ext cx="8406407" cy="4682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smtClean="0"/>
              <a:t>Visibility </a:t>
            </a:r>
            <a:r>
              <a:rPr lang="en-GB" sz="2000" dirty="0" smtClean="0">
                <a:sym typeface="Symbol" panose="05050102010706020507" pitchFamily="18" charset="2"/>
              </a:rPr>
              <a:t> rerouting and cancellations</a:t>
            </a:r>
            <a:endParaRPr lang="en-GB" sz="2000" dirty="0" smtClean="0"/>
          </a:p>
          <a:p>
            <a:r>
              <a:rPr lang="en-GB" sz="2000" dirty="0" smtClean="0"/>
              <a:t>Mechanical problems </a:t>
            </a:r>
          </a:p>
          <a:p>
            <a:pPr lvl="1"/>
            <a:r>
              <a:rPr lang="en-GB" sz="1600" dirty="0" smtClean="0"/>
              <a:t>Ice nucleation</a:t>
            </a:r>
          </a:p>
          <a:p>
            <a:pPr lvl="1"/>
            <a:r>
              <a:rPr lang="en-GB" sz="1600" dirty="0" smtClean="0"/>
              <a:t>Dust melting in turbines</a:t>
            </a:r>
          </a:p>
          <a:p>
            <a:pPr lvl="1"/>
            <a:r>
              <a:rPr lang="en-GB" sz="1600" dirty="0" smtClean="0"/>
              <a:t>Turbine abrasion</a:t>
            </a:r>
            <a:endParaRPr lang="en-GB" sz="1600" dirty="0"/>
          </a:p>
        </p:txBody>
      </p:sp>
      <p:pic>
        <p:nvPicPr>
          <p:cNvPr id="6" name="Picture 5"/>
          <p:cNvPicPr>
            <a:picLocks noChangeAspect="1"/>
          </p:cNvPicPr>
          <p:nvPr/>
        </p:nvPicPr>
        <p:blipFill>
          <a:blip r:embed="rId3"/>
          <a:stretch>
            <a:fillRect/>
          </a:stretch>
        </p:blipFill>
        <p:spPr>
          <a:xfrm>
            <a:off x="4940796" y="800100"/>
            <a:ext cx="3907168" cy="2334867"/>
          </a:xfrm>
          <a:prstGeom prst="rect">
            <a:avLst/>
          </a:prstGeom>
        </p:spPr>
      </p:pic>
      <p:grpSp>
        <p:nvGrpSpPr>
          <p:cNvPr id="7" name="Group 6"/>
          <p:cNvGrpSpPr/>
          <p:nvPr/>
        </p:nvGrpSpPr>
        <p:grpSpPr>
          <a:xfrm>
            <a:off x="737593" y="3302617"/>
            <a:ext cx="3730127" cy="2173204"/>
            <a:chOff x="578104" y="3442404"/>
            <a:chExt cx="3730127" cy="2173204"/>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104" y="3442404"/>
              <a:ext cx="3730127" cy="2173204"/>
            </a:xfrm>
            <a:prstGeom prst="rect">
              <a:avLst/>
            </a:prstGeom>
          </p:spPr>
        </p:pic>
        <p:sp>
          <p:nvSpPr>
            <p:cNvPr id="9" name="TextBox 8"/>
            <p:cNvSpPr txBox="1"/>
            <p:nvPr/>
          </p:nvSpPr>
          <p:spPr>
            <a:xfrm>
              <a:off x="2101744" y="3442404"/>
              <a:ext cx="2206487" cy="307777"/>
            </a:xfrm>
            <a:prstGeom prst="rect">
              <a:avLst/>
            </a:prstGeom>
            <a:noFill/>
          </p:spPr>
          <p:txBody>
            <a:bodyPr wrap="square" rtlCol="0">
              <a:spAutoFit/>
            </a:bodyPr>
            <a:lstStyle/>
            <a:p>
              <a:pPr algn="r"/>
              <a:r>
                <a:rPr lang="en-GB" sz="1400" dirty="0" smtClean="0">
                  <a:solidFill>
                    <a:schemeClr val="bg1"/>
                  </a:solidFill>
                </a:rPr>
                <a:t>Phoenix, USA</a:t>
              </a:r>
              <a:endParaRPr lang="en-GB" sz="1400" dirty="0">
                <a:solidFill>
                  <a:schemeClr val="bg1"/>
                </a:solidFill>
              </a:endParaRPr>
            </a:p>
          </p:txBody>
        </p:sp>
      </p:grpSp>
      <p:pic>
        <p:nvPicPr>
          <p:cNvPr id="10" name="Picture 9"/>
          <p:cNvPicPr>
            <a:picLocks noChangeAspect="1"/>
          </p:cNvPicPr>
          <p:nvPr/>
        </p:nvPicPr>
        <p:blipFill>
          <a:blip r:embed="rId5"/>
          <a:stretch>
            <a:fillRect/>
          </a:stretch>
        </p:blipFill>
        <p:spPr>
          <a:xfrm>
            <a:off x="4804912" y="3302617"/>
            <a:ext cx="3901766" cy="2930660"/>
          </a:xfrm>
          <a:prstGeom prst="rect">
            <a:avLst/>
          </a:prstGeom>
        </p:spPr>
      </p:pic>
    </p:spTree>
    <p:extLst>
      <p:ext uri="{BB962C8B-B14F-4D97-AF65-F5344CB8AC3E}">
        <p14:creationId xmlns:p14="http://schemas.microsoft.com/office/powerpoint/2010/main" val="5270932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18</a:t>
            </a:fld>
            <a:endParaRPr lang="es-ES" dirty="0"/>
          </a:p>
        </p:txBody>
      </p:sp>
      <p:sp>
        <p:nvSpPr>
          <p:cNvPr id="19" name="Title 2"/>
          <p:cNvSpPr txBox="1">
            <a:spLocks/>
          </p:cNvSpPr>
          <p:nvPr/>
        </p:nvSpPr>
        <p:spPr>
          <a:xfrm>
            <a:off x="195763" y="181102"/>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Solar energy</a:t>
            </a:r>
            <a:endParaRPr lang="en-GB" sz="3500" b="1" dirty="0"/>
          </a:p>
        </p:txBody>
      </p:sp>
      <p:sp>
        <p:nvSpPr>
          <p:cNvPr id="6" name="Content Placeholder 6"/>
          <p:cNvSpPr txBox="1">
            <a:spLocks/>
          </p:cNvSpPr>
          <p:nvPr/>
        </p:nvSpPr>
        <p:spPr>
          <a:xfrm>
            <a:off x="737594" y="1093983"/>
            <a:ext cx="5746334" cy="46822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a:t>Soiling</a:t>
            </a:r>
            <a:r>
              <a:rPr lang="en-GB" sz="2000" dirty="0"/>
              <a:t> </a:t>
            </a:r>
            <a:r>
              <a:rPr lang="en-GB" sz="2000" dirty="0">
                <a:sym typeface="Symbol" panose="05050102010706020507" pitchFamily="18" charset="2"/>
              </a:rPr>
              <a:t> panels efficiency and water management</a:t>
            </a:r>
            <a:endParaRPr lang="en-GB" sz="2000" dirty="0"/>
          </a:p>
          <a:p>
            <a:r>
              <a:rPr lang="en-GB" sz="2000" b="1" dirty="0" smtClean="0"/>
              <a:t>Solar irradiance </a:t>
            </a:r>
            <a:r>
              <a:rPr lang="en-GB" sz="2000" dirty="0" smtClean="0">
                <a:sym typeface="Symbol" panose="05050102010706020507" pitchFamily="18" charset="2"/>
              </a:rPr>
              <a:t></a:t>
            </a:r>
            <a:r>
              <a:rPr lang="en-GB" sz="2000" dirty="0" smtClean="0"/>
              <a:t> the presence of dust reduces the incoming </a:t>
            </a:r>
            <a:r>
              <a:rPr lang="en-GB" sz="2000" b="1" dirty="0" smtClean="0">
                <a:solidFill>
                  <a:srgbClr val="FF0000"/>
                </a:solidFill>
              </a:rPr>
              <a:t>solar irradiance</a:t>
            </a:r>
            <a:r>
              <a:rPr lang="en-GB" sz="2000" dirty="0" smtClean="0"/>
              <a:t> through direct radiative effect but also indirectly, through favouring </a:t>
            </a:r>
            <a:r>
              <a:rPr lang="en-GB" sz="2000" b="1" dirty="0" smtClean="0">
                <a:solidFill>
                  <a:srgbClr val="FF0000"/>
                </a:solidFill>
              </a:rPr>
              <a:t>cloud formation</a:t>
            </a:r>
            <a:r>
              <a:rPr lang="en-GB" sz="2000" dirty="0" smtClean="0"/>
              <a:t> </a:t>
            </a:r>
          </a:p>
          <a:p>
            <a:pPr marL="0" indent="0">
              <a:buNone/>
            </a:pPr>
            <a:endParaRPr lang="en-GB" sz="2000" dirty="0" smtClean="0"/>
          </a:p>
          <a:p>
            <a:endParaRPr lang="en-GB" sz="2000" dirty="0" smtClean="0"/>
          </a:p>
          <a:p>
            <a:pPr lvl="1"/>
            <a:endParaRPr lang="en-GB" dirty="0" smtClean="0"/>
          </a:p>
          <a:p>
            <a:endParaRPr lang="en-GB" sz="2000" dirty="0" smtClean="0"/>
          </a:p>
        </p:txBody>
      </p:sp>
      <p:pic>
        <p:nvPicPr>
          <p:cNvPr id="5" name="Picture 4"/>
          <p:cNvPicPr>
            <a:picLocks noChangeAspect="1"/>
          </p:cNvPicPr>
          <p:nvPr/>
        </p:nvPicPr>
        <p:blipFill>
          <a:blip r:embed="rId3"/>
          <a:stretch>
            <a:fillRect/>
          </a:stretch>
        </p:blipFill>
        <p:spPr>
          <a:xfrm>
            <a:off x="1108551" y="3151958"/>
            <a:ext cx="6767829" cy="3421514"/>
          </a:xfrm>
          <a:prstGeom prst="rect">
            <a:avLst/>
          </a:prstGeom>
        </p:spPr>
      </p:pic>
      <p:pic>
        <p:nvPicPr>
          <p:cNvPr id="8" name="Imagen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1448" y="1010744"/>
            <a:ext cx="2336428" cy="1752321"/>
          </a:xfrm>
          <a:prstGeom prst="rect">
            <a:avLst/>
          </a:prstGeom>
        </p:spPr>
      </p:pic>
      <p:pic>
        <p:nvPicPr>
          <p:cNvPr id="9" name="Picture 2"/>
          <p:cNvPicPr>
            <a:picLocks noChangeAspect="1" noChangeArrowheads="1"/>
          </p:cNvPicPr>
          <p:nvPr/>
        </p:nvPicPr>
        <p:blipFill rotWithShape="1">
          <a:blip r:embed="rId5"/>
          <a:srcRect l="13437" t="-2431" r="16843" b="2431"/>
          <a:stretch/>
        </p:blipFill>
        <p:spPr bwMode="auto">
          <a:xfrm>
            <a:off x="7262720" y="2223816"/>
            <a:ext cx="1784120" cy="1144061"/>
          </a:xfrm>
          <a:prstGeom prst="rect">
            <a:avLst/>
          </a:prstGeom>
          <a:noFill/>
          <a:ln w="9525">
            <a:noFill/>
            <a:miter lim="800000"/>
            <a:headEnd/>
            <a:tailEnd/>
          </a:ln>
          <a:effectLst/>
        </p:spPr>
      </p:pic>
    </p:spTree>
    <p:extLst>
      <p:ext uri="{BB962C8B-B14F-4D97-AF65-F5344CB8AC3E}">
        <p14:creationId xmlns:p14="http://schemas.microsoft.com/office/powerpoint/2010/main" val="8355058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1" y="3241"/>
            <a:ext cx="9142560" cy="6855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91" name="Text Box 2"/>
          <p:cNvSpPr txBox="1">
            <a:spLocks noChangeArrowheads="1"/>
          </p:cNvSpPr>
          <p:nvPr/>
        </p:nvSpPr>
        <p:spPr bwMode="auto">
          <a:xfrm>
            <a:off x="737281" y="1215721"/>
            <a:ext cx="7669440" cy="3157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eaLnBrk="1">
              <a:spcAft>
                <a:spcPct val="0"/>
              </a:spcAft>
              <a:buClrTx/>
              <a:buFontTx/>
              <a:buNone/>
            </a:pPr>
            <a:r>
              <a:rPr lang="en-GB" altLang="es-ES" sz="2903"/>
              <a:t>International Network to Encourage the Use of Monitoring and Forecasting Dust Products</a:t>
            </a:r>
          </a:p>
        </p:txBody>
      </p:sp>
      <p:pic>
        <p:nvPicPr>
          <p:cNvPr id="3789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5121" y="2608201"/>
            <a:ext cx="5808960" cy="18100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93" name="Text Box 4"/>
          <p:cNvSpPr txBox="1">
            <a:spLocks noChangeArrowheads="1"/>
          </p:cNvSpPr>
          <p:nvPr/>
        </p:nvSpPr>
        <p:spPr bwMode="auto">
          <a:xfrm>
            <a:off x="6513121" y="201961"/>
            <a:ext cx="4108320" cy="337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FontTx/>
              <a:buNone/>
            </a:pPr>
            <a:r>
              <a:rPr lang="en-GB" altLang="es-ES" sz="1633">
                <a:solidFill>
                  <a:srgbClr val="7F7F7F"/>
                </a:solidFill>
              </a:rPr>
              <a:t>www.cost-indust.eu </a:t>
            </a:r>
          </a:p>
        </p:txBody>
      </p:sp>
      <p:sp>
        <p:nvSpPr>
          <p:cNvPr id="37894" name="Text Box 5"/>
          <p:cNvSpPr txBox="1">
            <a:spLocks noChangeArrowheads="1"/>
          </p:cNvSpPr>
          <p:nvPr/>
        </p:nvSpPr>
        <p:spPr bwMode="auto">
          <a:xfrm>
            <a:off x="1844641" y="4415400"/>
            <a:ext cx="5454720" cy="2951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r">
              <a:lnSpc>
                <a:spcPct val="100000"/>
              </a:lnSpc>
              <a:spcAft>
                <a:spcPct val="0"/>
              </a:spcAft>
              <a:buClrTx/>
              <a:buFontTx/>
              <a:buNone/>
            </a:pPr>
            <a:r>
              <a:rPr lang="en-GB" altLang="es-ES" sz="1361" i="1"/>
              <a:t>COST Action CA16202</a:t>
            </a:r>
          </a:p>
        </p:txBody>
      </p:sp>
      <p:pic>
        <p:nvPicPr>
          <p:cNvPr id="37895"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1" y="6127561"/>
            <a:ext cx="1869120" cy="50256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96"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3201" y="6170761"/>
            <a:ext cx="525600" cy="360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97" name="Rectangle 8"/>
          <p:cNvSpPr>
            <a:spLocks noChangeArrowheads="1"/>
          </p:cNvSpPr>
          <p:nvPr/>
        </p:nvSpPr>
        <p:spPr bwMode="auto">
          <a:xfrm>
            <a:off x="737281" y="4709160"/>
            <a:ext cx="6552000" cy="797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FontTx/>
              <a:buNone/>
            </a:pPr>
            <a:r>
              <a:rPr lang="es-ES" altLang="es-ES" sz="1542" b="1"/>
              <a:t>Chair: </a:t>
            </a:r>
            <a:r>
              <a:rPr lang="es-ES" altLang="es-ES" sz="1542">
                <a:solidFill>
                  <a:srgbClr val="595959"/>
                </a:solidFill>
              </a:rPr>
              <a:t>Sara Basart (Spain)</a:t>
            </a:r>
          </a:p>
          <a:p>
            <a:pPr>
              <a:lnSpc>
                <a:spcPct val="100000"/>
              </a:lnSpc>
              <a:spcAft>
                <a:spcPct val="0"/>
              </a:spcAft>
              <a:buClrTx/>
              <a:buFontTx/>
              <a:buNone/>
            </a:pPr>
            <a:r>
              <a:rPr lang="es-ES" altLang="es-ES" sz="1542" b="1"/>
              <a:t>Vice-Chair: </a:t>
            </a:r>
            <a:r>
              <a:rPr lang="es-ES" altLang="es-ES" sz="1542">
                <a:solidFill>
                  <a:srgbClr val="595959"/>
                </a:solidFill>
              </a:rPr>
              <a:t>Slobodan Nickovic (Serbia) </a:t>
            </a:r>
          </a:p>
          <a:p>
            <a:pPr>
              <a:lnSpc>
                <a:spcPct val="100000"/>
              </a:lnSpc>
              <a:spcAft>
                <a:spcPct val="0"/>
              </a:spcAft>
              <a:buClrTx/>
              <a:buFontTx/>
              <a:buNone/>
            </a:pPr>
            <a:endParaRPr lang="es-ES" altLang="es-ES" sz="1542">
              <a:solidFill>
                <a:srgbClr val="595959"/>
              </a:solidFill>
            </a:endParaRPr>
          </a:p>
        </p:txBody>
      </p:sp>
      <p:pic>
        <p:nvPicPr>
          <p:cNvPr id="37898"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8161" y="6100201"/>
            <a:ext cx="1454400" cy="56016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99"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3520" y="453961"/>
            <a:ext cx="3185280" cy="447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7815205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737281" y="507240"/>
            <a:ext cx="8019360" cy="587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spcAft>
                <a:spcPct val="0"/>
              </a:spcAft>
              <a:buClrTx/>
              <a:buFontTx/>
              <a:buNone/>
            </a:pPr>
            <a:r>
              <a:rPr lang="en-GB" altLang="es-ES" sz="2721" b="1" dirty="0">
                <a:solidFill>
                  <a:schemeClr val="accent1"/>
                </a:solidFill>
                <a:latin typeface="+mn-lt"/>
                <a:cs typeface="Arial" panose="020B0604020202020204" pitchFamily="34" charset="0"/>
              </a:rPr>
              <a:t>Motivation – Dust impacts and its extension</a:t>
            </a:r>
          </a:p>
        </p:txBody>
      </p:sp>
      <p:pic>
        <p:nvPicPr>
          <p:cNvPr id="153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16361"/>
            <a:ext cx="9142560" cy="44668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Rectangle 3"/>
          <p:cNvSpPr>
            <a:spLocks noChangeArrowheads="1"/>
          </p:cNvSpPr>
          <p:nvPr/>
        </p:nvSpPr>
        <p:spPr bwMode="auto">
          <a:xfrm>
            <a:off x="342720" y="5527081"/>
            <a:ext cx="5034240" cy="1188000"/>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28" tIns="45064" rIns="90128" bIns="45064"/>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FontTx/>
              <a:buNone/>
            </a:pPr>
            <a:r>
              <a:rPr lang="en-US" altLang="es-ES" sz="1723" b="1">
                <a:solidFill>
                  <a:srgbClr val="70AD47"/>
                </a:solidFill>
                <a:latin typeface="Calibri" panose="020F0502020204030204" pitchFamily="34" charset="0"/>
              </a:rPr>
              <a:t>Organic Carbon + Elemental carbon</a:t>
            </a:r>
          </a:p>
          <a:p>
            <a:pPr>
              <a:lnSpc>
                <a:spcPct val="100000"/>
              </a:lnSpc>
              <a:spcAft>
                <a:spcPct val="0"/>
              </a:spcAft>
              <a:buClrTx/>
              <a:buFontTx/>
              <a:buNone/>
            </a:pPr>
            <a:r>
              <a:rPr lang="en-US" altLang="es-ES" sz="1723" b="1">
                <a:solidFill>
                  <a:srgbClr val="F18E3D"/>
                </a:solidFill>
                <a:latin typeface="Calibri" panose="020F0502020204030204" pitchFamily="34" charset="0"/>
              </a:rPr>
              <a:t>Dust</a:t>
            </a:r>
          </a:p>
          <a:p>
            <a:pPr>
              <a:lnSpc>
                <a:spcPct val="100000"/>
              </a:lnSpc>
              <a:spcAft>
                <a:spcPct val="0"/>
              </a:spcAft>
              <a:buClrTx/>
              <a:buFontTx/>
              <a:buNone/>
            </a:pPr>
            <a:r>
              <a:rPr lang="en-US" altLang="es-ES" sz="1723" b="1">
                <a:solidFill>
                  <a:srgbClr val="BFBFBF"/>
                </a:solidFill>
                <a:latin typeface="Calibri" panose="020F0502020204030204" pitchFamily="34" charset="0"/>
              </a:rPr>
              <a:t>Sulfate</a:t>
            </a:r>
          </a:p>
          <a:p>
            <a:pPr>
              <a:lnSpc>
                <a:spcPct val="100000"/>
              </a:lnSpc>
              <a:spcAft>
                <a:spcPct val="0"/>
              </a:spcAft>
              <a:buClrTx/>
              <a:buFontTx/>
              <a:buNone/>
            </a:pPr>
            <a:r>
              <a:rPr lang="en-US" altLang="es-ES" sz="1723" b="1">
                <a:solidFill>
                  <a:srgbClr val="0070C0"/>
                </a:solidFill>
                <a:latin typeface="Calibri" panose="020F0502020204030204" pitchFamily="34" charset="0"/>
              </a:rPr>
              <a:t>Sea salt</a:t>
            </a:r>
          </a:p>
        </p:txBody>
      </p:sp>
      <p:sp>
        <p:nvSpPr>
          <p:cNvPr id="15365" name="Text Box 4"/>
          <p:cNvSpPr txBox="1">
            <a:spLocks noChangeArrowheads="1"/>
          </p:cNvSpPr>
          <p:nvPr/>
        </p:nvSpPr>
        <p:spPr bwMode="auto">
          <a:xfrm>
            <a:off x="3991680" y="6224041"/>
            <a:ext cx="4752000" cy="267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r" eaLnBrk="1" hangingPunct="1">
              <a:lnSpc>
                <a:spcPct val="100000"/>
              </a:lnSpc>
              <a:spcAft>
                <a:spcPct val="0"/>
              </a:spcAft>
              <a:buClrTx/>
              <a:buFontTx/>
              <a:buNone/>
            </a:pPr>
            <a:r>
              <a:rPr lang="es-ES" altLang="es-ES" sz="1179">
                <a:latin typeface="Calibri" panose="020F0502020204030204" pitchFamily="34" charset="0"/>
                <a:ea typeface="MS PGothic" panose="020B0600070205080204" pitchFamily="34" charset="-128"/>
              </a:rPr>
              <a:t>NASA | GEOS-5 Aerosols </a:t>
            </a:r>
          </a:p>
        </p:txBody>
      </p:sp>
    </p:spTree>
    <p:extLst>
      <p:ext uri="{BB962C8B-B14F-4D97-AF65-F5344CB8AC3E}">
        <p14:creationId xmlns:p14="http://schemas.microsoft.com/office/powerpoint/2010/main" val="42290651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361"/>
            <a:ext cx="9142560" cy="6855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3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481" y="523081"/>
            <a:ext cx="718560" cy="65376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40" name="Text Box 3"/>
          <p:cNvSpPr txBox="1">
            <a:spLocks noChangeArrowheads="1"/>
          </p:cNvSpPr>
          <p:nvPr/>
        </p:nvSpPr>
        <p:spPr bwMode="auto">
          <a:xfrm>
            <a:off x="457921" y="273961"/>
            <a:ext cx="8228160" cy="114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35268"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9pPr>
          </a:lstStyle>
          <a:p>
            <a:pPr algn="ctr" eaLnBrk="1">
              <a:spcAft>
                <a:spcPct val="0"/>
              </a:spcAft>
              <a:buClrTx/>
              <a:buFontTx/>
              <a:buNone/>
            </a:pPr>
            <a:r>
              <a:rPr lang="es-ES" altLang="es-ES" sz="3991"/>
              <a:t>Our goals</a:t>
            </a:r>
          </a:p>
        </p:txBody>
      </p:sp>
      <p:sp>
        <p:nvSpPr>
          <p:cNvPr id="39941" name="Text Box 4"/>
          <p:cNvSpPr txBox="1">
            <a:spLocks noChangeArrowheads="1"/>
          </p:cNvSpPr>
          <p:nvPr/>
        </p:nvSpPr>
        <p:spPr bwMode="auto">
          <a:xfrm>
            <a:off x="391681" y="1711081"/>
            <a:ext cx="8264160" cy="4592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9pPr>
          </a:lstStyle>
          <a:p>
            <a:pPr eaLnBrk="1">
              <a:spcAft>
                <a:spcPct val="0"/>
              </a:spcAft>
              <a:buClrTx/>
              <a:buFontTx/>
              <a:buNone/>
            </a:pPr>
            <a:endParaRPr lang="en-US" altLang="es-ES" sz="1814"/>
          </a:p>
          <a:p>
            <a:pPr eaLnBrk="1">
              <a:spcAft>
                <a:spcPct val="0"/>
              </a:spcAft>
              <a:buClr>
                <a:srgbClr val="ED5D05"/>
              </a:buClr>
              <a:buFont typeface="Wingdings" panose="05000000000000000000" pitchFamily="2" charset="2"/>
              <a:buNone/>
            </a:pPr>
            <a:endParaRPr lang="en-US" altLang="es-ES" sz="1814">
              <a:solidFill>
                <a:srgbClr val="7F7F7F"/>
              </a:solidFill>
            </a:endParaRPr>
          </a:p>
          <a:p>
            <a:pPr eaLnBrk="1">
              <a:spcAft>
                <a:spcPct val="0"/>
              </a:spcAft>
              <a:buClr>
                <a:srgbClr val="ED5D05"/>
              </a:buClr>
              <a:buFont typeface="Wingdings" panose="05000000000000000000" pitchFamily="2" charset="2"/>
              <a:buNone/>
            </a:pPr>
            <a:endParaRPr lang="en-US" altLang="es-ES" sz="1814">
              <a:solidFill>
                <a:srgbClr val="7F7F7F"/>
              </a:solidFill>
            </a:endParaRPr>
          </a:p>
          <a:p>
            <a:pPr eaLnBrk="1">
              <a:spcAft>
                <a:spcPct val="0"/>
              </a:spcAft>
              <a:buClr>
                <a:srgbClr val="ED5D05"/>
              </a:buClr>
              <a:buFont typeface="Wingdings" panose="05000000000000000000" pitchFamily="2" charset="2"/>
              <a:buNone/>
            </a:pPr>
            <a:endParaRPr lang="es-ES" altLang="es-ES" sz="1814"/>
          </a:p>
          <a:p>
            <a:pPr eaLnBrk="1">
              <a:spcAft>
                <a:spcPct val="0"/>
              </a:spcAft>
              <a:buFont typeface="Wingdings" panose="05000000000000000000" pitchFamily="2" charset="2"/>
              <a:buNone/>
            </a:pPr>
            <a:endParaRPr lang="es-ES" altLang="es-ES" sz="1814"/>
          </a:p>
        </p:txBody>
      </p:sp>
      <p:sp>
        <p:nvSpPr>
          <p:cNvPr id="26629" name="Text Box 5"/>
          <p:cNvSpPr txBox="1">
            <a:spLocks noChangeArrowheads="1"/>
          </p:cNvSpPr>
          <p:nvPr/>
        </p:nvSpPr>
        <p:spPr bwMode="auto">
          <a:xfrm>
            <a:off x="508321" y="2122920"/>
            <a:ext cx="8208000" cy="3490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lstStyle>
            <a:lvl1pPr marL="228600" indent="-228600">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1pPr>
            <a:lvl2pPr>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2pPr>
            <a:lvl3pPr>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3pPr>
            <a:lvl4pPr>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4pPr>
            <a:lvl5pPr>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228600" algn="l"/>
                <a:tab pos="676275" algn="l"/>
                <a:tab pos="1125538" algn="l"/>
                <a:tab pos="1574800" algn="l"/>
                <a:tab pos="2024063" algn="l"/>
                <a:tab pos="2473325" algn="l"/>
                <a:tab pos="2922588" algn="l"/>
                <a:tab pos="3371850" algn="l"/>
                <a:tab pos="3821113" algn="l"/>
                <a:tab pos="4270375" algn="l"/>
                <a:tab pos="4719638" algn="l"/>
                <a:tab pos="5168900" algn="l"/>
                <a:tab pos="5618163" algn="l"/>
                <a:tab pos="6067425" algn="l"/>
                <a:tab pos="6516688" algn="l"/>
                <a:tab pos="6965950" algn="l"/>
                <a:tab pos="7415213" algn="l"/>
                <a:tab pos="7864475" algn="l"/>
                <a:tab pos="8313738" algn="l"/>
                <a:tab pos="8763000" algn="l"/>
                <a:tab pos="9212263" algn="l"/>
              </a:tabLst>
              <a:defRPr>
                <a:solidFill>
                  <a:srgbClr val="000000"/>
                </a:solidFill>
                <a:latin typeface="Arial" panose="020B0604020202020204" pitchFamily="34" charset="0"/>
                <a:cs typeface="Arial Unicode MS" panose="020B0604020202020204" pitchFamily="34" charset="-128"/>
              </a:defRPr>
            </a:lvl9pPr>
          </a:lstStyle>
          <a:p>
            <a:pPr>
              <a:lnSpc>
                <a:spcPct val="90000"/>
              </a:lnSpc>
              <a:spcBef>
                <a:spcPts val="907"/>
              </a:spcBef>
              <a:buClr>
                <a:srgbClr val="E1783C"/>
              </a:buClr>
              <a:buSzPct val="100000"/>
              <a:buFont typeface="Wingdings" panose="05000000000000000000" pitchFamily="2" charset="2"/>
              <a:buChar char=""/>
              <a:defRPr/>
            </a:pPr>
            <a:r>
              <a:rPr lang="en-GB" altLang="es-ES" sz="2540">
                <a:solidFill>
                  <a:srgbClr val="737373"/>
                </a:solidFill>
                <a:cs typeface="Arial" panose="020B0604020202020204" pitchFamily="34" charset="0"/>
              </a:rPr>
              <a:t>To </a:t>
            </a:r>
            <a:r>
              <a:rPr lang="en-GB" altLang="es-ES" sz="2540">
                <a:solidFill>
                  <a:srgbClr val="E1783C"/>
                </a:solidFill>
                <a:cs typeface="Arial" panose="020B0604020202020204" pitchFamily="34" charset="0"/>
              </a:rPr>
              <a:t>establish a network</a:t>
            </a:r>
            <a:r>
              <a:rPr lang="en-GB" altLang="es-ES" sz="2540">
                <a:solidFill>
                  <a:srgbClr val="737373"/>
                </a:solidFill>
                <a:cs typeface="Arial" panose="020B0604020202020204" pitchFamily="34" charset="0"/>
              </a:rPr>
              <a:t> involving research institutions, service providers and potential end users of information on airborne dust. </a:t>
            </a:r>
          </a:p>
          <a:p>
            <a:pPr>
              <a:lnSpc>
                <a:spcPct val="90000"/>
              </a:lnSpc>
              <a:spcBef>
                <a:spcPts val="907"/>
              </a:spcBef>
              <a:buClr>
                <a:srgbClr val="E1783C"/>
              </a:buClr>
              <a:buSzPct val="100000"/>
              <a:buFont typeface="Wingdings" panose="05000000000000000000" pitchFamily="2" charset="2"/>
              <a:buChar char=""/>
              <a:defRPr/>
            </a:pPr>
            <a:r>
              <a:rPr lang="en-GB" altLang="es-ES" sz="2540">
                <a:solidFill>
                  <a:srgbClr val="737373"/>
                </a:solidFill>
                <a:cs typeface="Arial" panose="020B0604020202020204" pitchFamily="34" charset="0"/>
              </a:rPr>
              <a:t>To </a:t>
            </a:r>
            <a:r>
              <a:rPr lang="en-GB" altLang="es-ES" sz="2540">
                <a:solidFill>
                  <a:srgbClr val="E1783C"/>
                </a:solidFill>
                <a:cs typeface="Arial" panose="020B0604020202020204" pitchFamily="34" charset="0"/>
              </a:rPr>
              <a:t>coordinate </a:t>
            </a:r>
            <a:r>
              <a:rPr lang="en-GB" altLang="es-ES" sz="2540">
                <a:solidFill>
                  <a:srgbClr val="737373"/>
                </a:solidFill>
                <a:cs typeface="Arial" panose="020B0604020202020204" pitchFamily="34" charset="0"/>
              </a:rPr>
              <a:t>and</a:t>
            </a:r>
            <a:r>
              <a:rPr lang="en-GB" altLang="es-ES" sz="2540">
                <a:solidFill>
                  <a:srgbClr val="E1783C"/>
                </a:solidFill>
                <a:cs typeface="Arial" panose="020B0604020202020204" pitchFamily="34" charset="0"/>
              </a:rPr>
              <a:t> harmonise </a:t>
            </a:r>
            <a:r>
              <a:rPr lang="en-GB" altLang="es-ES" sz="2540">
                <a:solidFill>
                  <a:srgbClr val="737373"/>
                </a:solidFill>
                <a:cs typeface="Arial" panose="020B0604020202020204" pitchFamily="34" charset="0"/>
              </a:rPr>
              <a:t>the process of transferring dust observations and predictions to users (including researchers and stakeholders).</a:t>
            </a:r>
          </a:p>
          <a:p>
            <a:pPr>
              <a:lnSpc>
                <a:spcPct val="90000"/>
              </a:lnSpc>
              <a:spcBef>
                <a:spcPts val="907"/>
              </a:spcBef>
              <a:buClr>
                <a:srgbClr val="E1783C"/>
              </a:buClr>
              <a:buSzPct val="100000"/>
              <a:buFont typeface="Wingdings" panose="05000000000000000000" pitchFamily="2" charset="2"/>
              <a:buChar char=""/>
              <a:defRPr/>
            </a:pPr>
            <a:r>
              <a:rPr lang="en-GB" altLang="es-ES" sz="2540">
                <a:solidFill>
                  <a:srgbClr val="737373"/>
                </a:solidFill>
                <a:cs typeface="Arial" panose="020B0604020202020204" pitchFamily="34" charset="0"/>
              </a:rPr>
              <a:t>To </a:t>
            </a:r>
            <a:r>
              <a:rPr lang="en-GB" altLang="es-ES" sz="2540">
                <a:solidFill>
                  <a:srgbClr val="E1783C"/>
                </a:solidFill>
                <a:cs typeface="Arial" panose="020B0604020202020204" pitchFamily="34" charset="0"/>
              </a:rPr>
              <a:t>assist</a:t>
            </a:r>
            <a:r>
              <a:rPr lang="en-GB" altLang="es-ES" sz="2540">
                <a:solidFill>
                  <a:srgbClr val="737373"/>
                </a:solidFill>
                <a:cs typeface="Arial" panose="020B0604020202020204" pitchFamily="34" charset="0"/>
              </a:rPr>
              <a:t> the diverse socio-economic sectors affected by the presence of high concentrations of airborne mineral dust.</a:t>
            </a:r>
          </a:p>
          <a:p>
            <a:pPr indent="-205923">
              <a:lnSpc>
                <a:spcPct val="90000"/>
              </a:lnSpc>
              <a:spcBef>
                <a:spcPts val="907"/>
              </a:spcBef>
              <a:buSzPct val="100000"/>
              <a:defRPr/>
            </a:pPr>
            <a:endParaRPr lang="en-GB" altLang="es-ES" sz="2540">
              <a:solidFill>
                <a:srgbClr val="737373"/>
              </a:solidFill>
              <a:cs typeface="Arial" panose="020B0604020202020204" pitchFamily="34" charset="0"/>
            </a:endParaRPr>
          </a:p>
        </p:txBody>
      </p:sp>
      <p:sp>
        <p:nvSpPr>
          <p:cNvPr id="26630" name="Text Box 6"/>
          <p:cNvSpPr txBox="1">
            <a:spLocks noChangeArrowheads="1"/>
          </p:cNvSpPr>
          <p:nvPr/>
        </p:nvSpPr>
        <p:spPr bwMode="auto">
          <a:xfrm>
            <a:off x="914401" y="2717641"/>
            <a:ext cx="7614720" cy="2346930"/>
          </a:xfrm>
          <a:prstGeom prst="rect">
            <a:avLst/>
          </a:prstGeom>
          <a:solidFill>
            <a:srgbClr val="0000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lnSpc>
                <a:spcPct val="100000"/>
              </a:lnSpc>
              <a:spcAft>
                <a:spcPct val="0"/>
              </a:spcAft>
              <a:buClrTx/>
              <a:buFontTx/>
              <a:buNone/>
            </a:pPr>
            <a:r>
              <a:rPr lang="es-ES" altLang="es-ES" sz="4898">
                <a:solidFill>
                  <a:srgbClr val="FFFFFF"/>
                </a:solidFill>
              </a:rPr>
              <a:t>inDust is looking for </a:t>
            </a:r>
          </a:p>
          <a:p>
            <a:pPr algn="ctr">
              <a:lnSpc>
                <a:spcPct val="100000"/>
              </a:lnSpc>
              <a:spcAft>
                <a:spcPct val="0"/>
              </a:spcAft>
              <a:buClrTx/>
              <a:buFontTx/>
              <a:buNone/>
            </a:pPr>
            <a:r>
              <a:rPr lang="es-ES" altLang="es-ES" sz="4898" b="1">
                <a:solidFill>
                  <a:srgbClr val="FFFFFF"/>
                </a:solidFill>
              </a:rPr>
              <a:t>dust user-oriented services</a:t>
            </a:r>
          </a:p>
        </p:txBody>
      </p:sp>
    </p:spTree>
    <p:extLst>
      <p:ext uri="{BB962C8B-B14F-4D97-AF65-F5344CB8AC3E}">
        <p14:creationId xmlns:p14="http://schemas.microsoft.com/office/powerpoint/2010/main" val="252103485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266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2881" y="1801"/>
            <a:ext cx="9142560" cy="6855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47"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38217"/>
          <a:stretch/>
        </p:blipFill>
        <p:spPr bwMode="auto">
          <a:xfrm>
            <a:off x="765535" y="1129553"/>
            <a:ext cx="7564597" cy="521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n 1"/>
          <p:cNvPicPr>
            <a:picLocks noChangeAspect="1"/>
          </p:cNvPicPr>
          <p:nvPr/>
        </p:nvPicPr>
        <p:blipFill>
          <a:blip r:embed="rId4"/>
          <a:stretch>
            <a:fillRect/>
          </a:stretch>
        </p:blipFill>
        <p:spPr>
          <a:xfrm>
            <a:off x="319183" y="215095"/>
            <a:ext cx="2176530" cy="807656"/>
          </a:xfrm>
          <a:prstGeom prst="rect">
            <a:avLst/>
          </a:prstGeom>
        </p:spPr>
      </p:pic>
    </p:spTree>
    <p:extLst>
      <p:ext uri="{BB962C8B-B14F-4D97-AF65-F5344CB8AC3E}">
        <p14:creationId xmlns:p14="http://schemas.microsoft.com/office/powerpoint/2010/main" val="3249482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extLst>
              <a:ext uri="{28A0092B-C50C-407E-A947-70E740481C1C}">
                <a14:useLocalDpi xmlns:a14="http://schemas.microsoft.com/office/drawing/2010/main" val="0"/>
              </a:ext>
            </a:extLst>
          </a:blip>
          <a:srcRect l="3115" t="12284" r="6652" b="8129"/>
          <a:stretch/>
        </p:blipFill>
        <p:spPr>
          <a:xfrm>
            <a:off x="-999461" y="1074675"/>
            <a:ext cx="11383115" cy="5647551"/>
          </a:xfrm>
          <a:prstGeom prst="rect">
            <a:avLst/>
          </a:prstGeom>
        </p:spPr>
      </p:pic>
      <p:sp>
        <p:nvSpPr>
          <p:cNvPr id="7" name="TextBox 7"/>
          <p:cNvSpPr txBox="1"/>
          <p:nvPr/>
        </p:nvSpPr>
        <p:spPr>
          <a:xfrm>
            <a:off x="3553613" y="246721"/>
            <a:ext cx="5456142" cy="646331"/>
          </a:xfrm>
          <a:prstGeom prst="rect">
            <a:avLst/>
          </a:prstGeom>
          <a:noFill/>
        </p:spPr>
        <p:txBody>
          <a:bodyPr wrap="square" rtlCol="0">
            <a:spAutoFit/>
          </a:bodyPr>
          <a:lstStyle/>
          <a:p>
            <a:pPr algn="r"/>
            <a:r>
              <a:rPr lang="en-GB" b="1" i="1" dirty="0" smtClean="0">
                <a:solidFill>
                  <a:schemeClr val="tx2"/>
                </a:solidFill>
              </a:rPr>
              <a:t>www.cost-indust.eu</a:t>
            </a:r>
          </a:p>
          <a:p>
            <a:pPr algn="r"/>
            <a:r>
              <a:rPr lang="en-GB" b="1" i="1" dirty="0">
                <a:solidFill>
                  <a:schemeClr val="tx2"/>
                </a:solidFill>
              </a:rPr>
              <a:t>Contact: cost-indust@bsc.es</a:t>
            </a:r>
            <a:endParaRPr lang="en-GB" b="1" i="1" dirty="0" smtClean="0">
              <a:solidFill>
                <a:schemeClr val="tx2"/>
              </a:solidFill>
            </a:endParaRPr>
          </a:p>
        </p:txBody>
      </p:sp>
    </p:spTree>
    <p:extLst>
      <p:ext uri="{BB962C8B-B14F-4D97-AF65-F5344CB8AC3E}">
        <p14:creationId xmlns:p14="http://schemas.microsoft.com/office/powerpoint/2010/main" val="28474697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2881" y="1801"/>
            <a:ext cx="9142560" cy="6855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p:cNvPicPr>
            <a:picLocks noChangeAspect="1"/>
          </p:cNvPicPr>
          <p:nvPr/>
        </p:nvPicPr>
        <p:blipFill rotWithShape="1">
          <a:blip r:embed="rId3">
            <a:clrChange>
              <a:clrFrom>
                <a:srgbClr val="FFFFFF"/>
              </a:clrFrom>
              <a:clrTo>
                <a:srgbClr val="FFFFFF">
                  <a:alpha val="0"/>
                </a:srgbClr>
              </a:clrTo>
            </a:clrChange>
          </a:blip>
          <a:srcRect l="9280" t="12828" r="4158" b="6038"/>
          <a:stretch/>
        </p:blipFill>
        <p:spPr>
          <a:xfrm>
            <a:off x="-339586" y="378374"/>
            <a:ext cx="10565678" cy="5570482"/>
          </a:xfrm>
          <a:prstGeom prst="rect">
            <a:avLst/>
          </a:prstGeom>
        </p:spPr>
      </p:pic>
      <p:sp>
        <p:nvSpPr>
          <p:cNvPr id="4" name="TextBox 3"/>
          <p:cNvSpPr txBox="1"/>
          <p:nvPr/>
        </p:nvSpPr>
        <p:spPr>
          <a:xfrm>
            <a:off x="5339255" y="6159062"/>
            <a:ext cx="3090042" cy="369332"/>
          </a:xfrm>
          <a:prstGeom prst="rect">
            <a:avLst/>
          </a:prstGeom>
          <a:noFill/>
        </p:spPr>
        <p:txBody>
          <a:bodyPr wrap="square" rtlCol="0">
            <a:spAutoFit/>
          </a:bodyPr>
          <a:lstStyle/>
          <a:p>
            <a:r>
              <a:rPr lang="en-GB" i="1" dirty="0" smtClean="0"/>
              <a:t>www.cost-indust.eu/survey</a:t>
            </a:r>
            <a:endParaRPr lang="en-GB" i="1" dirty="0"/>
          </a:p>
        </p:txBody>
      </p:sp>
    </p:spTree>
    <p:extLst>
      <p:ext uri="{BB962C8B-B14F-4D97-AF65-F5344CB8AC3E}">
        <p14:creationId xmlns:p14="http://schemas.microsoft.com/office/powerpoint/2010/main" val="14689961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604448" y="6357553"/>
            <a:ext cx="442392" cy="412838"/>
          </a:xfrm>
          <a:prstGeom prst="rect">
            <a:avLst/>
          </a:prstGeom>
        </p:spPr>
        <p:txBody>
          <a:bodyPr/>
          <a:lstStyle/>
          <a:p>
            <a:fld id="{4A490C5D-AEA8-4823-B9B3-806910A0ECF7}" type="slidenum">
              <a:rPr lang="es-ES" smtClean="0"/>
              <a:pPr/>
              <a:t>24</a:t>
            </a:fld>
            <a:endParaRPr lang="es-ES" dirty="0"/>
          </a:p>
        </p:txBody>
      </p:sp>
      <p:sp>
        <p:nvSpPr>
          <p:cNvPr id="19" name="Title 2"/>
          <p:cNvSpPr txBox="1">
            <a:spLocks/>
          </p:cNvSpPr>
          <p:nvPr/>
        </p:nvSpPr>
        <p:spPr>
          <a:xfrm>
            <a:off x="116848" y="422115"/>
            <a:ext cx="8752113" cy="58776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GB" sz="3500" b="1" dirty="0" smtClean="0"/>
              <a:t>Summarising</a:t>
            </a:r>
            <a:endParaRPr lang="en-GB" sz="3500" b="1" dirty="0"/>
          </a:p>
        </p:txBody>
      </p:sp>
      <p:pic>
        <p:nvPicPr>
          <p:cNvPr id="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0401" y="1595881"/>
            <a:ext cx="3958560" cy="41774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6"/>
          <p:cNvSpPr txBox="1">
            <a:spLocks noChangeArrowheads="1"/>
          </p:cNvSpPr>
          <p:nvPr/>
        </p:nvSpPr>
        <p:spPr bwMode="auto">
          <a:xfrm>
            <a:off x="5770081" y="6002281"/>
            <a:ext cx="2931840" cy="337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itchFamily="32" charset="0"/>
              </a:defRPr>
            </a:lvl9pPr>
          </a:lstStyle>
          <a:p>
            <a:pPr algn="r">
              <a:lnSpc>
                <a:spcPct val="100000"/>
              </a:lnSpc>
              <a:spcAft>
                <a:spcPct val="0"/>
              </a:spcAft>
              <a:buClrTx/>
              <a:buFontTx/>
              <a:buNone/>
            </a:pPr>
            <a:r>
              <a:rPr lang="en-GB" altLang="es-ES" sz="1633">
                <a:latin typeface="+mn-lt"/>
              </a:rPr>
              <a:t>Tehran, Iran, June 2014</a:t>
            </a:r>
          </a:p>
        </p:txBody>
      </p:sp>
      <p:sp>
        <p:nvSpPr>
          <p:cNvPr id="12" name="Text Box 4"/>
          <p:cNvSpPr txBox="1">
            <a:spLocks noChangeArrowheads="1"/>
          </p:cNvSpPr>
          <p:nvPr/>
        </p:nvSpPr>
        <p:spPr bwMode="auto">
          <a:xfrm>
            <a:off x="483841" y="1536841"/>
            <a:ext cx="4197600" cy="4991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341313" indent="-341313">
              <a:lnSpc>
                <a:spcPct val="93000"/>
              </a:lnSpc>
              <a:spcAft>
                <a:spcPts val="1413"/>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3200">
                <a:solidFill>
                  <a:srgbClr val="000000"/>
                </a:solidFill>
                <a:latin typeface="Arial" panose="020B0604020202020204" pitchFamily="34" charset="0"/>
                <a:cs typeface="Arial Unicode MS" pitchFamily="32" charset="0"/>
              </a:defRPr>
            </a:lvl1pPr>
            <a:lvl2pPr>
              <a:lnSpc>
                <a:spcPct val="93000"/>
              </a:lnSpc>
              <a:spcAft>
                <a:spcPts val="1138"/>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800">
                <a:solidFill>
                  <a:srgbClr val="000000"/>
                </a:solidFill>
                <a:latin typeface="Arial" panose="020B0604020202020204" pitchFamily="34" charset="0"/>
                <a:cs typeface="Arial Unicode MS" pitchFamily="32" charset="0"/>
              </a:defRPr>
            </a:lvl2pPr>
            <a:lvl3pPr>
              <a:lnSpc>
                <a:spcPct val="93000"/>
              </a:lnSpc>
              <a:spcAft>
                <a:spcPts val="85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rgbClr val="000000"/>
                </a:solidFill>
                <a:latin typeface="Arial" panose="020B0604020202020204" pitchFamily="34" charset="0"/>
                <a:cs typeface="Arial Unicode MS" pitchFamily="32" charset="0"/>
              </a:defRPr>
            </a:lvl3pPr>
            <a:lvl4pPr>
              <a:lnSpc>
                <a:spcPct val="93000"/>
              </a:lnSpc>
              <a:spcAft>
                <a:spcPts val="575"/>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000">
                <a:solidFill>
                  <a:srgbClr val="000000"/>
                </a:solidFill>
                <a:latin typeface="Arial" panose="020B0604020202020204" pitchFamily="34" charset="0"/>
                <a:cs typeface="Arial Unicode MS" pitchFamily="32" charset="0"/>
              </a:defRPr>
            </a:lvl4pPr>
            <a:lvl5pPr>
              <a:lnSpc>
                <a:spcPct val="93000"/>
              </a:lnSpc>
              <a:spcAft>
                <a:spcPts val="288"/>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000">
                <a:solidFill>
                  <a:srgbClr val="000000"/>
                </a:solidFill>
                <a:latin typeface="Arial" panose="020B0604020202020204" pitchFamily="34" charset="0"/>
                <a:cs typeface="Arial Unicode MS"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000">
                <a:solidFill>
                  <a:srgbClr val="000000"/>
                </a:solidFill>
                <a:latin typeface="Arial" panose="020B0604020202020204" pitchFamily="34" charset="0"/>
                <a:cs typeface="Arial Unicode MS"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000">
                <a:solidFill>
                  <a:srgbClr val="000000"/>
                </a:solidFill>
                <a:latin typeface="Arial" panose="020B0604020202020204" pitchFamily="34" charset="0"/>
                <a:cs typeface="Arial Unicode MS"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000">
                <a:solidFill>
                  <a:srgbClr val="000000"/>
                </a:solidFill>
                <a:latin typeface="Arial" panose="020B0604020202020204" pitchFamily="34" charset="0"/>
                <a:cs typeface="Arial Unicode MS"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000">
                <a:solidFill>
                  <a:srgbClr val="000000"/>
                </a:solidFill>
                <a:latin typeface="Arial" panose="020B0604020202020204" pitchFamily="34" charset="0"/>
                <a:cs typeface="Arial Unicode MS" pitchFamily="32" charset="0"/>
              </a:defRPr>
            </a:lvl9pPr>
          </a:lstStyle>
          <a:p>
            <a:pPr eaLnBrk="1">
              <a:spcAft>
                <a:spcPct val="0"/>
              </a:spcAft>
              <a:buFont typeface="Arial" panose="020B0604020202020204" pitchFamily="34" charset="0"/>
              <a:buChar char="•"/>
            </a:pPr>
            <a:r>
              <a:rPr lang="en-US" altLang="es-ES" sz="1996" dirty="0">
                <a:latin typeface="+mn-lt"/>
              </a:rPr>
              <a:t>Sand and Dust Storms (SDS) play a significant role in different aspects of weather, climate and atmospheric chemistry and represent a </a:t>
            </a:r>
            <a:r>
              <a:rPr lang="en-US" altLang="es-ES" sz="1996" b="1" dirty="0">
                <a:solidFill>
                  <a:srgbClr val="FF0000"/>
                </a:solidFill>
                <a:latin typeface="+mn-lt"/>
              </a:rPr>
              <a:t>serious hazard </a:t>
            </a:r>
            <a:r>
              <a:rPr lang="en-US" altLang="es-ES" sz="1996" dirty="0">
                <a:latin typeface="+mn-lt"/>
              </a:rPr>
              <a:t>for life, health, property, environment and economy. </a:t>
            </a:r>
          </a:p>
          <a:p>
            <a:pPr eaLnBrk="1">
              <a:spcAft>
                <a:spcPct val="0"/>
              </a:spcAft>
              <a:buFont typeface="Arial" panose="020B0604020202020204" pitchFamily="34" charset="0"/>
              <a:buChar char="•"/>
            </a:pPr>
            <a:r>
              <a:rPr lang="en-US" altLang="es-ES" sz="1996" dirty="0">
                <a:latin typeface="+mn-lt"/>
              </a:rPr>
              <a:t>Understanding, managing and mitigating SDS risks and effects requires fundamental and cross-disciplinary knowledge.</a:t>
            </a:r>
          </a:p>
          <a:p>
            <a:pPr eaLnBrk="1">
              <a:spcAft>
                <a:spcPct val="0"/>
              </a:spcAft>
              <a:buFont typeface="Arial" panose="020B0604020202020204" pitchFamily="34" charset="0"/>
              <a:buChar char="•"/>
            </a:pPr>
            <a:r>
              <a:rPr lang="en-US" altLang="es-ES" sz="1996" b="1" dirty="0" err="1">
                <a:solidFill>
                  <a:srgbClr val="FF0000"/>
                </a:solidFill>
                <a:latin typeface="+mn-lt"/>
              </a:rPr>
              <a:t>inDust</a:t>
            </a:r>
            <a:r>
              <a:rPr lang="en-US" altLang="es-ES" sz="1996" dirty="0">
                <a:latin typeface="+mn-lt"/>
              </a:rPr>
              <a:t> </a:t>
            </a:r>
            <a:r>
              <a:rPr lang="en-US" altLang="es-ES" sz="1996" dirty="0" smtClean="0">
                <a:latin typeface="+mn-lt"/>
              </a:rPr>
              <a:t>and </a:t>
            </a:r>
            <a:r>
              <a:rPr lang="en-US" altLang="es-ES" sz="1996" b="1" dirty="0" err="1" smtClean="0">
                <a:solidFill>
                  <a:srgbClr val="FF0000"/>
                </a:solidFill>
                <a:latin typeface="+mn-lt"/>
              </a:rPr>
              <a:t>DustClim</a:t>
            </a:r>
            <a:r>
              <a:rPr lang="en-US" altLang="es-ES" sz="1996" dirty="0" smtClean="0">
                <a:latin typeface="+mn-lt"/>
              </a:rPr>
              <a:t> search </a:t>
            </a:r>
            <a:r>
              <a:rPr lang="en-US" altLang="es-ES" sz="1996" dirty="0">
                <a:latin typeface="+mn-lt"/>
              </a:rPr>
              <a:t>to build a community of researches and users that can start to design the strategy to develop </a:t>
            </a:r>
            <a:r>
              <a:rPr lang="en-US" altLang="es-ES" sz="1996" b="1" dirty="0">
                <a:solidFill>
                  <a:srgbClr val="FF0000"/>
                </a:solidFill>
                <a:latin typeface="+mn-lt"/>
              </a:rPr>
              <a:t>dust services</a:t>
            </a:r>
            <a:r>
              <a:rPr lang="en-US" altLang="es-ES" sz="1996" dirty="0">
                <a:latin typeface="+mn-lt"/>
              </a:rPr>
              <a:t>.</a:t>
            </a:r>
          </a:p>
        </p:txBody>
      </p:sp>
    </p:spTree>
    <p:extLst>
      <p:ext uri="{BB962C8B-B14F-4D97-AF65-F5344CB8AC3E}">
        <p14:creationId xmlns:p14="http://schemas.microsoft.com/office/powerpoint/2010/main" val="14694462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3603066" y="2965511"/>
            <a:ext cx="5026945" cy="2998826"/>
          </a:xfrm>
        </p:spPr>
        <p:txBody>
          <a:bodyPr>
            <a:noAutofit/>
          </a:bodyPr>
          <a:lstStyle/>
          <a:p>
            <a:pPr algn="ctr"/>
            <a:r>
              <a:rPr lang="es-ES" sz="4400" dirty="0" err="1" smtClean="0"/>
              <a:t>Thank</a:t>
            </a:r>
            <a:r>
              <a:rPr lang="es-ES" sz="4400" dirty="0" smtClean="0"/>
              <a:t> </a:t>
            </a:r>
            <a:r>
              <a:rPr lang="es-ES" sz="4400" dirty="0" err="1" smtClean="0"/>
              <a:t>you</a:t>
            </a:r>
            <a:r>
              <a:rPr lang="es-ES" sz="2400" dirty="0" smtClean="0"/>
              <a:t/>
            </a:r>
            <a:br>
              <a:rPr lang="es-ES" sz="2400" dirty="0" smtClean="0"/>
            </a:br>
            <a:r>
              <a:rPr lang="es-ES" sz="4400" b="0" dirty="0" smtClean="0"/>
              <a:t/>
            </a:r>
            <a:br>
              <a:rPr lang="es-ES" sz="4400" b="0" dirty="0" smtClean="0"/>
            </a:br>
            <a:r>
              <a:rPr lang="en-US" sz="4400" i="1" kern="0" dirty="0">
                <a:latin typeface="Calibri" pitchFamily="34" charset="0"/>
              </a:rPr>
              <a:t/>
            </a:r>
            <a:br>
              <a:rPr lang="en-US" sz="4400" i="1" kern="0" dirty="0">
                <a:latin typeface="Calibri" pitchFamily="34" charset="0"/>
              </a:rPr>
            </a:br>
            <a:r>
              <a:rPr lang="es-ES" sz="4400" b="0" dirty="0" smtClean="0"/>
              <a:t/>
            </a:r>
            <a:br>
              <a:rPr lang="es-ES" sz="4400" b="0" dirty="0" smtClean="0"/>
            </a:br>
            <a:r>
              <a:rPr lang="es-ES" sz="4400" b="0" dirty="0" smtClean="0"/>
              <a:t> </a:t>
            </a:r>
            <a:endParaRPr lang="es-ES" sz="4400" b="0" dirty="0"/>
          </a:p>
        </p:txBody>
      </p:sp>
      <p:sp>
        <p:nvSpPr>
          <p:cNvPr id="2" name="Subtítulo 1"/>
          <p:cNvSpPr>
            <a:spLocks noGrp="1"/>
          </p:cNvSpPr>
          <p:nvPr>
            <p:ph type="subTitle" idx="1"/>
          </p:nvPr>
        </p:nvSpPr>
        <p:spPr>
          <a:xfrm>
            <a:off x="3603066" y="6107242"/>
            <a:ext cx="4569950" cy="464416"/>
          </a:xfrm>
        </p:spPr>
        <p:txBody>
          <a:bodyPr/>
          <a:lstStyle/>
          <a:p>
            <a:pPr algn="ctr"/>
            <a:r>
              <a:rPr lang="es-ES" sz="2800" dirty="0" smtClean="0">
                <a:solidFill>
                  <a:srgbClr val="004890"/>
                </a:solidFill>
                <a:ea typeface="+mj-ea"/>
                <a:cs typeface="+mj-cs"/>
              </a:rPr>
              <a:t>sara.basart@bsc.es</a:t>
            </a:r>
            <a:endParaRPr lang="es-ES" sz="2800" dirty="0">
              <a:solidFill>
                <a:srgbClr val="004890"/>
              </a:solidFill>
              <a:ea typeface="+mj-ea"/>
              <a:cs typeface="+mj-cs"/>
            </a:endParaRPr>
          </a:p>
        </p:txBody>
      </p:sp>
      <p:pic>
        <p:nvPicPr>
          <p:cNvPr id="6" name="Imagen 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49668" y="20368"/>
            <a:ext cx="2036457" cy="554169"/>
          </a:xfrm>
          <a:prstGeom prst="rect">
            <a:avLst/>
          </a:prstGeom>
        </p:spPr>
      </p:pic>
      <p:pic>
        <p:nvPicPr>
          <p:cNvPr id="8" name="Picture 7"/>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89941" y="1278278"/>
            <a:ext cx="1355910" cy="617221"/>
          </a:xfrm>
          <a:prstGeom prst="rect">
            <a:avLst/>
          </a:prstGeom>
          <a:noFill/>
          <a:ln>
            <a:noFill/>
          </a:ln>
        </p:spPr>
      </p:pic>
      <p:pic>
        <p:nvPicPr>
          <p:cNvPr id="9" name="Imagen 3"/>
          <p:cNvPicPr>
            <a:picLocks noChangeAspect="1"/>
          </p:cNvPicPr>
          <p:nvPr/>
        </p:nvPicPr>
        <p:blipFill rotWithShape="1">
          <a:blip r:embed="rId4">
            <a:extLst>
              <a:ext uri="{28A0092B-C50C-407E-A947-70E740481C1C}">
                <a14:useLocalDpi xmlns:a14="http://schemas.microsoft.com/office/drawing/2010/main" val="0"/>
              </a:ext>
            </a:extLst>
          </a:blip>
          <a:srcRect r="49881"/>
          <a:stretch/>
        </p:blipFill>
        <p:spPr>
          <a:xfrm>
            <a:off x="4686125" y="1204248"/>
            <a:ext cx="2403832" cy="1012607"/>
          </a:xfrm>
          <a:prstGeom prst="rect">
            <a:avLst/>
          </a:prstGeom>
        </p:spPr>
      </p:pic>
      <p:pic>
        <p:nvPicPr>
          <p:cNvPr id="10" name="Imagen 1"/>
          <p:cNvPicPr>
            <a:picLocks noChangeAspect="1"/>
          </p:cNvPicPr>
          <p:nvPr/>
        </p:nvPicPr>
        <p:blipFill>
          <a:blip r:embed="rId5">
            <a:clrChange>
              <a:clrFrom>
                <a:srgbClr val="FFFFFF"/>
              </a:clrFrom>
              <a:clrTo>
                <a:srgbClr val="FFFFFF">
                  <a:alpha val="0"/>
                </a:srgbClr>
              </a:clrTo>
            </a:clrChange>
          </a:blip>
          <a:stretch>
            <a:fillRect/>
          </a:stretch>
        </p:blipFill>
        <p:spPr>
          <a:xfrm>
            <a:off x="3296646" y="1437998"/>
            <a:ext cx="1468992" cy="545106"/>
          </a:xfrm>
          <a:prstGeom prst="rect">
            <a:avLst/>
          </a:prstGeom>
        </p:spPr>
      </p:pic>
    </p:spTree>
    <p:extLst>
      <p:ext uri="{BB962C8B-B14F-4D97-AF65-F5344CB8AC3E}">
        <p14:creationId xmlns:p14="http://schemas.microsoft.com/office/powerpoint/2010/main" val="2208574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
          <p:cNvSpPr txBox="1">
            <a:spLocks noChangeArrowheads="1"/>
          </p:cNvSpPr>
          <p:nvPr/>
        </p:nvSpPr>
        <p:spPr bwMode="auto">
          <a:xfrm>
            <a:off x="457921" y="273961"/>
            <a:ext cx="8228160" cy="114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35268"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9pPr>
          </a:lstStyle>
          <a:p>
            <a:pPr algn="ctr" eaLnBrk="1">
              <a:spcAft>
                <a:spcPct val="0"/>
              </a:spcAft>
              <a:buClrTx/>
              <a:buFontTx/>
              <a:buNone/>
            </a:pPr>
            <a:r>
              <a:rPr lang="en-US" altLang="es-ES" sz="2903" b="1" dirty="0">
                <a:solidFill>
                  <a:schemeClr val="accent1"/>
                </a:solidFill>
                <a:latin typeface="+mn-lt"/>
              </a:rPr>
              <a:t>A piece of SDS history</a:t>
            </a:r>
          </a:p>
        </p:txBody>
      </p:sp>
      <p:sp>
        <p:nvSpPr>
          <p:cNvPr id="19459" name="Rectangle 2"/>
          <p:cNvSpPr>
            <a:spLocks noChangeArrowheads="1"/>
          </p:cNvSpPr>
          <p:nvPr/>
        </p:nvSpPr>
        <p:spPr bwMode="auto">
          <a:xfrm>
            <a:off x="457920" y="6031080"/>
            <a:ext cx="1958400" cy="587520"/>
          </a:xfrm>
          <a:prstGeom prst="rect">
            <a:avLst/>
          </a:prstGeom>
          <a:solidFill>
            <a:srgbClr val="FFFFFF"/>
          </a:solidFill>
          <a:ln w="936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s-ES" altLang="es-ES" sz="1633"/>
          </a:p>
        </p:txBody>
      </p:sp>
      <p:sp>
        <p:nvSpPr>
          <p:cNvPr id="9219" name="Text Box 3"/>
          <p:cNvSpPr txBox="1">
            <a:spLocks noChangeArrowheads="1"/>
          </p:cNvSpPr>
          <p:nvPr/>
        </p:nvSpPr>
        <p:spPr bwMode="auto">
          <a:xfrm>
            <a:off x="737281" y="1418761"/>
            <a:ext cx="7669440" cy="468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5471" rIns="0" bIns="0"/>
          <a:lstStyle>
            <a:lvl1pPr marL="249238" indent="-249238">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1pPr>
            <a:lvl2pPr marL="754063" indent="-250825">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2pPr>
            <a:lvl3pPr>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3pPr>
            <a:lvl4pPr>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4pPr>
            <a:lvl5pPr>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a:solidFill>
                  <a:srgbClr val="000000"/>
                </a:solidFill>
                <a:latin typeface="Arial" panose="020B0604020202020204" pitchFamily="34" charset="0"/>
                <a:cs typeface="Arial Unicode MS" panose="020B0604020202020204" pitchFamily="34" charset="-128"/>
              </a:defRPr>
            </a:lvl9pPr>
          </a:lstStyle>
          <a:p>
            <a:pPr>
              <a:lnSpc>
                <a:spcPct val="73000"/>
              </a:lnSpc>
              <a:spcAft>
                <a:spcPts val="1282"/>
              </a:spcAft>
              <a:buClr>
                <a:srgbClr val="E1783C"/>
              </a:buClr>
              <a:buSzPct val="100000"/>
              <a:buFont typeface="Wingdings" panose="05000000000000000000" pitchFamily="2" charset="2"/>
              <a:buChar char=""/>
              <a:defRPr/>
            </a:pPr>
            <a:r>
              <a:rPr lang="en-GB" altLang="es-ES" sz="1996" dirty="0">
                <a:latin typeface="+mn-lt"/>
                <a:cs typeface="Arial" panose="020B0604020202020204" pitchFamily="34" charset="0"/>
              </a:rPr>
              <a:t>Late 80’es: </a:t>
            </a:r>
          </a:p>
          <a:p>
            <a:pPr lvl="1">
              <a:lnSpc>
                <a:spcPct val="73000"/>
              </a:lnSpc>
              <a:spcAft>
                <a:spcPts val="1032"/>
              </a:spcAft>
              <a:buClr>
                <a:srgbClr val="E1783C"/>
              </a:buClr>
              <a:buSzPct val="100000"/>
              <a:buFont typeface="Wingdings" panose="05000000000000000000" pitchFamily="2" charset="2"/>
              <a:buChar char=""/>
              <a:defRPr/>
            </a:pPr>
            <a:r>
              <a:rPr lang="en-GB" altLang="es-ES" sz="1814" dirty="0">
                <a:latin typeface="+mn-lt"/>
                <a:cs typeface="Arial" panose="020B0604020202020204" pitchFamily="34" charset="0"/>
              </a:rPr>
              <a:t>First demonstration that SDS dynamic simulations are possible</a:t>
            </a:r>
          </a:p>
          <a:p>
            <a:pPr marL="342900" indent="-342900">
              <a:lnSpc>
                <a:spcPct val="73000"/>
              </a:lnSpc>
              <a:spcAft>
                <a:spcPts val="1282"/>
              </a:spcAft>
              <a:buClr>
                <a:srgbClr val="E1783C"/>
              </a:buClr>
              <a:buSzPct val="100000"/>
              <a:buFont typeface="Arial" panose="020B0604020202020204" pitchFamily="34" charset="0"/>
              <a:buChar char="•"/>
              <a:defRPr/>
            </a:pPr>
            <a:endParaRPr lang="en-GB" altLang="es-ES" sz="1996" dirty="0">
              <a:latin typeface="+mn-lt"/>
              <a:cs typeface="Arial" panose="020B0604020202020204" pitchFamily="34" charset="0"/>
            </a:endParaRPr>
          </a:p>
          <a:p>
            <a:pPr>
              <a:lnSpc>
                <a:spcPct val="73000"/>
              </a:lnSpc>
              <a:spcAft>
                <a:spcPts val="1282"/>
              </a:spcAft>
              <a:buClr>
                <a:srgbClr val="E1783C"/>
              </a:buClr>
              <a:buSzPct val="100000"/>
              <a:buFont typeface="Wingdings" panose="05000000000000000000" pitchFamily="2" charset="2"/>
              <a:buChar char=""/>
              <a:defRPr/>
            </a:pPr>
            <a:r>
              <a:rPr lang="en-GB" altLang="es-ES" sz="1996" dirty="0">
                <a:latin typeface="+mn-lt"/>
                <a:cs typeface="Arial" panose="020B0604020202020204" pitchFamily="34" charset="0"/>
              </a:rPr>
              <a:t>90’es:</a:t>
            </a:r>
          </a:p>
          <a:p>
            <a:pPr lvl="1">
              <a:lnSpc>
                <a:spcPct val="73000"/>
              </a:lnSpc>
              <a:spcAft>
                <a:spcPts val="1032"/>
              </a:spcAft>
              <a:buClr>
                <a:srgbClr val="E1783C"/>
              </a:buClr>
              <a:buSzPct val="100000"/>
              <a:buFont typeface="Wingdings" panose="05000000000000000000" pitchFamily="2" charset="2"/>
              <a:buChar char=""/>
              <a:defRPr/>
            </a:pPr>
            <a:r>
              <a:rPr lang="en-GB" altLang="es-ES" sz="1814" dirty="0">
                <a:latin typeface="+mn-lt"/>
                <a:cs typeface="Arial" panose="020B0604020202020204" pitchFamily="34" charset="0"/>
              </a:rPr>
              <a:t>First satellite products capable to detect SDS </a:t>
            </a:r>
          </a:p>
          <a:p>
            <a:pPr lvl="1">
              <a:lnSpc>
                <a:spcPct val="73000"/>
              </a:lnSpc>
              <a:spcAft>
                <a:spcPts val="1032"/>
              </a:spcAft>
              <a:buClr>
                <a:srgbClr val="E1783C"/>
              </a:buClr>
              <a:buSzPct val="100000"/>
              <a:buFont typeface="Wingdings" panose="05000000000000000000" pitchFamily="2" charset="2"/>
              <a:buChar char=""/>
              <a:defRPr/>
            </a:pPr>
            <a:r>
              <a:rPr lang="en-GB" altLang="es-ES" sz="1814" dirty="0">
                <a:latin typeface="+mn-lt"/>
                <a:cs typeface="Arial" panose="020B0604020202020204" pitchFamily="34" charset="0"/>
              </a:rPr>
              <a:t>First successful daily SDS forecast test</a:t>
            </a:r>
          </a:p>
          <a:p>
            <a:pPr lvl="1">
              <a:lnSpc>
                <a:spcPct val="73000"/>
              </a:lnSpc>
              <a:spcAft>
                <a:spcPts val="1032"/>
              </a:spcAft>
              <a:buClr>
                <a:srgbClr val="E1783C"/>
              </a:buClr>
              <a:buSzPct val="100000"/>
              <a:buFont typeface="Wingdings" panose="05000000000000000000" pitchFamily="2" charset="2"/>
              <a:buChar char=""/>
              <a:defRPr/>
            </a:pPr>
            <a:r>
              <a:rPr lang="en-GB" altLang="es-ES" sz="1814" dirty="0">
                <a:latin typeface="+mn-lt"/>
                <a:cs typeface="Arial" panose="020B0604020202020204" pitchFamily="34" charset="0"/>
              </a:rPr>
              <a:t>First long-term daily SDS forecasts </a:t>
            </a:r>
          </a:p>
          <a:p>
            <a:pPr marL="342900" indent="-342900">
              <a:lnSpc>
                <a:spcPct val="73000"/>
              </a:lnSpc>
              <a:spcAft>
                <a:spcPts val="1282"/>
              </a:spcAft>
              <a:buClr>
                <a:srgbClr val="E1783C"/>
              </a:buClr>
              <a:buSzPct val="100000"/>
              <a:buFont typeface="Arial" panose="020B0604020202020204" pitchFamily="34" charset="0"/>
              <a:buChar char="•"/>
              <a:defRPr/>
            </a:pPr>
            <a:endParaRPr lang="en-GB" altLang="es-ES" sz="1996" dirty="0">
              <a:latin typeface="+mn-lt"/>
              <a:cs typeface="Arial" panose="020B0604020202020204" pitchFamily="34" charset="0"/>
            </a:endParaRPr>
          </a:p>
          <a:p>
            <a:pPr>
              <a:lnSpc>
                <a:spcPct val="73000"/>
              </a:lnSpc>
              <a:spcAft>
                <a:spcPts val="1282"/>
              </a:spcAft>
              <a:buClr>
                <a:srgbClr val="E1783C"/>
              </a:buClr>
              <a:buSzPct val="100000"/>
              <a:buFont typeface="Wingdings" panose="05000000000000000000" pitchFamily="2" charset="2"/>
              <a:buChar char=""/>
              <a:defRPr/>
            </a:pPr>
            <a:r>
              <a:rPr lang="en-GB" altLang="es-ES" sz="1996" dirty="0">
                <a:latin typeface="+mn-lt"/>
                <a:cs typeface="Arial" panose="020B0604020202020204" pitchFamily="34" charset="0"/>
              </a:rPr>
              <a:t>2000’s: </a:t>
            </a:r>
          </a:p>
          <a:p>
            <a:pPr lvl="1">
              <a:lnSpc>
                <a:spcPct val="73000"/>
              </a:lnSpc>
              <a:spcAft>
                <a:spcPts val="1032"/>
              </a:spcAft>
              <a:buClr>
                <a:srgbClr val="E1783C"/>
              </a:buClr>
              <a:buSzPct val="100000"/>
              <a:buFont typeface="Wingdings" panose="05000000000000000000" pitchFamily="2" charset="2"/>
              <a:buChar char=""/>
              <a:defRPr/>
            </a:pPr>
            <a:r>
              <a:rPr lang="en-GB" altLang="es-ES" sz="1814" dirty="0">
                <a:latin typeface="+mn-lt"/>
                <a:cs typeface="Arial" panose="020B0604020202020204" pitchFamily="34" charset="0"/>
              </a:rPr>
              <a:t>Fast growth in dust observations and forecasting models</a:t>
            </a:r>
          </a:p>
          <a:p>
            <a:pPr marL="321185" indent="-342900">
              <a:lnSpc>
                <a:spcPct val="73000"/>
              </a:lnSpc>
              <a:spcAft>
                <a:spcPts val="1282"/>
              </a:spcAft>
              <a:buSzPct val="100000"/>
              <a:buFont typeface="Arial" panose="020B0604020202020204" pitchFamily="34" charset="0"/>
              <a:buChar char="•"/>
              <a:defRPr/>
            </a:pPr>
            <a:endParaRPr lang="en-GB" altLang="es-ES" sz="1996" dirty="0">
              <a:latin typeface="+mn-lt"/>
              <a:cs typeface="Arial" panose="020B0604020202020204" pitchFamily="34" charset="0"/>
            </a:endParaRPr>
          </a:p>
          <a:p>
            <a:pPr>
              <a:lnSpc>
                <a:spcPct val="73000"/>
              </a:lnSpc>
              <a:spcAft>
                <a:spcPts val="1282"/>
              </a:spcAft>
              <a:buClr>
                <a:srgbClr val="E1783C"/>
              </a:buClr>
              <a:buSzPct val="100000"/>
              <a:buFont typeface="Wingdings" panose="05000000000000000000" pitchFamily="2" charset="2"/>
              <a:buChar char=""/>
              <a:defRPr/>
            </a:pPr>
            <a:r>
              <a:rPr lang="en-GB" altLang="es-ES" sz="1996" dirty="0">
                <a:latin typeface="+mn-lt"/>
                <a:cs typeface="Arial" panose="020B0604020202020204" pitchFamily="34" charset="0"/>
              </a:rPr>
              <a:t>2010’s: </a:t>
            </a:r>
          </a:p>
          <a:p>
            <a:pPr lvl="1">
              <a:lnSpc>
                <a:spcPct val="73000"/>
              </a:lnSpc>
              <a:spcAft>
                <a:spcPts val="1032"/>
              </a:spcAft>
              <a:buClr>
                <a:srgbClr val="E1783C"/>
              </a:buClr>
              <a:buSzPct val="100000"/>
              <a:buFont typeface="Wingdings" panose="05000000000000000000" pitchFamily="2" charset="2"/>
              <a:buChar char=""/>
              <a:defRPr/>
            </a:pPr>
            <a:r>
              <a:rPr lang="en-GB" altLang="es-ES" sz="1814" dirty="0">
                <a:latin typeface="+mn-lt"/>
                <a:cs typeface="Arial" panose="020B0604020202020204" pitchFamily="34" charset="0"/>
              </a:rPr>
              <a:t>Fast growth in user-oriented applications</a:t>
            </a:r>
          </a:p>
          <a:p>
            <a:pPr>
              <a:lnSpc>
                <a:spcPct val="73000"/>
              </a:lnSpc>
              <a:spcAft>
                <a:spcPts val="1282"/>
              </a:spcAft>
              <a:buClr>
                <a:srgbClr val="E1783C"/>
              </a:buClr>
              <a:buSzPct val="100000"/>
              <a:defRPr/>
            </a:pPr>
            <a:endParaRPr lang="en-GB" altLang="es-ES" sz="2177" dirty="0">
              <a:latin typeface="+mn-lt"/>
              <a:cs typeface="Arial" panose="020B0604020202020204" pitchFamily="34" charset="0"/>
            </a:endParaRPr>
          </a:p>
        </p:txBody>
      </p:sp>
    </p:spTree>
    <p:extLst>
      <p:ext uri="{BB962C8B-B14F-4D97-AF65-F5344CB8AC3E}">
        <p14:creationId xmlns:p14="http://schemas.microsoft.com/office/powerpoint/2010/main" val="247149379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464803" y="217893"/>
            <a:ext cx="8229598" cy="838397"/>
          </a:xfrm>
          <a:prstGeom prst="rect">
            <a:avLst/>
          </a:prstGeom>
        </p:spPr>
        <p:txBody>
          <a:bodyPr/>
          <a:lstStyle>
            <a:lvl1pPr algn="l" defTabSz="914400" rtl="0" eaLnBrk="1" latinLnBrk="0" hangingPunct="1">
              <a:lnSpc>
                <a:spcPct val="90000"/>
              </a:lnSpc>
              <a:spcBef>
                <a:spcPct val="0"/>
              </a:spcBef>
              <a:buNone/>
              <a:defRPr sz="4400" kern="1200">
                <a:solidFill>
                  <a:schemeClr val="accent1"/>
                </a:solidFill>
                <a:latin typeface="+mn-lt"/>
                <a:ea typeface="+mj-ea"/>
                <a:cs typeface="+mj-cs"/>
              </a:defRPr>
            </a:lvl1pPr>
          </a:lstStyle>
          <a:p>
            <a:pPr algn="ctr"/>
            <a:r>
              <a:rPr lang="en-US" altLang="ca-ES" sz="3500" b="1" dirty="0"/>
              <a:t>WMO Dust </a:t>
            </a:r>
            <a:r>
              <a:rPr lang="en-US" altLang="ca-ES" sz="3500" b="1" dirty="0" smtClean="0"/>
              <a:t>Centers at Barcelona </a:t>
            </a:r>
            <a:endParaRPr lang="en-US" altLang="ca-ES" sz="3500" b="1" dirty="0"/>
          </a:p>
        </p:txBody>
      </p:sp>
      <p:sp>
        <p:nvSpPr>
          <p:cNvPr id="2" name="Slide Number Placeholder 1"/>
          <p:cNvSpPr>
            <a:spLocks noGrp="1"/>
          </p:cNvSpPr>
          <p:nvPr>
            <p:ph type="sldNum" sz="quarter" idx="4294967295"/>
          </p:nvPr>
        </p:nvSpPr>
        <p:spPr/>
        <p:txBody>
          <a:bodyPr/>
          <a:lstStyle/>
          <a:p>
            <a:endParaRPr lang="es-ES" dirty="0"/>
          </a:p>
        </p:txBody>
      </p:sp>
      <p:pic>
        <p:nvPicPr>
          <p:cNvPr id="4"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151563"/>
            <a:ext cx="2398713" cy="70643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Shape 149"/>
          <p:cNvSpPr/>
          <p:nvPr/>
        </p:nvSpPr>
        <p:spPr>
          <a:xfrm>
            <a:off x="421049" y="990600"/>
            <a:ext cx="5951151" cy="4912501"/>
          </a:xfrm>
          <a:prstGeom prst="rect">
            <a:avLst/>
          </a:prstGeom>
          <a:noFill/>
          <a:ln w="9525" cap="flat" cmpd="sng">
            <a:noFill/>
            <a:prstDash val="solid"/>
            <a:round/>
            <a:headEnd type="none" w="med" len="med"/>
            <a:tailEnd type="none" w="med" len="med"/>
          </a:ln>
        </p:spPr>
        <p:txBody>
          <a:bodyPr lIns="91425" tIns="91425" rIns="91425" bIns="91425" anchor="t" anchorCtr="0">
            <a:noAutofit/>
          </a:bodyPr>
          <a:lstStyle/>
          <a:p>
            <a:endParaRPr lang="en-US" sz="2000" b="1" dirty="0" smtClean="0">
              <a:solidFill>
                <a:srgbClr val="000000"/>
              </a:solidFill>
              <a:latin typeface="Calibri" panose="020F0502020204030204" pitchFamily="34" charset="0"/>
            </a:endParaRPr>
          </a:p>
          <a:p>
            <a:pPr lvl="0"/>
            <a:r>
              <a:rPr lang="en-US" sz="2000" b="1" dirty="0" smtClean="0">
                <a:solidFill>
                  <a:srgbClr val="000000"/>
                </a:solidFill>
                <a:latin typeface="Calibri" panose="020F0502020204030204" pitchFamily="34" charset="0"/>
              </a:rPr>
              <a:t>Barcelona </a:t>
            </a:r>
            <a:r>
              <a:rPr lang="en-US" sz="2000" b="1" dirty="0">
                <a:solidFill>
                  <a:srgbClr val="000000"/>
                </a:solidFill>
                <a:latin typeface="Calibri" panose="020F0502020204030204" pitchFamily="34" charset="0"/>
              </a:rPr>
              <a:t>Dust Forecast Center</a:t>
            </a:r>
            <a:r>
              <a:rPr lang="en-US" sz="2000" dirty="0">
                <a:solidFill>
                  <a:srgbClr val="000000"/>
                </a:solidFill>
                <a:latin typeface="Calibri" panose="020F0502020204030204" pitchFamily="34" charset="0"/>
              </a:rPr>
              <a:t>. </a:t>
            </a:r>
          </a:p>
          <a:p>
            <a:pPr lvl="0"/>
            <a:r>
              <a:rPr lang="en-US" sz="2000" dirty="0" smtClean="0">
                <a:solidFill>
                  <a:srgbClr val="000000"/>
                </a:solidFill>
                <a:latin typeface="Calibri" panose="020F0502020204030204" pitchFamily="34" charset="0"/>
              </a:rPr>
              <a:t>Unique </a:t>
            </a:r>
            <a:r>
              <a:rPr lang="en-US" sz="2000" dirty="0">
                <a:solidFill>
                  <a:srgbClr val="000000"/>
                </a:solidFill>
                <a:latin typeface="Calibri" panose="020F0502020204030204" pitchFamily="34" charset="0"/>
              </a:rPr>
              <a:t>specialized WMO Center for </a:t>
            </a:r>
            <a:endParaRPr lang="en-US" sz="2000" dirty="0" smtClean="0">
              <a:solidFill>
                <a:srgbClr val="000000"/>
              </a:solidFill>
              <a:latin typeface="Calibri" panose="020F0502020204030204" pitchFamily="34" charset="0"/>
            </a:endParaRPr>
          </a:p>
          <a:p>
            <a:pPr lvl="0"/>
            <a:r>
              <a:rPr lang="en-US" sz="2000" dirty="0" smtClean="0">
                <a:solidFill>
                  <a:srgbClr val="000000"/>
                </a:solidFill>
                <a:latin typeface="Calibri" panose="020F0502020204030204" pitchFamily="34" charset="0"/>
              </a:rPr>
              <a:t>mineral </a:t>
            </a:r>
            <a:r>
              <a:rPr lang="en-US" sz="2000" dirty="0">
                <a:solidFill>
                  <a:srgbClr val="000000"/>
                </a:solidFill>
                <a:latin typeface="Calibri" panose="020F0502020204030204" pitchFamily="34" charset="0"/>
              </a:rPr>
              <a:t>dust </a:t>
            </a:r>
            <a:r>
              <a:rPr lang="en-US" sz="2000" dirty="0" smtClean="0">
                <a:solidFill>
                  <a:srgbClr val="000000"/>
                </a:solidFill>
                <a:latin typeface="Calibri" panose="020F0502020204030204" pitchFamily="34" charset="0"/>
              </a:rPr>
              <a:t>prediction in Europe</a:t>
            </a:r>
            <a:endParaRPr lang="en-US" sz="2000" dirty="0">
              <a:solidFill>
                <a:srgbClr val="000000"/>
              </a:solidFill>
              <a:latin typeface="Calibri" panose="020F0502020204030204" pitchFamily="34" charset="0"/>
            </a:endParaRPr>
          </a:p>
          <a:p>
            <a:pPr lvl="0"/>
            <a:r>
              <a:rPr lang="en-US" sz="2000" b="1" dirty="0">
                <a:solidFill>
                  <a:srgbClr val="000000"/>
                </a:solidFill>
                <a:latin typeface="Calibri" panose="020F0502020204030204" pitchFamily="34" charset="0"/>
              </a:rPr>
              <a:t>http://dust.aemet.es </a:t>
            </a:r>
            <a:endParaRPr lang="en-US" sz="2000" b="1" dirty="0" smtClean="0">
              <a:solidFill>
                <a:srgbClr val="000000"/>
              </a:solidFill>
              <a:latin typeface="Calibri" panose="020F0502020204030204" pitchFamily="34" charset="0"/>
            </a:endParaRPr>
          </a:p>
          <a:p>
            <a:pPr lvl="0"/>
            <a:r>
              <a:rPr lang="en-US" sz="2000" dirty="0" smtClean="0">
                <a:solidFill>
                  <a:srgbClr val="000000"/>
                </a:solidFill>
                <a:latin typeface="Calibri" panose="020F0502020204030204" pitchFamily="34" charset="0"/>
              </a:rPr>
              <a:t>started </a:t>
            </a:r>
            <a:r>
              <a:rPr lang="en-US" sz="2000" dirty="0">
                <a:solidFill>
                  <a:srgbClr val="000000"/>
                </a:solidFill>
                <a:latin typeface="Calibri" panose="020F0502020204030204" pitchFamily="34" charset="0"/>
              </a:rPr>
              <a:t>in 2014  - </a:t>
            </a:r>
            <a:r>
              <a:rPr lang="en-US" sz="2000" b="1" dirty="0" smtClean="0">
                <a:solidFill>
                  <a:srgbClr val="FF0000"/>
                </a:solidFill>
                <a:latin typeface="Calibri" panose="020F0502020204030204" pitchFamily="34" charset="0"/>
              </a:rPr>
              <a:t>Operations</a:t>
            </a:r>
          </a:p>
          <a:p>
            <a:pPr lvl="0"/>
            <a:r>
              <a:rPr lang="en-US" sz="2000" dirty="0" smtClean="0">
                <a:solidFill>
                  <a:srgbClr val="FF0000"/>
                </a:solidFill>
                <a:latin typeface="Calibri" panose="020F0502020204030204" pitchFamily="34" charset="0"/>
              </a:rPr>
              <a:t>MONARCH is the reference model</a:t>
            </a:r>
          </a:p>
          <a:p>
            <a:pPr lvl="0"/>
            <a:endParaRPr lang="en-US" sz="2000" dirty="0" smtClean="0">
              <a:solidFill>
                <a:srgbClr val="FF0000"/>
              </a:solidFill>
              <a:latin typeface="Calibri" panose="020F0502020204030204" pitchFamily="34" charset="0"/>
            </a:endParaRPr>
          </a:p>
          <a:p>
            <a:pPr lvl="0"/>
            <a:endParaRPr lang="en-US" sz="2000" dirty="0">
              <a:solidFill>
                <a:srgbClr val="FF0000"/>
              </a:solidFill>
              <a:latin typeface="Calibri" panose="020F0502020204030204" pitchFamily="34" charset="0"/>
            </a:endParaRPr>
          </a:p>
          <a:p>
            <a:pPr lvl="0"/>
            <a:endParaRPr lang="en-US" sz="2000" dirty="0">
              <a:solidFill>
                <a:srgbClr val="FF0000"/>
              </a:solidFill>
              <a:latin typeface="Calibri" panose="020F0502020204030204" pitchFamily="34" charset="0"/>
            </a:endParaRPr>
          </a:p>
          <a:p>
            <a:pPr lvl="0"/>
            <a:r>
              <a:rPr lang="en-US" sz="2000" b="1" dirty="0" smtClean="0">
                <a:solidFill>
                  <a:srgbClr val="000000"/>
                </a:solidFill>
                <a:latin typeface="Calibri" panose="020F0502020204030204" pitchFamily="34" charset="0"/>
              </a:rPr>
              <a:t>SDS-WAS</a:t>
            </a:r>
            <a:r>
              <a:rPr lang="en-US" sz="2000" b="1" dirty="0">
                <a:solidFill>
                  <a:srgbClr val="000000"/>
                </a:solidFill>
                <a:latin typeface="Calibri" panose="020F0502020204030204" pitchFamily="34" charset="0"/>
              </a:rPr>
              <a:t>. North Africa, Middle East and Europe </a:t>
            </a:r>
          </a:p>
          <a:p>
            <a:pPr lvl="0"/>
            <a:r>
              <a:rPr lang="en-US" sz="2000" b="1" dirty="0">
                <a:solidFill>
                  <a:srgbClr val="000000"/>
                </a:solidFill>
                <a:latin typeface="Calibri" panose="020F0502020204030204" pitchFamily="34" charset="0"/>
              </a:rPr>
              <a:t>Regional Center</a:t>
            </a:r>
            <a:r>
              <a:rPr lang="en-US" sz="2000" dirty="0">
                <a:solidFill>
                  <a:srgbClr val="000000"/>
                </a:solidFill>
                <a:latin typeface="Calibri" panose="020F0502020204030204" pitchFamily="34" charset="0"/>
              </a:rPr>
              <a:t>. </a:t>
            </a:r>
            <a:endParaRPr lang="en-US" sz="2000" dirty="0" smtClean="0">
              <a:solidFill>
                <a:srgbClr val="000000"/>
              </a:solidFill>
              <a:latin typeface="Calibri" panose="020F0502020204030204" pitchFamily="34" charset="0"/>
            </a:endParaRPr>
          </a:p>
          <a:p>
            <a:pPr lvl="0"/>
            <a:r>
              <a:rPr lang="en-US" sz="2000" b="1" dirty="0" smtClean="0">
                <a:solidFill>
                  <a:srgbClr val="000000"/>
                </a:solidFill>
                <a:latin typeface="Calibri" panose="020F0502020204030204" pitchFamily="34" charset="0"/>
              </a:rPr>
              <a:t>http</a:t>
            </a:r>
            <a:r>
              <a:rPr lang="en-US" sz="2000" b="1" dirty="0">
                <a:solidFill>
                  <a:srgbClr val="000000"/>
                </a:solidFill>
                <a:latin typeface="Calibri" panose="020F0502020204030204" pitchFamily="34" charset="0"/>
              </a:rPr>
              <a:t>://sds-was.aemet.es </a:t>
            </a:r>
          </a:p>
          <a:p>
            <a:pPr lvl="0"/>
            <a:r>
              <a:rPr lang="en-US" sz="2000" dirty="0">
                <a:solidFill>
                  <a:srgbClr val="000000"/>
                </a:solidFill>
                <a:latin typeface="Calibri" panose="020F0502020204030204" pitchFamily="34" charset="0"/>
              </a:rPr>
              <a:t>started in </a:t>
            </a:r>
            <a:r>
              <a:rPr lang="en-US" sz="2000" dirty="0" smtClean="0">
                <a:solidFill>
                  <a:srgbClr val="000000"/>
                </a:solidFill>
                <a:latin typeface="Calibri" panose="020F0502020204030204" pitchFamily="34" charset="0"/>
              </a:rPr>
              <a:t>2010 – </a:t>
            </a:r>
            <a:r>
              <a:rPr lang="en-US" sz="2000" b="1" dirty="0" smtClean="0">
                <a:solidFill>
                  <a:srgbClr val="FF0000"/>
                </a:solidFill>
                <a:latin typeface="Calibri" panose="020F0502020204030204" pitchFamily="34" charset="0"/>
              </a:rPr>
              <a:t>Research </a:t>
            </a:r>
          </a:p>
          <a:p>
            <a:pPr lvl="0"/>
            <a:r>
              <a:rPr lang="en-US" sz="2000" dirty="0" smtClean="0">
                <a:solidFill>
                  <a:srgbClr val="FF0000"/>
                </a:solidFill>
                <a:latin typeface="Calibri" panose="020F0502020204030204" pitchFamily="34" charset="0"/>
              </a:rPr>
              <a:t>MONARCH is contributing to the model ensemble</a:t>
            </a:r>
          </a:p>
          <a:p>
            <a:pPr lvl="0"/>
            <a:endParaRPr lang="en-US" sz="2000" dirty="0" smtClean="0">
              <a:solidFill>
                <a:srgbClr val="FF0000"/>
              </a:solidFill>
              <a:latin typeface="Calibri" panose="020F0502020204030204" pitchFamily="34" charset="0"/>
            </a:endParaRPr>
          </a:p>
          <a:p>
            <a:pPr lvl="0"/>
            <a:endParaRPr lang="en-US" sz="2000" b="1" dirty="0">
              <a:solidFill>
                <a:srgbClr val="000000"/>
              </a:solidFill>
              <a:latin typeface="Calibri" panose="020F0502020204030204" pitchFamily="34" charset="0"/>
            </a:endParaRPr>
          </a:p>
          <a:p>
            <a:pPr lvl="0"/>
            <a:endParaRPr lang="en-US" sz="2000" dirty="0" smtClean="0">
              <a:solidFill>
                <a:srgbClr val="000000"/>
              </a:solidFill>
              <a:latin typeface="Calibri" panose="020F0502020204030204" pitchFamily="34" charset="0"/>
            </a:endParaRPr>
          </a:p>
          <a:p>
            <a:pPr lvl="0"/>
            <a:endParaRPr lang="en-US" sz="2000" dirty="0">
              <a:solidFill>
                <a:srgbClr val="000000"/>
              </a:solidFill>
              <a:latin typeface="Calibri" panose="020F0502020204030204" pitchFamily="34" charset="0"/>
            </a:endParaRPr>
          </a:p>
        </p:txBody>
      </p:sp>
      <p:pic>
        <p:nvPicPr>
          <p:cNvPr id="6" name="Shape 15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432260" y="6318275"/>
            <a:ext cx="462825" cy="505499"/>
          </a:xfrm>
          <a:prstGeom prst="rect">
            <a:avLst/>
          </a:prstGeom>
          <a:noFill/>
          <a:ln>
            <a:noFill/>
          </a:ln>
        </p:spPr>
      </p:pic>
      <p:pic>
        <p:nvPicPr>
          <p:cNvPr id="8" name="Shape 155"/>
          <p:cNvPicPr preferRelativeResize="0"/>
          <p:nvPr/>
        </p:nvPicPr>
        <p:blipFill>
          <a:blip r:embed="rId5">
            <a:alphaModFix/>
          </a:blip>
          <a:stretch>
            <a:fillRect/>
          </a:stretch>
        </p:blipFill>
        <p:spPr>
          <a:xfrm>
            <a:off x="5966606" y="6318274"/>
            <a:ext cx="3139400" cy="505499"/>
          </a:xfrm>
          <a:prstGeom prst="rect">
            <a:avLst/>
          </a:prstGeom>
          <a:noFill/>
          <a:ln>
            <a:noFill/>
          </a:ln>
        </p:spPr>
      </p:pic>
      <p:pic>
        <p:nvPicPr>
          <p:cNvPr id="12" name="Picture 11"/>
          <p:cNvPicPr>
            <a:picLocks noChangeAspect="1"/>
          </p:cNvPicPr>
          <p:nvPr/>
        </p:nvPicPr>
        <p:blipFill rotWithShape="1">
          <a:blip r:embed="rId6" cstate="print">
            <a:extLst>
              <a:ext uri="{28A0092B-C50C-407E-A947-70E740481C1C}">
                <a14:useLocalDpi xmlns:a14="http://schemas.microsoft.com/office/drawing/2010/main" val="0"/>
              </a:ext>
            </a:extLst>
          </a:blip>
          <a:srcRect l="18359" t="11687" r="20212" b="4780"/>
          <a:stretch/>
        </p:blipFill>
        <p:spPr>
          <a:xfrm>
            <a:off x="5088003" y="1460738"/>
            <a:ext cx="2568393" cy="2182863"/>
          </a:xfrm>
          <a:prstGeom prst="rect">
            <a:avLst/>
          </a:prstGeom>
        </p:spPr>
      </p:pic>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l="18702" t="11402" r="19091" b="3610"/>
          <a:stretch/>
        </p:blipFill>
        <p:spPr>
          <a:xfrm>
            <a:off x="5966606" y="3751383"/>
            <a:ext cx="2551241" cy="2178409"/>
          </a:xfrm>
          <a:prstGeom prst="rect">
            <a:avLst/>
          </a:prstGeom>
        </p:spPr>
      </p:pic>
    </p:spTree>
    <p:extLst>
      <p:ext uri="{BB962C8B-B14F-4D97-AF65-F5344CB8AC3E}">
        <p14:creationId xmlns:p14="http://schemas.microsoft.com/office/powerpoint/2010/main" val="23870274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
          <p:cNvSpPr txBox="1">
            <a:spLocks noChangeArrowheads="1"/>
          </p:cNvSpPr>
          <p:nvPr/>
        </p:nvSpPr>
        <p:spPr bwMode="auto">
          <a:xfrm>
            <a:off x="737281" y="1722601"/>
            <a:ext cx="7669440" cy="468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5471" rIns="0" bIns="0"/>
          <a:lstStyle>
            <a:lvl1pPr marL="249238" indent="-249238">
              <a:lnSpc>
                <a:spcPct val="93000"/>
              </a:lnSpc>
              <a:spcAft>
                <a:spcPts val="1413"/>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3200">
                <a:solidFill>
                  <a:srgbClr val="000000"/>
                </a:solidFill>
                <a:latin typeface="Arial" panose="020B0604020202020204" pitchFamily="34" charset="0"/>
                <a:cs typeface="Arial Unicode MS" panose="020B0604020202020204" pitchFamily="32" charset="0"/>
              </a:defRPr>
            </a:lvl1pPr>
            <a:lvl2pPr marL="754063" indent="-250825">
              <a:lnSpc>
                <a:spcPct val="93000"/>
              </a:lnSpc>
              <a:spcAft>
                <a:spcPts val="113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800">
                <a:solidFill>
                  <a:srgbClr val="000000"/>
                </a:solidFill>
                <a:latin typeface="Arial" panose="020B0604020202020204" pitchFamily="34" charset="0"/>
                <a:cs typeface="Arial Unicode MS" panose="020B0604020202020204" pitchFamily="32" charset="0"/>
              </a:defRPr>
            </a:lvl2pPr>
            <a:lvl3pPr marL="1257300" indent="-249238">
              <a:lnSpc>
                <a:spcPct val="93000"/>
              </a:lnSpc>
              <a:spcAft>
                <a:spcPts val="850"/>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Lst>
              <a:defRPr sz="2000">
                <a:solidFill>
                  <a:srgbClr val="000000"/>
                </a:solidFill>
                <a:latin typeface="Arial" panose="020B0604020202020204" pitchFamily="34" charset="0"/>
                <a:cs typeface="Arial Unicode MS" panose="020B0604020202020204" pitchFamily="32" charset="0"/>
              </a:defRPr>
            </a:lvl9pPr>
          </a:lstStyle>
          <a:p>
            <a:pPr>
              <a:buClrTx/>
              <a:buFont typeface="Wingdings" panose="05000000000000000000" pitchFamily="2" charset="2"/>
              <a:buChar char=""/>
            </a:pPr>
            <a:r>
              <a:rPr lang="en-GB" altLang="es-ES" sz="2903" dirty="0">
                <a:cs typeface="Arial" panose="020B0604020202020204" pitchFamily="34" charset="0"/>
              </a:rPr>
              <a:t>Objectives:</a:t>
            </a:r>
          </a:p>
          <a:p>
            <a:pPr lvl="1">
              <a:buClrTx/>
              <a:buFont typeface="Wingdings" panose="05000000000000000000" pitchFamily="2" charset="2"/>
              <a:buChar char=""/>
            </a:pPr>
            <a:r>
              <a:rPr lang="en-GB" altLang="es-ES" sz="2540" dirty="0">
                <a:cs typeface="Arial" panose="020B0604020202020204" pitchFamily="34" charset="0"/>
              </a:rPr>
              <a:t>Identify and improve </a:t>
            </a:r>
            <a:r>
              <a:rPr lang="en-GB" altLang="es-ES" sz="2540" dirty="0">
                <a:solidFill>
                  <a:srgbClr val="FF0000"/>
                </a:solidFill>
                <a:cs typeface="Arial" panose="020B0604020202020204" pitchFamily="34" charset="0"/>
              </a:rPr>
              <a:t>products to monitor and predict dust </a:t>
            </a:r>
            <a:r>
              <a:rPr lang="en-GB" altLang="es-ES" sz="2540" dirty="0">
                <a:cs typeface="Arial" panose="020B0604020202020204" pitchFamily="34" charset="0"/>
              </a:rPr>
              <a:t>by working with research and operational organizations, as well as with users.</a:t>
            </a:r>
          </a:p>
          <a:p>
            <a:pPr lvl="1">
              <a:buClrTx/>
              <a:buFont typeface="Wingdings" panose="05000000000000000000" pitchFamily="2" charset="2"/>
              <a:buChar char=""/>
            </a:pPr>
            <a:r>
              <a:rPr lang="en-GB" altLang="es-ES" sz="2540" dirty="0">
                <a:cs typeface="Arial" panose="020B0604020202020204" pitchFamily="34" charset="0"/>
              </a:rPr>
              <a:t>Facilitate </a:t>
            </a:r>
            <a:r>
              <a:rPr lang="en-GB" altLang="es-ES" sz="2540" dirty="0">
                <a:solidFill>
                  <a:srgbClr val="FF0000"/>
                </a:solidFill>
                <a:cs typeface="Arial" panose="020B0604020202020204" pitchFamily="34" charset="0"/>
              </a:rPr>
              <a:t>user access </a:t>
            </a:r>
            <a:r>
              <a:rPr lang="en-GB" altLang="es-ES" sz="2540" dirty="0">
                <a:cs typeface="Arial" panose="020B0604020202020204" pitchFamily="34" charset="0"/>
              </a:rPr>
              <a:t>to information.</a:t>
            </a:r>
          </a:p>
          <a:p>
            <a:pPr lvl="1">
              <a:buClrTx/>
              <a:buFont typeface="Wingdings" panose="05000000000000000000" pitchFamily="2" charset="2"/>
              <a:buChar char=""/>
            </a:pPr>
            <a:r>
              <a:rPr lang="en-GB" altLang="es-ES" sz="2540" dirty="0">
                <a:cs typeface="Arial" panose="020B0604020202020204" pitchFamily="34" charset="0"/>
              </a:rPr>
              <a:t>Strengthen the </a:t>
            </a:r>
            <a:r>
              <a:rPr lang="en-GB" altLang="es-ES" sz="2540" dirty="0">
                <a:solidFill>
                  <a:srgbClr val="FF0000"/>
                </a:solidFill>
                <a:cs typeface="Arial" panose="020B0604020202020204" pitchFamily="34" charset="0"/>
              </a:rPr>
              <a:t>capacity of countries to use </a:t>
            </a:r>
            <a:r>
              <a:rPr lang="en-GB" altLang="es-ES" sz="2540" dirty="0">
                <a:cs typeface="Arial" panose="020B0604020202020204" pitchFamily="34" charset="0"/>
              </a:rPr>
              <a:t>the observations, analysis and predictions provided by the WMO SDS-WAS.</a:t>
            </a:r>
          </a:p>
          <a:p>
            <a:pPr lvl="2">
              <a:buClr>
                <a:srgbClr val="E1783C"/>
              </a:buClr>
              <a:buFont typeface="Wingdings" panose="05000000000000000000" pitchFamily="2" charset="2"/>
              <a:buNone/>
            </a:pPr>
            <a:endParaRPr lang="en-GB" altLang="es-ES" sz="2540" dirty="0">
              <a:cs typeface="Arial" panose="020B0604020202020204" pitchFamily="34" charset="0"/>
            </a:endParaRPr>
          </a:p>
        </p:txBody>
      </p:sp>
      <p:sp>
        <p:nvSpPr>
          <p:cNvPr id="29699" name="Text Box 2"/>
          <p:cNvSpPr txBox="1">
            <a:spLocks noChangeArrowheads="1"/>
          </p:cNvSpPr>
          <p:nvPr/>
        </p:nvSpPr>
        <p:spPr bwMode="auto">
          <a:xfrm>
            <a:off x="737281" y="507240"/>
            <a:ext cx="7928640" cy="587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spcAft>
                <a:spcPct val="0"/>
              </a:spcAft>
              <a:buClrTx/>
              <a:buFontTx/>
              <a:buNone/>
            </a:pPr>
            <a:r>
              <a:rPr lang="en-GB" altLang="es-ES" sz="2721" b="1" dirty="0">
                <a:solidFill>
                  <a:schemeClr val="accent1"/>
                </a:solidFill>
                <a:latin typeface="+mn-lt"/>
                <a:cs typeface="Arial" panose="020B0604020202020204" pitchFamily="34" charset="0"/>
              </a:rPr>
              <a:t>WMO Sand and Dust Storm Warning Advisory and Assessment System (SDS-WAS)</a:t>
            </a:r>
          </a:p>
        </p:txBody>
      </p:sp>
      <p:pic>
        <p:nvPicPr>
          <p:cNvPr id="2970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360" y="5652361"/>
            <a:ext cx="2494080" cy="11260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8762408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
          <p:cNvSpPr txBox="1">
            <a:spLocks noChangeArrowheads="1"/>
          </p:cNvSpPr>
          <p:nvPr/>
        </p:nvSpPr>
        <p:spPr bwMode="auto">
          <a:xfrm>
            <a:off x="737281" y="507240"/>
            <a:ext cx="7889760" cy="587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spcAft>
                <a:spcPct val="0"/>
              </a:spcAft>
              <a:buClrTx/>
              <a:buFontTx/>
              <a:buNone/>
            </a:pPr>
            <a:r>
              <a:rPr lang="en-GB" altLang="es-ES" sz="2721" b="1" dirty="0">
                <a:solidFill>
                  <a:schemeClr val="accent1"/>
                </a:solidFill>
                <a:latin typeface="+mn-lt"/>
                <a:cs typeface="Arial" panose="020B0604020202020204" pitchFamily="34" charset="0"/>
              </a:rPr>
              <a:t>SDS-WAS and the Regional Nodes/</a:t>
            </a:r>
            <a:r>
              <a:rPr lang="en-GB" altLang="es-ES" sz="2721" b="1" dirty="0" err="1">
                <a:solidFill>
                  <a:schemeClr val="accent1"/>
                </a:solidFill>
                <a:latin typeface="+mn-lt"/>
                <a:cs typeface="Arial" panose="020B0604020202020204" pitchFamily="34" charset="0"/>
              </a:rPr>
              <a:t>Centers</a:t>
            </a:r>
            <a:endParaRPr lang="en-GB" altLang="es-ES" sz="2721" b="1" dirty="0">
              <a:solidFill>
                <a:schemeClr val="accent1"/>
              </a:solidFill>
              <a:latin typeface="+mn-lt"/>
              <a:cs typeface="Arial" panose="020B0604020202020204" pitchFamily="34" charset="0"/>
            </a:endParaRPr>
          </a:p>
        </p:txBody>
      </p:sp>
      <p:pic>
        <p:nvPicPr>
          <p:cNvPr id="317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360" y="5652361"/>
            <a:ext cx="2494080" cy="11260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721" y="1238761"/>
            <a:ext cx="6467040" cy="482976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749" name="Rectangle 4"/>
          <p:cNvSpPr>
            <a:spLocks noChangeArrowheads="1"/>
          </p:cNvSpPr>
          <p:nvPr/>
        </p:nvSpPr>
        <p:spPr bwMode="auto">
          <a:xfrm>
            <a:off x="3880801" y="2127241"/>
            <a:ext cx="1604160" cy="338400"/>
          </a:xfrm>
          <a:prstGeom prst="rect">
            <a:avLst/>
          </a:prstGeom>
          <a:solidFill>
            <a:srgbClr val="E1783C"/>
          </a:solidFill>
          <a:ln w="12600" cap="sq">
            <a:solidFill>
              <a:srgbClr val="E1783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lnSpc>
                <a:spcPct val="100000"/>
              </a:lnSpc>
              <a:spcAft>
                <a:spcPct val="0"/>
              </a:spcAft>
              <a:buClrTx/>
              <a:buFontTx/>
              <a:buNone/>
            </a:pPr>
            <a:r>
              <a:rPr lang="en-GB" altLang="es-ES" sz="1361">
                <a:solidFill>
                  <a:srgbClr val="FFFFFF"/>
                </a:solidFill>
              </a:rPr>
              <a:t>Started in 2010</a:t>
            </a:r>
          </a:p>
        </p:txBody>
      </p:sp>
      <p:sp>
        <p:nvSpPr>
          <p:cNvPr id="31750" name="Rectangle 5"/>
          <p:cNvSpPr>
            <a:spLocks noChangeArrowheads="1"/>
          </p:cNvSpPr>
          <p:nvPr/>
        </p:nvSpPr>
        <p:spPr bwMode="auto">
          <a:xfrm>
            <a:off x="5830561" y="1892521"/>
            <a:ext cx="1604160" cy="336960"/>
          </a:xfrm>
          <a:prstGeom prst="rect">
            <a:avLst/>
          </a:prstGeom>
          <a:solidFill>
            <a:srgbClr val="E1783C"/>
          </a:solidFill>
          <a:ln w="12600" cap="sq">
            <a:solidFill>
              <a:srgbClr val="E1783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lnSpc>
                <a:spcPct val="100000"/>
              </a:lnSpc>
              <a:spcAft>
                <a:spcPct val="0"/>
              </a:spcAft>
              <a:buClrTx/>
              <a:buFontTx/>
              <a:buNone/>
            </a:pPr>
            <a:r>
              <a:rPr lang="en-GB" altLang="es-ES" sz="1361">
                <a:solidFill>
                  <a:srgbClr val="FFFFFF"/>
                </a:solidFill>
              </a:rPr>
              <a:t>Started in 2011</a:t>
            </a:r>
          </a:p>
        </p:txBody>
      </p:sp>
      <p:sp>
        <p:nvSpPr>
          <p:cNvPr id="31751" name="Rectangle 6"/>
          <p:cNvSpPr>
            <a:spLocks noChangeArrowheads="1"/>
          </p:cNvSpPr>
          <p:nvPr/>
        </p:nvSpPr>
        <p:spPr bwMode="auto">
          <a:xfrm>
            <a:off x="1526401" y="2356201"/>
            <a:ext cx="1604160" cy="336960"/>
          </a:xfrm>
          <a:prstGeom prst="rect">
            <a:avLst/>
          </a:prstGeom>
          <a:solidFill>
            <a:srgbClr val="E1783C"/>
          </a:solidFill>
          <a:ln w="12600" cap="sq">
            <a:solidFill>
              <a:srgbClr val="E1783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lnSpc>
                <a:spcPct val="100000"/>
              </a:lnSpc>
              <a:spcAft>
                <a:spcPct val="0"/>
              </a:spcAft>
              <a:buClrTx/>
              <a:buFontTx/>
              <a:buNone/>
            </a:pPr>
            <a:r>
              <a:rPr lang="en-GB" altLang="es-ES" sz="1361">
                <a:solidFill>
                  <a:srgbClr val="FFFFFF"/>
                </a:solidFill>
              </a:rPr>
              <a:t>Started in 2017</a:t>
            </a:r>
          </a:p>
        </p:txBody>
      </p:sp>
    </p:spTree>
    <p:extLst>
      <p:ext uri="{BB962C8B-B14F-4D97-AF65-F5344CB8AC3E}">
        <p14:creationId xmlns:p14="http://schemas.microsoft.com/office/powerpoint/2010/main" val="409849170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1"/>
          <p:cNvSpPr txBox="1">
            <a:spLocks noChangeArrowheads="1"/>
          </p:cNvSpPr>
          <p:nvPr/>
        </p:nvSpPr>
        <p:spPr bwMode="auto">
          <a:xfrm>
            <a:off x="737281" y="507240"/>
            <a:ext cx="7740000" cy="587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a:spcAft>
                <a:spcPct val="0"/>
              </a:spcAft>
              <a:buClrTx/>
              <a:buFontTx/>
              <a:buNone/>
            </a:pPr>
            <a:r>
              <a:rPr lang="en-GB" altLang="es-ES" sz="2721" b="1" dirty="0">
                <a:solidFill>
                  <a:schemeClr val="accent1"/>
                </a:solidFill>
                <a:latin typeface="+mn-lt"/>
                <a:cs typeface="Arial" panose="020B0604020202020204" pitchFamily="34" charset="0"/>
              </a:rPr>
              <a:t>SDS-WAS and the NAMEE Regional </a:t>
            </a:r>
            <a:r>
              <a:rPr lang="en-GB" altLang="es-ES" sz="2721" b="1" dirty="0" err="1">
                <a:solidFill>
                  <a:schemeClr val="accent1"/>
                </a:solidFill>
                <a:latin typeface="+mn-lt"/>
                <a:cs typeface="Arial" panose="020B0604020202020204" pitchFamily="34" charset="0"/>
              </a:rPr>
              <a:t>Center</a:t>
            </a:r>
            <a:endParaRPr lang="en-GB" altLang="es-ES" sz="2721" b="1" dirty="0">
              <a:solidFill>
                <a:schemeClr val="accent1"/>
              </a:solidFill>
              <a:latin typeface="+mn-lt"/>
              <a:cs typeface="Arial" panose="020B0604020202020204" pitchFamily="34" charset="0"/>
            </a:endParaRPr>
          </a:p>
        </p:txBody>
      </p:sp>
      <p:pic>
        <p:nvPicPr>
          <p:cNvPr id="3379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r="61761"/>
          <a:stretch>
            <a:fillRect/>
          </a:stretch>
        </p:blipFill>
        <p:spPr bwMode="auto">
          <a:xfrm>
            <a:off x="558720" y="5961960"/>
            <a:ext cx="673920" cy="794880"/>
          </a:xfrm>
          <a:prstGeom prst="rect">
            <a:avLst/>
          </a:prstGeom>
          <a:noFill/>
          <a:ln>
            <a:noFill/>
          </a:ln>
          <a:effectLst/>
          <a:extLst>
            <a:ext uri="{909E8E84-426E-40DD-AFC4-6F175D3DCCD1}">
              <a14:hiddenFill xmlns:a14="http://schemas.microsoft.com/office/drawing/2010/main">
                <a:blipFill dpi="0" rotWithShape="0">
                  <a:blip/>
                  <a:srcRect r="61761"/>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796" name="Rectangle 3"/>
          <p:cNvSpPr>
            <a:spLocks noChangeArrowheads="1"/>
          </p:cNvSpPr>
          <p:nvPr/>
        </p:nvSpPr>
        <p:spPr bwMode="auto">
          <a:xfrm>
            <a:off x="2874241" y="6213961"/>
            <a:ext cx="2633760" cy="3686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4" tIns="45717" rIns="91434" bIns="45717"/>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SzPct val="25000"/>
              <a:buFontTx/>
              <a:buNone/>
            </a:pPr>
            <a:r>
              <a:rPr lang="en-US" altLang="es-ES" sz="1723" i="1">
                <a:latin typeface="Calibri" panose="020F0502020204030204" pitchFamily="34" charset="0"/>
              </a:rPr>
              <a:t>http://sds-was.aemet.es/</a:t>
            </a:r>
          </a:p>
        </p:txBody>
      </p:sp>
      <p:pic>
        <p:nvPicPr>
          <p:cNvPr id="3379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r="69029"/>
          <a:stretch>
            <a:fillRect/>
          </a:stretch>
        </p:blipFill>
        <p:spPr bwMode="auto">
          <a:xfrm>
            <a:off x="1232641" y="6136201"/>
            <a:ext cx="516960" cy="446400"/>
          </a:xfrm>
          <a:prstGeom prst="rect">
            <a:avLst/>
          </a:prstGeom>
          <a:noFill/>
          <a:ln>
            <a:noFill/>
          </a:ln>
          <a:effectLst/>
          <a:extLst>
            <a:ext uri="{909E8E84-426E-40DD-AFC4-6F175D3DCCD1}">
              <a14:hiddenFill xmlns:a14="http://schemas.microsoft.com/office/drawing/2010/main">
                <a:blipFill dpi="0" rotWithShape="0">
                  <a:blip/>
                  <a:srcRect r="69029"/>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79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9601" y="6170761"/>
            <a:ext cx="1005120" cy="447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79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7761" y="1235881"/>
            <a:ext cx="6968160" cy="46915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365607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
          <p:cNvSpPr txBox="1">
            <a:spLocks noChangeArrowheads="1"/>
          </p:cNvSpPr>
          <p:nvPr/>
        </p:nvSpPr>
        <p:spPr bwMode="auto">
          <a:xfrm>
            <a:off x="388801" y="1266121"/>
            <a:ext cx="8517600" cy="5086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5471" rIns="0" bIns="0"/>
          <a:lstStyle>
            <a:lvl1pPr marL="249238" indent="-249238">
              <a:lnSpc>
                <a:spcPct val="93000"/>
              </a:lnSpc>
              <a:spcAft>
                <a:spcPts val="1413"/>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3200">
                <a:solidFill>
                  <a:srgbClr val="000000"/>
                </a:solidFill>
                <a:latin typeface="Arial" panose="020B0604020202020204" pitchFamily="34" charset="0"/>
                <a:cs typeface="Arial Unicode MS" panose="020B0604020202020204" pitchFamily="32" charset="0"/>
              </a:defRPr>
            </a:lvl1pPr>
            <a:lvl2pPr marL="754063" indent="-250825">
              <a:lnSpc>
                <a:spcPct val="93000"/>
              </a:lnSpc>
              <a:spcAft>
                <a:spcPts val="113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249238" algn="l"/>
                <a:tab pos="354013"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8985250" algn="l"/>
              </a:tabLst>
              <a:defRPr sz="2000">
                <a:solidFill>
                  <a:srgbClr val="000000"/>
                </a:solidFill>
                <a:latin typeface="Arial" panose="020B0604020202020204" pitchFamily="34" charset="0"/>
                <a:cs typeface="Arial Unicode MS" panose="020B0604020202020204" pitchFamily="32" charset="0"/>
              </a:defRPr>
            </a:lvl9pPr>
          </a:lstStyle>
          <a:p>
            <a:pPr>
              <a:lnSpc>
                <a:spcPct val="73000"/>
              </a:lnSpc>
              <a:buFont typeface="Arial" panose="020B0604020202020204" pitchFamily="34" charset="0"/>
              <a:buChar char="•"/>
            </a:pPr>
            <a:r>
              <a:rPr lang="en-GB" altLang="es-ES" sz="1996" b="1" dirty="0">
                <a:cs typeface="Arial" panose="020B0604020202020204" pitchFamily="34" charset="0"/>
              </a:rPr>
              <a:t>Lack of coordination between measurement and modelling groups.</a:t>
            </a:r>
          </a:p>
          <a:p>
            <a:pPr lvl="1">
              <a:lnSpc>
                <a:spcPct val="73000"/>
              </a:lnSpc>
              <a:buFont typeface="Arial" panose="020B0604020202020204" pitchFamily="34" charset="0"/>
              <a:buChar char="•"/>
            </a:pPr>
            <a:r>
              <a:rPr lang="en-GB" altLang="es-ES" sz="1814" dirty="0">
                <a:cs typeface="Arial" panose="020B0604020202020204" pitchFamily="34" charset="0"/>
              </a:rPr>
              <a:t>Measurement products </a:t>
            </a:r>
            <a:r>
              <a:rPr lang="en-GB" altLang="es-ES" sz="1814" dirty="0">
                <a:solidFill>
                  <a:srgbClr val="FF0000"/>
                </a:solidFill>
                <a:cs typeface="Arial" panose="020B0604020202020204" pitchFamily="34" charset="0"/>
              </a:rPr>
              <a:t>lack harmonised quality controls, data formats and measurements schedules</a:t>
            </a:r>
          </a:p>
          <a:p>
            <a:pPr lvl="1">
              <a:lnSpc>
                <a:spcPct val="73000"/>
              </a:lnSpc>
              <a:buFont typeface="Arial" panose="020B0604020202020204" pitchFamily="34" charset="0"/>
              <a:buChar char="•"/>
            </a:pPr>
            <a:r>
              <a:rPr lang="en-GB" altLang="es-ES" sz="1814" dirty="0">
                <a:cs typeface="Arial" panose="020B0604020202020204" pitchFamily="34" charset="0"/>
              </a:rPr>
              <a:t>This is more dramatic when you consider Northern African and the Middle East where we find the deserts</a:t>
            </a:r>
          </a:p>
          <a:p>
            <a:pPr>
              <a:lnSpc>
                <a:spcPct val="73000"/>
              </a:lnSpc>
              <a:buFont typeface="Arial" panose="020B0604020202020204" pitchFamily="34" charset="0"/>
              <a:buChar char="•"/>
            </a:pPr>
            <a:r>
              <a:rPr lang="en-GB" altLang="es-ES" sz="1996" b="1" dirty="0">
                <a:cs typeface="Arial" panose="020B0604020202020204" pitchFamily="34" charset="0"/>
              </a:rPr>
              <a:t>Advertise about Sand and Dust Storms</a:t>
            </a:r>
          </a:p>
          <a:p>
            <a:pPr lvl="1">
              <a:lnSpc>
                <a:spcPct val="73000"/>
              </a:lnSpc>
              <a:buFont typeface="Arial" panose="020B0604020202020204" pitchFamily="34" charset="0"/>
              <a:buChar char="•"/>
            </a:pPr>
            <a:r>
              <a:rPr lang="en-US" altLang="es-ES" sz="1814" dirty="0">
                <a:cs typeface="Arial" panose="020B0604020202020204" pitchFamily="34" charset="0"/>
              </a:rPr>
              <a:t>Sand and Dust Storms (SDS) play a significant role in different aspects of weather, climate and atmospheric chemistry and represent a serious hazard for life, health, property, environment and economy. </a:t>
            </a:r>
          </a:p>
          <a:p>
            <a:pPr lvl="1">
              <a:lnSpc>
                <a:spcPct val="73000"/>
              </a:lnSpc>
              <a:buFont typeface="Arial" panose="020B0604020202020204" pitchFamily="34" charset="0"/>
              <a:buChar char="•"/>
            </a:pPr>
            <a:r>
              <a:rPr lang="en-GB" altLang="es-ES" sz="1814" dirty="0">
                <a:cs typeface="Arial" panose="020B0604020202020204" pitchFamily="34" charset="0"/>
              </a:rPr>
              <a:t>Enhance the </a:t>
            </a:r>
            <a:r>
              <a:rPr lang="en-GB" altLang="es-ES" sz="1814" dirty="0">
                <a:solidFill>
                  <a:srgbClr val="FF0000"/>
                </a:solidFill>
                <a:cs typeface="Arial" panose="020B0604020202020204" pitchFamily="34" charset="0"/>
              </a:rPr>
              <a:t>visibility of the dust impacts </a:t>
            </a:r>
            <a:r>
              <a:rPr lang="en-GB" altLang="es-ES" sz="1814" dirty="0">
                <a:cs typeface="Arial" panose="020B0604020202020204" pitchFamily="34" charset="0"/>
              </a:rPr>
              <a:t>to the society at large and the most affected socio-economic sectors </a:t>
            </a:r>
          </a:p>
          <a:p>
            <a:pPr>
              <a:lnSpc>
                <a:spcPct val="73000"/>
              </a:lnSpc>
              <a:buFont typeface="Arial" panose="020B0604020202020204" pitchFamily="34" charset="0"/>
              <a:buChar char="•"/>
            </a:pPr>
            <a:r>
              <a:rPr lang="en-GB" altLang="es-ES" sz="1996" b="1" dirty="0">
                <a:cs typeface="Arial" panose="020B0604020202020204" pitchFamily="34" charset="0"/>
              </a:rPr>
              <a:t>Not “really” tailored user-oriented products</a:t>
            </a:r>
          </a:p>
          <a:p>
            <a:pPr lvl="1">
              <a:lnSpc>
                <a:spcPct val="73000"/>
              </a:lnSpc>
              <a:buFont typeface="Arial" panose="020B0604020202020204" pitchFamily="34" charset="0"/>
              <a:buChar char="•"/>
            </a:pPr>
            <a:r>
              <a:rPr lang="en-US" altLang="es-ES" sz="1814" dirty="0">
                <a:cs typeface="Arial" panose="020B0604020202020204" pitchFamily="34" charset="0"/>
              </a:rPr>
              <a:t>Understanding, managing and mitigating SDS risks and effects requires fundamental and cross-disciplinary knowledge.</a:t>
            </a:r>
            <a:r>
              <a:rPr lang="en-GB" altLang="es-ES" sz="1814" dirty="0">
                <a:cs typeface="Arial" panose="020B0604020202020204" pitchFamily="34" charset="0"/>
              </a:rPr>
              <a:t> </a:t>
            </a:r>
          </a:p>
          <a:p>
            <a:pPr lvl="1">
              <a:lnSpc>
                <a:spcPct val="73000"/>
              </a:lnSpc>
              <a:buFont typeface="Arial" panose="020B0604020202020204" pitchFamily="34" charset="0"/>
              <a:buChar char="•"/>
            </a:pPr>
            <a:r>
              <a:rPr lang="en-GB" altLang="es-ES" sz="1814" dirty="0">
                <a:cs typeface="Arial" panose="020B0604020202020204" pitchFamily="34" charset="0"/>
              </a:rPr>
              <a:t>Few existing channels of </a:t>
            </a:r>
            <a:r>
              <a:rPr lang="en-GB" altLang="es-ES" sz="1814" dirty="0">
                <a:solidFill>
                  <a:srgbClr val="FF0000"/>
                </a:solidFill>
                <a:cs typeface="Arial" panose="020B0604020202020204" pitchFamily="34" charset="0"/>
              </a:rPr>
              <a:t>communication between scientific research and user (socio-economic) communities.</a:t>
            </a:r>
          </a:p>
          <a:p>
            <a:pPr lvl="1">
              <a:lnSpc>
                <a:spcPct val="73000"/>
              </a:lnSpc>
              <a:buFont typeface="Arial" panose="020B0604020202020204" pitchFamily="34" charset="0"/>
              <a:buNone/>
            </a:pPr>
            <a:endParaRPr lang="en-US" altLang="es-ES" sz="1814" dirty="0">
              <a:cs typeface="Arial" panose="020B0604020202020204" pitchFamily="34" charset="0"/>
            </a:endParaRPr>
          </a:p>
          <a:p>
            <a:pPr lvl="1">
              <a:lnSpc>
                <a:spcPct val="73000"/>
              </a:lnSpc>
              <a:buFont typeface="Arial" panose="020B0604020202020204" pitchFamily="34" charset="0"/>
              <a:buNone/>
            </a:pPr>
            <a:endParaRPr lang="en-US" altLang="es-ES" sz="1814" dirty="0">
              <a:cs typeface="Arial" panose="020B0604020202020204" pitchFamily="34" charset="0"/>
            </a:endParaRPr>
          </a:p>
        </p:txBody>
      </p:sp>
      <p:sp>
        <p:nvSpPr>
          <p:cNvPr id="35843" name="Text Box 2"/>
          <p:cNvSpPr txBox="1">
            <a:spLocks noChangeArrowheads="1"/>
          </p:cNvSpPr>
          <p:nvPr/>
        </p:nvSpPr>
        <p:spPr bwMode="auto">
          <a:xfrm>
            <a:off x="607681" y="294120"/>
            <a:ext cx="8079840" cy="587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35268"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gn="ctr" eaLnBrk="1">
              <a:spcAft>
                <a:spcPct val="0"/>
              </a:spcAft>
              <a:buClrTx/>
              <a:buFontTx/>
              <a:buNone/>
            </a:pPr>
            <a:r>
              <a:rPr lang="en-GB" altLang="es-ES" sz="2721" b="1">
                <a:solidFill>
                  <a:schemeClr val="accent1"/>
                </a:solidFill>
                <a:latin typeface="+mn-lt"/>
              </a:rPr>
              <a:t>SDS-WAS NAMEE: Lessons learnt</a:t>
            </a:r>
          </a:p>
        </p:txBody>
      </p:sp>
      <p:pic>
        <p:nvPicPr>
          <p:cNvPr id="35844" name="Picture 3"/>
          <p:cNvPicPr>
            <a:picLocks noChangeAspect="1" noChangeArrowheads="1"/>
          </p:cNvPicPr>
          <p:nvPr/>
        </p:nvPicPr>
        <p:blipFill>
          <a:blip r:embed="rId3">
            <a:extLst>
              <a:ext uri="{28A0092B-C50C-407E-A947-70E740481C1C}">
                <a14:useLocalDpi xmlns:a14="http://schemas.microsoft.com/office/drawing/2010/main" val="0"/>
              </a:ext>
            </a:extLst>
          </a:blip>
          <a:srcRect r="61755"/>
          <a:stretch>
            <a:fillRect/>
          </a:stretch>
        </p:blipFill>
        <p:spPr bwMode="auto">
          <a:xfrm>
            <a:off x="558720" y="5961960"/>
            <a:ext cx="673920" cy="794880"/>
          </a:xfrm>
          <a:prstGeom prst="rect">
            <a:avLst/>
          </a:prstGeom>
          <a:noFill/>
          <a:ln>
            <a:noFill/>
          </a:ln>
          <a:effectLst/>
          <a:extLst>
            <a:ext uri="{909E8E84-426E-40DD-AFC4-6F175D3DCCD1}">
              <a14:hiddenFill xmlns:a14="http://schemas.microsoft.com/office/drawing/2010/main">
                <a:blipFill dpi="0" rotWithShape="0">
                  <a:blip/>
                  <a:srcRect r="61755"/>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5845" name="Rectangle 4"/>
          <p:cNvSpPr>
            <a:spLocks noChangeArrowheads="1"/>
          </p:cNvSpPr>
          <p:nvPr/>
        </p:nvSpPr>
        <p:spPr bwMode="auto">
          <a:xfrm>
            <a:off x="2874241" y="6213961"/>
            <a:ext cx="2633760" cy="3686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4" tIns="45717" rIns="91434" bIns="45717"/>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SzPct val="25000"/>
              <a:buFontTx/>
              <a:buNone/>
            </a:pPr>
            <a:r>
              <a:rPr lang="en-US" altLang="es-ES" sz="1723" i="1">
                <a:latin typeface="Calibri" panose="020F0502020204030204" pitchFamily="34" charset="0"/>
              </a:rPr>
              <a:t>http://sds-was.aemet.es/</a:t>
            </a:r>
          </a:p>
        </p:txBody>
      </p:sp>
      <p:pic>
        <p:nvPicPr>
          <p:cNvPr id="35846" name="Picture 5"/>
          <p:cNvPicPr>
            <a:picLocks noChangeAspect="1" noChangeArrowheads="1"/>
          </p:cNvPicPr>
          <p:nvPr/>
        </p:nvPicPr>
        <p:blipFill>
          <a:blip r:embed="rId4">
            <a:extLst>
              <a:ext uri="{28A0092B-C50C-407E-A947-70E740481C1C}">
                <a14:useLocalDpi xmlns:a14="http://schemas.microsoft.com/office/drawing/2010/main" val="0"/>
              </a:ext>
            </a:extLst>
          </a:blip>
          <a:srcRect r="69028"/>
          <a:stretch>
            <a:fillRect/>
          </a:stretch>
        </p:blipFill>
        <p:spPr bwMode="auto">
          <a:xfrm>
            <a:off x="1232641" y="6136201"/>
            <a:ext cx="516960" cy="446400"/>
          </a:xfrm>
          <a:prstGeom prst="rect">
            <a:avLst/>
          </a:prstGeom>
          <a:noFill/>
          <a:ln>
            <a:noFill/>
          </a:ln>
          <a:effectLst/>
          <a:extLst>
            <a:ext uri="{909E8E84-426E-40DD-AFC4-6F175D3DCCD1}">
              <a14:hiddenFill xmlns:a14="http://schemas.microsoft.com/office/drawing/2010/main">
                <a:blipFill dpi="0" rotWithShape="0">
                  <a:blip/>
                  <a:srcRect r="69028"/>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84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9601" y="6170761"/>
            <a:ext cx="1005120" cy="4478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1759468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001" y="1405801"/>
            <a:ext cx="4911840" cy="41716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1" name="Rectangle 2"/>
          <p:cNvSpPr>
            <a:spLocks noChangeArrowheads="1"/>
          </p:cNvSpPr>
          <p:nvPr/>
        </p:nvSpPr>
        <p:spPr bwMode="auto">
          <a:xfrm>
            <a:off x="540001" y="5577481"/>
            <a:ext cx="5385600" cy="448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FontTx/>
              <a:buNone/>
            </a:pPr>
            <a:r>
              <a:rPr lang="es-ES" altLang="es-ES" sz="1179" i="1">
                <a:latin typeface="Calibri" panose="020F0502020204030204" pitchFamily="34" charset="0"/>
                <a:ea typeface="MS PGothic" panose="020B0600070205080204" pitchFamily="34" charset="-128"/>
              </a:rPr>
              <a:t>Image from WMO website (http://www.wmo.int/pages/prog/arep/wwrp/new/hurricanes.html)</a:t>
            </a:r>
          </a:p>
        </p:txBody>
      </p:sp>
      <p:sp>
        <p:nvSpPr>
          <p:cNvPr id="17412" name="Rectangle 3"/>
          <p:cNvSpPr>
            <a:spLocks noChangeArrowheads="1"/>
          </p:cNvSpPr>
          <p:nvPr/>
        </p:nvSpPr>
        <p:spPr bwMode="auto">
          <a:xfrm>
            <a:off x="5639041" y="2091241"/>
            <a:ext cx="3412800" cy="29334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42452" rIns="81638" bIns="42452">
            <a:spAutoFit/>
          </a:bodyP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cs typeface="Arial Unicode MS" panose="020B0604020202020204" pitchFamily="32" charset="0"/>
              </a:defRPr>
            </a:lvl9pPr>
          </a:lstStyle>
          <a:p>
            <a:pPr>
              <a:lnSpc>
                <a:spcPct val="100000"/>
              </a:lnSpc>
              <a:spcAft>
                <a:spcPct val="0"/>
              </a:spcAft>
              <a:buClrTx/>
              <a:buFontTx/>
              <a:buNone/>
            </a:pPr>
            <a:r>
              <a:rPr lang="es-ES" altLang="es-ES" sz="1542">
                <a:cs typeface="Arial" panose="020B0604020202020204" pitchFamily="34" charset="0"/>
              </a:rPr>
              <a:t>Ecosystems, meteorology and climate</a:t>
            </a:r>
          </a:p>
          <a:p>
            <a:pPr>
              <a:lnSpc>
                <a:spcPct val="100000"/>
              </a:lnSpc>
              <a:spcAft>
                <a:spcPct val="0"/>
              </a:spcAft>
              <a:buClrTx/>
              <a:buFontTx/>
              <a:buNone/>
            </a:pPr>
            <a:endParaRPr lang="es-ES" altLang="es-ES" sz="1542">
              <a:cs typeface="Arial" panose="020B0604020202020204" pitchFamily="34" charset="0"/>
            </a:endParaRPr>
          </a:p>
          <a:p>
            <a:pPr>
              <a:lnSpc>
                <a:spcPct val="100000"/>
              </a:lnSpc>
              <a:spcAft>
                <a:spcPct val="0"/>
              </a:spcAft>
              <a:buClrTx/>
              <a:buFontTx/>
              <a:buNone/>
            </a:pPr>
            <a:r>
              <a:rPr lang="es-ES" altLang="es-ES" sz="1542">
                <a:cs typeface="Arial" panose="020B0604020202020204" pitchFamily="34" charset="0"/>
              </a:rPr>
              <a:t>Air Quality and Human Health</a:t>
            </a:r>
          </a:p>
          <a:p>
            <a:pPr>
              <a:lnSpc>
                <a:spcPct val="100000"/>
              </a:lnSpc>
              <a:spcAft>
                <a:spcPct val="0"/>
              </a:spcAft>
              <a:buClrTx/>
              <a:buFontTx/>
              <a:buNone/>
            </a:pPr>
            <a:endParaRPr lang="es-ES" altLang="es-ES" sz="1542">
              <a:cs typeface="Arial" panose="020B0604020202020204" pitchFamily="34" charset="0"/>
            </a:endParaRPr>
          </a:p>
          <a:p>
            <a:pPr>
              <a:lnSpc>
                <a:spcPct val="100000"/>
              </a:lnSpc>
              <a:spcAft>
                <a:spcPct val="0"/>
              </a:spcAft>
              <a:buClrTx/>
              <a:buFontTx/>
              <a:buNone/>
            </a:pPr>
            <a:r>
              <a:rPr lang="es-ES" altLang="es-ES" sz="1542">
                <a:cs typeface="Arial" panose="020B0604020202020204" pitchFamily="34" charset="0"/>
              </a:rPr>
              <a:t>Aviation and Ground Transportation </a:t>
            </a:r>
          </a:p>
          <a:p>
            <a:pPr>
              <a:lnSpc>
                <a:spcPct val="100000"/>
              </a:lnSpc>
              <a:spcAft>
                <a:spcPct val="0"/>
              </a:spcAft>
              <a:buClrTx/>
              <a:buFontTx/>
              <a:buNone/>
            </a:pPr>
            <a:endParaRPr lang="es-ES" altLang="es-ES" sz="1542">
              <a:cs typeface="Arial" panose="020B0604020202020204" pitchFamily="34" charset="0"/>
            </a:endParaRPr>
          </a:p>
          <a:p>
            <a:pPr>
              <a:lnSpc>
                <a:spcPct val="100000"/>
              </a:lnSpc>
              <a:spcAft>
                <a:spcPct val="0"/>
              </a:spcAft>
              <a:buClrTx/>
              <a:buFontTx/>
              <a:buNone/>
            </a:pPr>
            <a:r>
              <a:rPr lang="es-ES" altLang="es-ES" sz="1542">
                <a:cs typeface="Arial" panose="020B0604020202020204" pitchFamily="34" charset="0"/>
              </a:rPr>
              <a:t>Energy and industry </a:t>
            </a:r>
          </a:p>
          <a:p>
            <a:pPr>
              <a:lnSpc>
                <a:spcPct val="100000"/>
              </a:lnSpc>
              <a:spcAft>
                <a:spcPct val="0"/>
              </a:spcAft>
              <a:buClrTx/>
              <a:buFontTx/>
              <a:buNone/>
            </a:pPr>
            <a:endParaRPr lang="es-ES" altLang="es-ES" sz="1542">
              <a:cs typeface="Arial" panose="020B0604020202020204" pitchFamily="34" charset="0"/>
            </a:endParaRPr>
          </a:p>
          <a:p>
            <a:pPr>
              <a:lnSpc>
                <a:spcPct val="100000"/>
              </a:lnSpc>
              <a:spcAft>
                <a:spcPct val="0"/>
              </a:spcAft>
              <a:buClrTx/>
              <a:buFontTx/>
              <a:buNone/>
            </a:pPr>
            <a:r>
              <a:rPr lang="es-ES" altLang="es-ES" sz="1542">
                <a:cs typeface="Arial" panose="020B0604020202020204" pitchFamily="34" charset="0"/>
              </a:rPr>
              <a:t>Agriculture and fishering</a:t>
            </a:r>
          </a:p>
          <a:p>
            <a:pPr>
              <a:lnSpc>
                <a:spcPct val="100000"/>
              </a:lnSpc>
              <a:spcAft>
                <a:spcPct val="0"/>
              </a:spcAft>
              <a:buClrTx/>
              <a:buFontTx/>
              <a:buNone/>
            </a:pPr>
            <a:endParaRPr lang="es-ES" altLang="es-ES" sz="1542">
              <a:cs typeface="Arial" panose="020B0604020202020204" pitchFamily="34" charset="0"/>
            </a:endParaRPr>
          </a:p>
          <a:p>
            <a:pPr>
              <a:lnSpc>
                <a:spcPct val="100000"/>
              </a:lnSpc>
              <a:spcAft>
                <a:spcPct val="0"/>
              </a:spcAft>
              <a:buClrTx/>
              <a:buFontTx/>
              <a:buNone/>
            </a:pPr>
            <a:r>
              <a:rPr lang="es-ES" altLang="es-ES" sz="1542">
                <a:cs typeface="Arial" panose="020B0604020202020204" pitchFamily="34" charset="0"/>
              </a:rPr>
              <a:t>Astrophysics</a:t>
            </a:r>
          </a:p>
        </p:txBody>
      </p:sp>
      <p:sp>
        <p:nvSpPr>
          <p:cNvPr id="17413" name="Text Box 4"/>
          <p:cNvSpPr txBox="1">
            <a:spLocks noChangeArrowheads="1"/>
          </p:cNvSpPr>
          <p:nvPr/>
        </p:nvSpPr>
        <p:spPr bwMode="auto">
          <a:xfrm>
            <a:off x="457921" y="273961"/>
            <a:ext cx="8228160" cy="114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35268" rIns="0" bIns="0" anchor="ctr"/>
          <a:lstStyle>
            <a:lvl1pPr>
              <a:lnSpc>
                <a:spcPct val="93000"/>
              </a:lnSpc>
              <a:spcAft>
                <a:spcPts val="1413"/>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3200">
                <a:solidFill>
                  <a:srgbClr val="000000"/>
                </a:solidFill>
                <a:latin typeface="Arial" panose="020B0604020202020204" pitchFamily="34" charset="0"/>
                <a:cs typeface="Arial Unicode MS" panose="020B0604020202020204" pitchFamily="32" charset="0"/>
              </a:defRPr>
            </a:lvl1pPr>
            <a:lvl2pPr>
              <a:lnSpc>
                <a:spcPct val="9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800">
                <a:solidFill>
                  <a:srgbClr val="000000"/>
                </a:solidFill>
                <a:latin typeface="Arial" panose="020B0604020202020204" pitchFamily="34" charset="0"/>
                <a:cs typeface="Arial Unicode MS" panose="020B0604020202020204" pitchFamily="32" charset="0"/>
              </a:defRPr>
            </a:lvl2pPr>
            <a:lvl3pPr>
              <a:lnSpc>
                <a:spcPct val="9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400">
                <a:solidFill>
                  <a:srgbClr val="000000"/>
                </a:solidFill>
                <a:latin typeface="Arial" panose="020B0604020202020204" pitchFamily="34" charset="0"/>
                <a:cs typeface="Arial Unicode MS" panose="020B0604020202020204" pitchFamily="32" charset="0"/>
              </a:defRPr>
            </a:lvl3pPr>
            <a:lvl4pPr>
              <a:lnSpc>
                <a:spcPct val="9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4pPr>
            <a:lvl5pPr>
              <a:lnSpc>
                <a:spcPct val="9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sz="2000">
                <a:solidFill>
                  <a:srgbClr val="000000"/>
                </a:solidFill>
                <a:latin typeface="Arial" panose="020B0604020202020204" pitchFamily="34" charset="0"/>
                <a:cs typeface="Arial Unicode MS" panose="020B0604020202020204" pitchFamily="32" charset="0"/>
              </a:defRPr>
            </a:lvl9pPr>
          </a:lstStyle>
          <a:p>
            <a:pPr algn="ctr" eaLnBrk="1">
              <a:spcAft>
                <a:spcPct val="0"/>
              </a:spcAft>
              <a:buClrTx/>
              <a:buFontTx/>
              <a:buNone/>
            </a:pPr>
            <a:r>
              <a:rPr lang="es-ES" altLang="es-ES" sz="2903" b="1" dirty="0" err="1">
                <a:solidFill>
                  <a:schemeClr val="accent1"/>
                </a:solidFill>
                <a:latin typeface="+mn-lt"/>
              </a:rPr>
              <a:t>Motivation</a:t>
            </a:r>
            <a:r>
              <a:rPr lang="es-ES" altLang="es-ES" sz="2903" b="1" dirty="0">
                <a:solidFill>
                  <a:schemeClr val="accent1"/>
                </a:solidFill>
                <a:latin typeface="+mn-lt"/>
              </a:rPr>
              <a:t> – </a:t>
            </a:r>
            <a:r>
              <a:rPr lang="es-ES" altLang="es-ES" sz="2903" b="1" dirty="0" err="1">
                <a:solidFill>
                  <a:schemeClr val="accent1"/>
                </a:solidFill>
                <a:latin typeface="+mn-lt"/>
              </a:rPr>
              <a:t>Dust</a:t>
            </a:r>
            <a:r>
              <a:rPr lang="es-ES" altLang="es-ES" sz="2903" b="1" dirty="0">
                <a:solidFill>
                  <a:schemeClr val="accent1"/>
                </a:solidFill>
                <a:latin typeface="+mn-lt"/>
              </a:rPr>
              <a:t> </a:t>
            </a:r>
            <a:r>
              <a:rPr lang="es-ES" altLang="es-ES" sz="2903" b="1" dirty="0" err="1">
                <a:solidFill>
                  <a:schemeClr val="accent1"/>
                </a:solidFill>
                <a:latin typeface="+mn-lt"/>
              </a:rPr>
              <a:t>impacts</a:t>
            </a:r>
            <a:endParaRPr lang="es-ES" altLang="es-ES" sz="2903" b="1" dirty="0">
              <a:solidFill>
                <a:schemeClr val="accent1"/>
              </a:solidFill>
              <a:latin typeface="+mn-lt"/>
            </a:endParaRPr>
          </a:p>
        </p:txBody>
      </p:sp>
      <p:sp>
        <p:nvSpPr>
          <p:cNvPr id="17414" name="Rectangle 5"/>
          <p:cNvSpPr>
            <a:spLocks noChangeArrowheads="1"/>
          </p:cNvSpPr>
          <p:nvPr/>
        </p:nvSpPr>
        <p:spPr bwMode="auto">
          <a:xfrm>
            <a:off x="457920" y="6031080"/>
            <a:ext cx="1958400" cy="587520"/>
          </a:xfrm>
          <a:prstGeom prst="rect">
            <a:avLst/>
          </a:prstGeom>
          <a:solidFill>
            <a:srgbClr val="FFFFFF"/>
          </a:solidFill>
          <a:ln w="936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s-ES" altLang="es-ES" sz="1633"/>
          </a:p>
        </p:txBody>
      </p:sp>
    </p:spTree>
    <p:extLst>
      <p:ext uri="{BB962C8B-B14F-4D97-AF65-F5344CB8AC3E}">
        <p14:creationId xmlns:p14="http://schemas.microsoft.com/office/powerpoint/2010/main" val="80766480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Personalizado 1">
      <a:dk1>
        <a:sysClr val="windowText" lastClr="000000"/>
      </a:dk1>
      <a:lt1>
        <a:sysClr val="window" lastClr="FFFFFF"/>
      </a:lt1>
      <a:dk2>
        <a:srgbClr val="44546A"/>
      </a:dk2>
      <a:lt2>
        <a:srgbClr val="E7E6E6"/>
      </a:lt2>
      <a:accent1>
        <a:srgbClr val="124484"/>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8727</TotalTime>
  <Words>3914</Words>
  <Application>Microsoft Office PowerPoint</Application>
  <PresentationFormat>On-screen Show (4:3)</PresentationFormat>
  <Paragraphs>218</Paragraphs>
  <Slides>25</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MS PGothic</vt:lpstr>
      <vt:lpstr>Arial</vt:lpstr>
      <vt:lpstr>Arial Unicode MS</vt:lpstr>
      <vt:lpstr>Calibri</vt:lpstr>
      <vt:lpstr>Symbol</vt:lpstr>
      <vt:lpstr>Times New Roman</vt:lpstr>
      <vt:lpstr>Wingdings</vt:lpstr>
      <vt:lpstr>Tema de Office</vt:lpstr>
      <vt:lpstr>Dust impacts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BSC Slides v.1</dc:title>
  <dc:creator>BSC-CNS</dc:creator>
  <cp:lastModifiedBy>Windows User</cp:lastModifiedBy>
  <cp:revision>428</cp:revision>
  <cp:lastPrinted>2017-10-20T14:15:59Z</cp:lastPrinted>
  <dcterms:created xsi:type="dcterms:W3CDTF">2016-07-07T10:13:32Z</dcterms:created>
  <dcterms:modified xsi:type="dcterms:W3CDTF">2019-12-11T08:30:41Z</dcterms:modified>
</cp:coreProperties>
</file>