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92" r:id="rId3"/>
    <p:sldId id="293" r:id="rId4"/>
    <p:sldId id="301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OUA" initials="B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6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OUA\AppData\Roaming\Microsoft\Excel\CASE%20STUDY%201%20FEBRUARY%202017%20SIGNIFICANT%20WEATHER%20(version%201).xlsb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OUA\AppData\Roaming\Microsoft\Excel\CASE%20STUDY%201%20FEBRUARY%202017%20SIGNIFICANT%20WEATHER%20(version%201).xlsb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OUA\AppData\Roaming\Microsoft\Excel\CASE%20STUDY%201%20FEBRUARY%202017%20SIGNIFICANT%20WEATHER%20(version%201).xlsb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OUA\AppData\Roaming\Microsoft\Excel\CASE%20STUDY%201%20FEBRUARY%202017%20SIGNIFICANT%20WEATHER%20(version%201)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sz="1400"/>
              <a:t>Variation of horizontal visibility at 0600Z, 0900Z et 1800Z over Niger synoptic stations, 2nd february 2017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'DUST 02_02_17'!$B$1</c:f>
              <c:strCache>
                <c:ptCount val="1"/>
                <c:pt idx="0">
                  <c:v>VISI 0600Z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strRef>
              <c:f>'DUST 02_02_17'!$A$2:$A$16</c:f>
              <c:strCache>
                <c:ptCount val="15"/>
                <c:pt idx="0">
                  <c:v>N'Guigmi</c:v>
                </c:pt>
                <c:pt idx="1">
                  <c:v>Diffa</c:v>
                </c:pt>
                <c:pt idx="2">
                  <c:v>Mainé</c:v>
                </c:pt>
                <c:pt idx="3">
                  <c:v>Gouré</c:v>
                </c:pt>
                <c:pt idx="4">
                  <c:v>Zinder</c:v>
                </c:pt>
                <c:pt idx="5">
                  <c:v>Magaria</c:v>
                </c:pt>
                <c:pt idx="6">
                  <c:v>Maradi</c:v>
                </c:pt>
                <c:pt idx="7">
                  <c:v>Konni</c:v>
                </c:pt>
                <c:pt idx="8">
                  <c:v>Tahoua</c:v>
                </c:pt>
                <c:pt idx="9">
                  <c:v>Bilma</c:v>
                </c:pt>
                <c:pt idx="10">
                  <c:v>Agadez</c:v>
                </c:pt>
                <c:pt idx="11">
                  <c:v>Niamey</c:v>
                </c:pt>
                <c:pt idx="12">
                  <c:v>Dosso</c:v>
                </c:pt>
                <c:pt idx="13">
                  <c:v>Gaya</c:v>
                </c:pt>
                <c:pt idx="14">
                  <c:v>Tillabéry</c:v>
                </c:pt>
              </c:strCache>
            </c:strRef>
          </c:cat>
          <c:val>
            <c:numRef>
              <c:f>'DUST 02_02_17'!$B$2:$B$16</c:f>
              <c:numCache>
                <c:formatCode>General</c:formatCode>
                <c:ptCount val="15"/>
                <c:pt idx="0">
                  <c:v>10000</c:v>
                </c:pt>
                <c:pt idx="1">
                  <c:v>1000</c:v>
                </c:pt>
                <c:pt idx="2">
                  <c:v>300</c:v>
                </c:pt>
                <c:pt idx="3">
                  <c:v>500</c:v>
                </c:pt>
                <c:pt idx="4">
                  <c:v>200</c:v>
                </c:pt>
                <c:pt idx="5">
                  <c:v>1600</c:v>
                </c:pt>
                <c:pt idx="6">
                  <c:v>400</c:v>
                </c:pt>
                <c:pt idx="7">
                  <c:v>10000</c:v>
                </c:pt>
                <c:pt idx="8">
                  <c:v>2500</c:v>
                </c:pt>
                <c:pt idx="9">
                  <c:v>10000</c:v>
                </c:pt>
                <c:pt idx="10">
                  <c:v>10000</c:v>
                </c:pt>
                <c:pt idx="11">
                  <c:v>6000</c:v>
                </c:pt>
                <c:pt idx="12">
                  <c:v>10000</c:v>
                </c:pt>
                <c:pt idx="13">
                  <c:v>10000</c:v>
                </c:pt>
                <c:pt idx="14">
                  <c:v>10000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'DUST 02_02_17'!$C$1</c:f>
              <c:strCache>
                <c:ptCount val="1"/>
                <c:pt idx="0">
                  <c:v>VISI 0900Z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strRef>
              <c:f>'DUST 02_02_17'!$A$2:$A$16</c:f>
              <c:strCache>
                <c:ptCount val="15"/>
                <c:pt idx="0">
                  <c:v>N'Guigmi</c:v>
                </c:pt>
                <c:pt idx="1">
                  <c:v>Diffa</c:v>
                </c:pt>
                <c:pt idx="2">
                  <c:v>Mainé</c:v>
                </c:pt>
                <c:pt idx="3">
                  <c:v>Gouré</c:v>
                </c:pt>
                <c:pt idx="4">
                  <c:v>Zinder</c:v>
                </c:pt>
                <c:pt idx="5">
                  <c:v>Magaria</c:v>
                </c:pt>
                <c:pt idx="6">
                  <c:v>Maradi</c:v>
                </c:pt>
                <c:pt idx="7">
                  <c:v>Konni</c:v>
                </c:pt>
                <c:pt idx="8">
                  <c:v>Tahoua</c:v>
                </c:pt>
                <c:pt idx="9">
                  <c:v>Bilma</c:v>
                </c:pt>
                <c:pt idx="10">
                  <c:v>Agadez</c:v>
                </c:pt>
                <c:pt idx="11">
                  <c:v>Niamey</c:v>
                </c:pt>
                <c:pt idx="12">
                  <c:v>Dosso</c:v>
                </c:pt>
                <c:pt idx="13">
                  <c:v>Gaya</c:v>
                </c:pt>
                <c:pt idx="14">
                  <c:v>Tillabéry</c:v>
                </c:pt>
              </c:strCache>
            </c:strRef>
          </c:cat>
          <c:val>
            <c:numRef>
              <c:f>'DUST 02_02_17'!$C$2:$C$16</c:f>
              <c:numCache>
                <c:formatCode>General</c:formatCode>
                <c:ptCount val="15"/>
                <c:pt idx="0">
                  <c:v>2000</c:v>
                </c:pt>
                <c:pt idx="1">
                  <c:v>2800</c:v>
                </c:pt>
                <c:pt idx="2">
                  <c:v>700</c:v>
                </c:pt>
                <c:pt idx="3">
                  <c:v>600</c:v>
                </c:pt>
                <c:pt idx="4">
                  <c:v>200</c:v>
                </c:pt>
                <c:pt idx="5">
                  <c:v>200</c:v>
                </c:pt>
                <c:pt idx="6">
                  <c:v>300</c:v>
                </c:pt>
                <c:pt idx="7">
                  <c:v>700</c:v>
                </c:pt>
                <c:pt idx="8">
                  <c:v>600</c:v>
                </c:pt>
                <c:pt idx="9">
                  <c:v>10000</c:v>
                </c:pt>
                <c:pt idx="10">
                  <c:v>1400</c:v>
                </c:pt>
                <c:pt idx="11">
                  <c:v>6000</c:v>
                </c:pt>
                <c:pt idx="12">
                  <c:v>8000</c:v>
                </c:pt>
                <c:pt idx="13">
                  <c:v>10000</c:v>
                </c:pt>
                <c:pt idx="14">
                  <c:v>10000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'DUST 02_02_17'!$D$1</c:f>
              <c:strCache>
                <c:ptCount val="1"/>
                <c:pt idx="0">
                  <c:v>VISI 1800Z</c:v>
                </c:pt>
              </c:strCache>
            </c:strRef>
          </c:tx>
          <c:spPr>
            <a:ln>
              <a:solidFill>
                <a:schemeClr val="tx1"/>
              </a:solidFill>
              <a:prstDash val="lgDash"/>
            </a:ln>
          </c:spPr>
          <c:marker>
            <c:symbol val="none"/>
          </c:marker>
          <c:cat>
            <c:strRef>
              <c:f>'DUST 02_02_17'!$A$2:$A$16</c:f>
              <c:strCache>
                <c:ptCount val="15"/>
                <c:pt idx="0">
                  <c:v>N'Guigmi</c:v>
                </c:pt>
                <c:pt idx="1">
                  <c:v>Diffa</c:v>
                </c:pt>
                <c:pt idx="2">
                  <c:v>Mainé</c:v>
                </c:pt>
                <c:pt idx="3">
                  <c:v>Gouré</c:v>
                </c:pt>
                <c:pt idx="4">
                  <c:v>Zinder</c:v>
                </c:pt>
                <c:pt idx="5">
                  <c:v>Magaria</c:v>
                </c:pt>
                <c:pt idx="6">
                  <c:v>Maradi</c:v>
                </c:pt>
                <c:pt idx="7">
                  <c:v>Konni</c:v>
                </c:pt>
                <c:pt idx="8">
                  <c:v>Tahoua</c:v>
                </c:pt>
                <c:pt idx="9">
                  <c:v>Bilma</c:v>
                </c:pt>
                <c:pt idx="10">
                  <c:v>Agadez</c:v>
                </c:pt>
                <c:pt idx="11">
                  <c:v>Niamey</c:v>
                </c:pt>
                <c:pt idx="12">
                  <c:v>Dosso</c:v>
                </c:pt>
                <c:pt idx="13">
                  <c:v>Gaya</c:v>
                </c:pt>
                <c:pt idx="14">
                  <c:v>Tillabéry</c:v>
                </c:pt>
              </c:strCache>
            </c:strRef>
          </c:cat>
          <c:val>
            <c:numRef>
              <c:f>'DUST 02_02_17'!$D$2:$D$16</c:f>
              <c:numCache>
                <c:formatCode>General</c:formatCode>
                <c:ptCount val="15"/>
                <c:pt idx="0">
                  <c:v>8000</c:v>
                </c:pt>
                <c:pt idx="1">
                  <c:v>2500</c:v>
                </c:pt>
                <c:pt idx="2">
                  <c:v>4000</c:v>
                </c:pt>
                <c:pt idx="3">
                  <c:v>1500</c:v>
                </c:pt>
                <c:pt idx="4">
                  <c:v>1800</c:v>
                </c:pt>
                <c:pt idx="5">
                  <c:v>1200</c:v>
                </c:pt>
                <c:pt idx="6">
                  <c:v>100</c:v>
                </c:pt>
                <c:pt idx="7">
                  <c:v>400</c:v>
                </c:pt>
                <c:pt idx="8">
                  <c:v>200</c:v>
                </c:pt>
                <c:pt idx="9">
                  <c:v>1500</c:v>
                </c:pt>
                <c:pt idx="10">
                  <c:v>10000</c:v>
                </c:pt>
                <c:pt idx="11">
                  <c:v>2000</c:v>
                </c:pt>
                <c:pt idx="12">
                  <c:v>8000</c:v>
                </c:pt>
                <c:pt idx="13">
                  <c:v>8000</c:v>
                </c:pt>
                <c:pt idx="14">
                  <c:v>3000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976704"/>
        <c:axId val="185978240"/>
      </c:lineChart>
      <c:catAx>
        <c:axId val="185976704"/>
        <c:scaling>
          <c:orientation val="minMax"/>
        </c:scaling>
        <c:delete val="0"/>
        <c:axPos val="b"/>
        <c:majorTickMark val="none"/>
        <c:minorTickMark val="none"/>
        <c:tickLblPos val="nextTo"/>
        <c:crossAx val="185978240"/>
        <c:crosses val="autoZero"/>
        <c:auto val="1"/>
        <c:lblAlgn val="ctr"/>
        <c:lblOffset val="100"/>
        <c:noMultiLvlLbl val="0"/>
      </c:catAx>
      <c:valAx>
        <c:axId val="185978240"/>
        <c:scaling>
          <c:orientation val="minMax"/>
          <c:max val="10000"/>
          <c:min val="10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Visiblité</a:t>
                </a:r>
                <a:r>
                  <a:rPr lang="fr-FR" baseline="0"/>
                  <a:t> (m)</a:t>
                </a:r>
                <a:endParaRPr lang="fr-FR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85976704"/>
        <c:crosses val="autoZero"/>
        <c:crossBetween val="between"/>
        <c:majorUnit val="1000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sz="1400"/>
              <a:t>Variation of horizontal visibility at 0600Z, 0900Z et 1800Z over Niger synoptic stations, 2nd february 2017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'DUST 02_02_17'!$B$1</c:f>
              <c:strCache>
                <c:ptCount val="1"/>
                <c:pt idx="0">
                  <c:v>VISI 0600Z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strRef>
              <c:f>'DUST 02_02_17'!$A$2:$A$16</c:f>
              <c:strCache>
                <c:ptCount val="15"/>
                <c:pt idx="0">
                  <c:v>N'Guigmi</c:v>
                </c:pt>
                <c:pt idx="1">
                  <c:v>Diffa</c:v>
                </c:pt>
                <c:pt idx="2">
                  <c:v>Mainé</c:v>
                </c:pt>
                <c:pt idx="3">
                  <c:v>Gouré</c:v>
                </c:pt>
                <c:pt idx="4">
                  <c:v>Zinder</c:v>
                </c:pt>
                <c:pt idx="5">
                  <c:v>Magaria</c:v>
                </c:pt>
                <c:pt idx="6">
                  <c:v>Maradi</c:v>
                </c:pt>
                <c:pt idx="7">
                  <c:v>Konni</c:v>
                </c:pt>
                <c:pt idx="8">
                  <c:v>Tahoua</c:v>
                </c:pt>
                <c:pt idx="9">
                  <c:v>Bilma</c:v>
                </c:pt>
                <c:pt idx="10">
                  <c:v>Agadez</c:v>
                </c:pt>
                <c:pt idx="11">
                  <c:v>Niamey</c:v>
                </c:pt>
                <c:pt idx="12">
                  <c:v>Dosso</c:v>
                </c:pt>
                <c:pt idx="13">
                  <c:v>Gaya</c:v>
                </c:pt>
                <c:pt idx="14">
                  <c:v>Tillabéry</c:v>
                </c:pt>
              </c:strCache>
            </c:strRef>
          </c:cat>
          <c:val>
            <c:numRef>
              <c:f>'DUST 02_02_17'!$B$2:$B$16</c:f>
              <c:numCache>
                <c:formatCode>General</c:formatCode>
                <c:ptCount val="15"/>
                <c:pt idx="0">
                  <c:v>10000</c:v>
                </c:pt>
                <c:pt idx="1">
                  <c:v>1000</c:v>
                </c:pt>
                <c:pt idx="2">
                  <c:v>300</c:v>
                </c:pt>
                <c:pt idx="3">
                  <c:v>500</c:v>
                </c:pt>
                <c:pt idx="4">
                  <c:v>200</c:v>
                </c:pt>
                <c:pt idx="5">
                  <c:v>1600</c:v>
                </c:pt>
                <c:pt idx="6">
                  <c:v>400</c:v>
                </c:pt>
                <c:pt idx="7">
                  <c:v>10000</c:v>
                </c:pt>
                <c:pt idx="8">
                  <c:v>2500</c:v>
                </c:pt>
                <c:pt idx="9">
                  <c:v>10000</c:v>
                </c:pt>
                <c:pt idx="10">
                  <c:v>10000</c:v>
                </c:pt>
                <c:pt idx="11">
                  <c:v>6000</c:v>
                </c:pt>
                <c:pt idx="12">
                  <c:v>10000</c:v>
                </c:pt>
                <c:pt idx="13">
                  <c:v>10000</c:v>
                </c:pt>
                <c:pt idx="14">
                  <c:v>10000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'DUST 02_02_17'!$C$1</c:f>
              <c:strCache>
                <c:ptCount val="1"/>
                <c:pt idx="0">
                  <c:v>VISI 0900Z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strRef>
              <c:f>'DUST 02_02_17'!$A$2:$A$16</c:f>
              <c:strCache>
                <c:ptCount val="15"/>
                <c:pt idx="0">
                  <c:v>N'Guigmi</c:v>
                </c:pt>
                <c:pt idx="1">
                  <c:v>Diffa</c:v>
                </c:pt>
                <c:pt idx="2">
                  <c:v>Mainé</c:v>
                </c:pt>
                <c:pt idx="3">
                  <c:v>Gouré</c:v>
                </c:pt>
                <c:pt idx="4">
                  <c:v>Zinder</c:v>
                </c:pt>
                <c:pt idx="5">
                  <c:v>Magaria</c:v>
                </c:pt>
                <c:pt idx="6">
                  <c:v>Maradi</c:v>
                </c:pt>
                <c:pt idx="7">
                  <c:v>Konni</c:v>
                </c:pt>
                <c:pt idx="8">
                  <c:v>Tahoua</c:v>
                </c:pt>
                <c:pt idx="9">
                  <c:v>Bilma</c:v>
                </c:pt>
                <c:pt idx="10">
                  <c:v>Agadez</c:v>
                </c:pt>
                <c:pt idx="11">
                  <c:v>Niamey</c:v>
                </c:pt>
                <c:pt idx="12">
                  <c:v>Dosso</c:v>
                </c:pt>
                <c:pt idx="13">
                  <c:v>Gaya</c:v>
                </c:pt>
                <c:pt idx="14">
                  <c:v>Tillabéry</c:v>
                </c:pt>
              </c:strCache>
            </c:strRef>
          </c:cat>
          <c:val>
            <c:numRef>
              <c:f>'DUST 02_02_17'!$C$2:$C$16</c:f>
              <c:numCache>
                <c:formatCode>General</c:formatCode>
                <c:ptCount val="15"/>
                <c:pt idx="0">
                  <c:v>2000</c:v>
                </c:pt>
                <c:pt idx="1">
                  <c:v>2800</c:v>
                </c:pt>
                <c:pt idx="2">
                  <c:v>700</c:v>
                </c:pt>
                <c:pt idx="3">
                  <c:v>600</c:v>
                </c:pt>
                <c:pt idx="4">
                  <c:v>200</c:v>
                </c:pt>
                <c:pt idx="5">
                  <c:v>200</c:v>
                </c:pt>
                <c:pt idx="6">
                  <c:v>300</c:v>
                </c:pt>
                <c:pt idx="7">
                  <c:v>700</c:v>
                </c:pt>
                <c:pt idx="8">
                  <c:v>600</c:v>
                </c:pt>
                <c:pt idx="9">
                  <c:v>10000</c:v>
                </c:pt>
                <c:pt idx="10">
                  <c:v>1400</c:v>
                </c:pt>
                <c:pt idx="11">
                  <c:v>6000</c:v>
                </c:pt>
                <c:pt idx="12">
                  <c:v>8000</c:v>
                </c:pt>
                <c:pt idx="13">
                  <c:v>10000</c:v>
                </c:pt>
                <c:pt idx="14">
                  <c:v>10000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'DUST 02_02_17'!$D$1</c:f>
              <c:strCache>
                <c:ptCount val="1"/>
                <c:pt idx="0">
                  <c:v>VISI 1800Z</c:v>
                </c:pt>
              </c:strCache>
            </c:strRef>
          </c:tx>
          <c:spPr>
            <a:ln>
              <a:solidFill>
                <a:schemeClr val="tx1"/>
              </a:solidFill>
              <a:prstDash val="lgDash"/>
            </a:ln>
          </c:spPr>
          <c:marker>
            <c:symbol val="none"/>
          </c:marker>
          <c:cat>
            <c:strRef>
              <c:f>'DUST 02_02_17'!$A$2:$A$16</c:f>
              <c:strCache>
                <c:ptCount val="15"/>
                <c:pt idx="0">
                  <c:v>N'Guigmi</c:v>
                </c:pt>
                <c:pt idx="1">
                  <c:v>Diffa</c:v>
                </c:pt>
                <c:pt idx="2">
                  <c:v>Mainé</c:v>
                </c:pt>
                <c:pt idx="3">
                  <c:v>Gouré</c:v>
                </c:pt>
                <c:pt idx="4">
                  <c:v>Zinder</c:v>
                </c:pt>
                <c:pt idx="5">
                  <c:v>Magaria</c:v>
                </c:pt>
                <c:pt idx="6">
                  <c:v>Maradi</c:v>
                </c:pt>
                <c:pt idx="7">
                  <c:v>Konni</c:v>
                </c:pt>
                <c:pt idx="8">
                  <c:v>Tahoua</c:v>
                </c:pt>
                <c:pt idx="9">
                  <c:v>Bilma</c:v>
                </c:pt>
                <c:pt idx="10">
                  <c:v>Agadez</c:v>
                </c:pt>
                <c:pt idx="11">
                  <c:v>Niamey</c:v>
                </c:pt>
                <c:pt idx="12">
                  <c:v>Dosso</c:v>
                </c:pt>
                <c:pt idx="13">
                  <c:v>Gaya</c:v>
                </c:pt>
                <c:pt idx="14">
                  <c:v>Tillabéry</c:v>
                </c:pt>
              </c:strCache>
            </c:strRef>
          </c:cat>
          <c:val>
            <c:numRef>
              <c:f>'DUST 02_02_17'!$D$2:$D$16</c:f>
              <c:numCache>
                <c:formatCode>General</c:formatCode>
                <c:ptCount val="15"/>
                <c:pt idx="0">
                  <c:v>8000</c:v>
                </c:pt>
                <c:pt idx="1">
                  <c:v>2500</c:v>
                </c:pt>
                <c:pt idx="2">
                  <c:v>4000</c:v>
                </c:pt>
                <c:pt idx="3">
                  <c:v>1500</c:v>
                </c:pt>
                <c:pt idx="4">
                  <c:v>1800</c:v>
                </c:pt>
                <c:pt idx="5">
                  <c:v>1200</c:v>
                </c:pt>
                <c:pt idx="6">
                  <c:v>100</c:v>
                </c:pt>
                <c:pt idx="7">
                  <c:v>400</c:v>
                </c:pt>
                <c:pt idx="8">
                  <c:v>200</c:v>
                </c:pt>
                <c:pt idx="9">
                  <c:v>1500</c:v>
                </c:pt>
                <c:pt idx="10">
                  <c:v>10000</c:v>
                </c:pt>
                <c:pt idx="11">
                  <c:v>2000</c:v>
                </c:pt>
                <c:pt idx="12">
                  <c:v>8000</c:v>
                </c:pt>
                <c:pt idx="13">
                  <c:v>8000</c:v>
                </c:pt>
                <c:pt idx="14">
                  <c:v>3000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687424"/>
        <c:axId val="185693312"/>
      </c:lineChart>
      <c:catAx>
        <c:axId val="185687424"/>
        <c:scaling>
          <c:orientation val="minMax"/>
        </c:scaling>
        <c:delete val="0"/>
        <c:axPos val="b"/>
        <c:majorTickMark val="none"/>
        <c:minorTickMark val="none"/>
        <c:tickLblPos val="nextTo"/>
        <c:crossAx val="185693312"/>
        <c:crosses val="autoZero"/>
        <c:auto val="1"/>
        <c:lblAlgn val="ctr"/>
        <c:lblOffset val="100"/>
        <c:noMultiLvlLbl val="0"/>
      </c:catAx>
      <c:valAx>
        <c:axId val="185693312"/>
        <c:scaling>
          <c:orientation val="minMax"/>
          <c:max val="10000"/>
          <c:min val="10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Visiblity</a:t>
                </a:r>
                <a:r>
                  <a:rPr lang="fr-FR" baseline="0"/>
                  <a:t> (m)</a:t>
                </a:r>
                <a:endParaRPr lang="fr-FR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85687424"/>
        <c:crosses val="autoZero"/>
        <c:crossBetween val="between"/>
        <c:majorUnit val="1000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Variation of horizontal visibility at 0600Z, 0900Z et 1800Z over Niger synoptic stations, 3rd february 2017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'DUST 03_02_17'!$B$1</c:f>
              <c:strCache>
                <c:ptCount val="1"/>
                <c:pt idx="0">
                  <c:v>VISI 0600Z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strRef>
              <c:f>'DUST 03_02_17'!$A$2:$A$16</c:f>
              <c:strCache>
                <c:ptCount val="15"/>
                <c:pt idx="0">
                  <c:v>N'Guigmi</c:v>
                </c:pt>
                <c:pt idx="1">
                  <c:v>Diffa</c:v>
                </c:pt>
                <c:pt idx="2">
                  <c:v>Mainé</c:v>
                </c:pt>
                <c:pt idx="3">
                  <c:v>Gouré</c:v>
                </c:pt>
                <c:pt idx="4">
                  <c:v>Zinder</c:v>
                </c:pt>
                <c:pt idx="5">
                  <c:v>Magaria</c:v>
                </c:pt>
                <c:pt idx="6">
                  <c:v>Maradi</c:v>
                </c:pt>
                <c:pt idx="7">
                  <c:v>Konni</c:v>
                </c:pt>
                <c:pt idx="8">
                  <c:v>Tahoua</c:v>
                </c:pt>
                <c:pt idx="9">
                  <c:v>Bilma</c:v>
                </c:pt>
                <c:pt idx="10">
                  <c:v>Agadez</c:v>
                </c:pt>
                <c:pt idx="11">
                  <c:v>Niamey</c:v>
                </c:pt>
                <c:pt idx="12">
                  <c:v>Dosso</c:v>
                </c:pt>
                <c:pt idx="13">
                  <c:v>Gaya</c:v>
                </c:pt>
                <c:pt idx="14">
                  <c:v>Tillabéry</c:v>
                </c:pt>
              </c:strCache>
            </c:strRef>
          </c:cat>
          <c:val>
            <c:numRef>
              <c:f>'DUST 03_02_17'!$B$2:$B$16</c:f>
              <c:numCache>
                <c:formatCode>General</c:formatCode>
                <c:ptCount val="15"/>
                <c:pt idx="0">
                  <c:v>3500</c:v>
                </c:pt>
                <c:pt idx="1">
                  <c:v>500</c:v>
                </c:pt>
                <c:pt idx="2">
                  <c:v>300</c:v>
                </c:pt>
                <c:pt idx="3">
                  <c:v>200</c:v>
                </c:pt>
                <c:pt idx="4">
                  <c:v>200</c:v>
                </c:pt>
                <c:pt idx="5">
                  <c:v>600</c:v>
                </c:pt>
                <c:pt idx="6">
                  <c:v>400</c:v>
                </c:pt>
                <c:pt idx="7">
                  <c:v>1400</c:v>
                </c:pt>
                <c:pt idx="8">
                  <c:v>800</c:v>
                </c:pt>
                <c:pt idx="9">
                  <c:v>10000</c:v>
                </c:pt>
                <c:pt idx="10">
                  <c:v>1100</c:v>
                </c:pt>
                <c:pt idx="11">
                  <c:v>700</c:v>
                </c:pt>
                <c:pt idx="12">
                  <c:v>2000</c:v>
                </c:pt>
                <c:pt idx="13">
                  <c:v>400</c:v>
                </c:pt>
                <c:pt idx="14">
                  <c:v>6000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'DUST 03_02_17'!$C$1</c:f>
              <c:strCache>
                <c:ptCount val="1"/>
                <c:pt idx="0">
                  <c:v>VISI 0900Z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strRef>
              <c:f>'DUST 03_02_17'!$A$2:$A$16</c:f>
              <c:strCache>
                <c:ptCount val="15"/>
                <c:pt idx="0">
                  <c:v>N'Guigmi</c:v>
                </c:pt>
                <c:pt idx="1">
                  <c:v>Diffa</c:v>
                </c:pt>
                <c:pt idx="2">
                  <c:v>Mainé</c:v>
                </c:pt>
                <c:pt idx="3">
                  <c:v>Gouré</c:v>
                </c:pt>
                <c:pt idx="4">
                  <c:v>Zinder</c:v>
                </c:pt>
                <c:pt idx="5">
                  <c:v>Magaria</c:v>
                </c:pt>
                <c:pt idx="6">
                  <c:v>Maradi</c:v>
                </c:pt>
                <c:pt idx="7">
                  <c:v>Konni</c:v>
                </c:pt>
                <c:pt idx="8">
                  <c:v>Tahoua</c:v>
                </c:pt>
                <c:pt idx="9">
                  <c:v>Bilma</c:v>
                </c:pt>
                <c:pt idx="10">
                  <c:v>Agadez</c:v>
                </c:pt>
                <c:pt idx="11">
                  <c:v>Niamey</c:v>
                </c:pt>
                <c:pt idx="12">
                  <c:v>Dosso</c:v>
                </c:pt>
                <c:pt idx="13">
                  <c:v>Gaya</c:v>
                </c:pt>
                <c:pt idx="14">
                  <c:v>Tillabéry</c:v>
                </c:pt>
              </c:strCache>
            </c:strRef>
          </c:cat>
          <c:val>
            <c:numRef>
              <c:f>'DUST 03_02_17'!$C$2:$C$16</c:f>
              <c:numCache>
                <c:formatCode>General</c:formatCode>
                <c:ptCount val="15"/>
                <c:pt idx="0">
                  <c:v>6000</c:v>
                </c:pt>
                <c:pt idx="1">
                  <c:v>1500</c:v>
                </c:pt>
                <c:pt idx="2">
                  <c:v>600</c:v>
                </c:pt>
                <c:pt idx="3">
                  <c:v>500</c:v>
                </c:pt>
                <c:pt idx="4">
                  <c:v>300</c:v>
                </c:pt>
                <c:pt idx="5">
                  <c:v>1600</c:v>
                </c:pt>
                <c:pt idx="6">
                  <c:v>600</c:v>
                </c:pt>
                <c:pt idx="7">
                  <c:v>1200</c:v>
                </c:pt>
                <c:pt idx="8">
                  <c:v>800</c:v>
                </c:pt>
                <c:pt idx="9">
                  <c:v>3500</c:v>
                </c:pt>
                <c:pt idx="10">
                  <c:v>2400</c:v>
                </c:pt>
                <c:pt idx="11">
                  <c:v>500</c:v>
                </c:pt>
                <c:pt idx="12">
                  <c:v>1500</c:v>
                </c:pt>
                <c:pt idx="13">
                  <c:v>400</c:v>
                </c:pt>
                <c:pt idx="14">
                  <c:v>2000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'DUST 03_02_17'!$D$1</c:f>
              <c:strCache>
                <c:ptCount val="1"/>
                <c:pt idx="0">
                  <c:v>VISI 1800Z</c:v>
                </c:pt>
              </c:strCache>
            </c:strRef>
          </c:tx>
          <c:spPr>
            <a:ln>
              <a:solidFill>
                <a:schemeClr val="tx1"/>
              </a:solidFill>
              <a:prstDash val="lgDashDot"/>
            </a:ln>
          </c:spPr>
          <c:marker>
            <c:symbol val="none"/>
          </c:marker>
          <c:cat>
            <c:strRef>
              <c:f>'DUST 03_02_17'!$A$2:$A$16</c:f>
              <c:strCache>
                <c:ptCount val="15"/>
                <c:pt idx="0">
                  <c:v>N'Guigmi</c:v>
                </c:pt>
                <c:pt idx="1">
                  <c:v>Diffa</c:v>
                </c:pt>
                <c:pt idx="2">
                  <c:v>Mainé</c:v>
                </c:pt>
                <c:pt idx="3">
                  <c:v>Gouré</c:v>
                </c:pt>
                <c:pt idx="4">
                  <c:v>Zinder</c:v>
                </c:pt>
                <c:pt idx="5">
                  <c:v>Magaria</c:v>
                </c:pt>
                <c:pt idx="6">
                  <c:v>Maradi</c:v>
                </c:pt>
                <c:pt idx="7">
                  <c:v>Konni</c:v>
                </c:pt>
                <c:pt idx="8">
                  <c:v>Tahoua</c:v>
                </c:pt>
                <c:pt idx="9">
                  <c:v>Bilma</c:v>
                </c:pt>
                <c:pt idx="10">
                  <c:v>Agadez</c:v>
                </c:pt>
                <c:pt idx="11">
                  <c:v>Niamey</c:v>
                </c:pt>
                <c:pt idx="12">
                  <c:v>Dosso</c:v>
                </c:pt>
                <c:pt idx="13">
                  <c:v>Gaya</c:v>
                </c:pt>
                <c:pt idx="14">
                  <c:v>Tillabéry</c:v>
                </c:pt>
              </c:strCache>
            </c:strRef>
          </c:cat>
          <c:val>
            <c:numRef>
              <c:f>'DUST 03_02_17'!$D$2:$D$16</c:f>
              <c:numCache>
                <c:formatCode>General</c:formatCode>
                <c:ptCount val="15"/>
                <c:pt idx="0">
                  <c:v>10000</c:v>
                </c:pt>
                <c:pt idx="1">
                  <c:v>6000</c:v>
                </c:pt>
                <c:pt idx="2">
                  <c:v>6000</c:v>
                </c:pt>
                <c:pt idx="3">
                  <c:v>1200</c:v>
                </c:pt>
                <c:pt idx="4">
                  <c:v>900</c:v>
                </c:pt>
                <c:pt idx="5">
                  <c:v>2000</c:v>
                </c:pt>
                <c:pt idx="6">
                  <c:v>400</c:v>
                </c:pt>
                <c:pt idx="7">
                  <c:v>1200</c:v>
                </c:pt>
                <c:pt idx="8">
                  <c:v>1400</c:v>
                </c:pt>
                <c:pt idx="9">
                  <c:v>6000</c:v>
                </c:pt>
                <c:pt idx="10">
                  <c:v>4900</c:v>
                </c:pt>
                <c:pt idx="11">
                  <c:v>1500</c:v>
                </c:pt>
                <c:pt idx="12">
                  <c:v>2000</c:v>
                </c:pt>
                <c:pt idx="13">
                  <c:v>2000</c:v>
                </c:pt>
                <c:pt idx="14">
                  <c:v>400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728000"/>
        <c:axId val="185729792"/>
      </c:lineChart>
      <c:catAx>
        <c:axId val="185728000"/>
        <c:scaling>
          <c:orientation val="minMax"/>
        </c:scaling>
        <c:delete val="0"/>
        <c:axPos val="b"/>
        <c:majorTickMark val="none"/>
        <c:minorTickMark val="none"/>
        <c:tickLblPos val="nextTo"/>
        <c:crossAx val="185729792"/>
        <c:crosses val="autoZero"/>
        <c:auto val="1"/>
        <c:lblAlgn val="ctr"/>
        <c:lblOffset val="100"/>
        <c:noMultiLvlLbl val="0"/>
      </c:catAx>
      <c:valAx>
        <c:axId val="185729792"/>
        <c:scaling>
          <c:orientation val="minMax"/>
          <c:max val="10000"/>
          <c:min val="10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Visibility (m)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85728000"/>
        <c:crosses val="autoZero"/>
        <c:crossBetween val="between"/>
        <c:majorUnit val="1000"/>
      </c:valAx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spPr>
    <a:gradFill rotWithShape="1">
      <a:gsLst>
        <a:gs pos="0">
          <a:schemeClr val="accent2">
            <a:lumMod val="110000"/>
            <a:satMod val="105000"/>
            <a:tint val="67000"/>
          </a:schemeClr>
        </a:gs>
        <a:gs pos="50000">
          <a:schemeClr val="accent2">
            <a:lumMod val="105000"/>
            <a:satMod val="103000"/>
            <a:tint val="73000"/>
          </a:schemeClr>
        </a:gs>
        <a:gs pos="100000">
          <a:schemeClr val="accent2">
            <a:lumMod val="105000"/>
            <a:satMod val="109000"/>
            <a:tint val="81000"/>
          </a:schemeClr>
        </a:gs>
      </a:gsLst>
      <a:lin ang="5400000" scaled="0"/>
    </a:gradFill>
    <a:ln w="6350" cap="flat" cmpd="sng" algn="ctr">
      <a:solidFill>
        <a:schemeClr val="accent2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sz="1600"/>
              <a:t>Variation of horizontal visibility at 0600Z, 0900Z et 1800Z over Niger synoptic stations, 4th february 2017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'DUST 04_02_17'!$B$1</c:f>
              <c:strCache>
                <c:ptCount val="1"/>
                <c:pt idx="0">
                  <c:v>VISI 0600Z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strRef>
              <c:f>'DUST 04_02_17'!$A$2:$A$16</c:f>
              <c:strCache>
                <c:ptCount val="15"/>
                <c:pt idx="0">
                  <c:v>N'Guigmi</c:v>
                </c:pt>
                <c:pt idx="1">
                  <c:v>Diffa</c:v>
                </c:pt>
                <c:pt idx="2">
                  <c:v>Mainé</c:v>
                </c:pt>
                <c:pt idx="3">
                  <c:v>Gouré</c:v>
                </c:pt>
                <c:pt idx="4">
                  <c:v>Zinder</c:v>
                </c:pt>
                <c:pt idx="5">
                  <c:v>Magaria</c:v>
                </c:pt>
                <c:pt idx="6">
                  <c:v>Maradi</c:v>
                </c:pt>
                <c:pt idx="7">
                  <c:v>Konni</c:v>
                </c:pt>
                <c:pt idx="8">
                  <c:v>Tahoua</c:v>
                </c:pt>
                <c:pt idx="9">
                  <c:v>Bilma</c:v>
                </c:pt>
                <c:pt idx="10">
                  <c:v>Agadez</c:v>
                </c:pt>
                <c:pt idx="11">
                  <c:v>Niamey</c:v>
                </c:pt>
                <c:pt idx="12">
                  <c:v>Dosso</c:v>
                </c:pt>
                <c:pt idx="13">
                  <c:v>Gaya</c:v>
                </c:pt>
                <c:pt idx="14">
                  <c:v>Tillabéry</c:v>
                </c:pt>
              </c:strCache>
            </c:strRef>
          </c:cat>
          <c:val>
            <c:numRef>
              <c:f>'DUST 04_02_17'!$B$2:$B$16</c:f>
              <c:numCache>
                <c:formatCode>General</c:formatCode>
                <c:ptCount val="15"/>
                <c:pt idx="0">
                  <c:v>10000</c:v>
                </c:pt>
                <c:pt idx="1">
                  <c:v>8000</c:v>
                </c:pt>
                <c:pt idx="2">
                  <c:v>1000</c:v>
                </c:pt>
                <c:pt idx="3">
                  <c:v>1500</c:v>
                </c:pt>
                <c:pt idx="4">
                  <c:v>4500</c:v>
                </c:pt>
                <c:pt idx="5">
                  <c:v>4500</c:v>
                </c:pt>
                <c:pt idx="6">
                  <c:v>1000</c:v>
                </c:pt>
                <c:pt idx="7">
                  <c:v>2000</c:v>
                </c:pt>
                <c:pt idx="8">
                  <c:v>2800</c:v>
                </c:pt>
                <c:pt idx="9">
                  <c:v>10000</c:v>
                </c:pt>
                <c:pt idx="10">
                  <c:v>10000</c:v>
                </c:pt>
                <c:pt idx="11">
                  <c:v>600</c:v>
                </c:pt>
                <c:pt idx="12">
                  <c:v>1000</c:v>
                </c:pt>
                <c:pt idx="13">
                  <c:v>400</c:v>
                </c:pt>
                <c:pt idx="14">
                  <c:v>300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'DUST 04_02_17'!$C$1</c:f>
              <c:strCache>
                <c:ptCount val="1"/>
                <c:pt idx="0">
                  <c:v>VISI 0900Z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strRef>
              <c:f>'DUST 04_02_17'!$A$2:$A$16</c:f>
              <c:strCache>
                <c:ptCount val="15"/>
                <c:pt idx="0">
                  <c:v>N'Guigmi</c:v>
                </c:pt>
                <c:pt idx="1">
                  <c:v>Diffa</c:v>
                </c:pt>
                <c:pt idx="2">
                  <c:v>Mainé</c:v>
                </c:pt>
                <c:pt idx="3">
                  <c:v>Gouré</c:v>
                </c:pt>
                <c:pt idx="4">
                  <c:v>Zinder</c:v>
                </c:pt>
                <c:pt idx="5">
                  <c:v>Magaria</c:v>
                </c:pt>
                <c:pt idx="6">
                  <c:v>Maradi</c:v>
                </c:pt>
                <c:pt idx="7">
                  <c:v>Konni</c:v>
                </c:pt>
                <c:pt idx="8">
                  <c:v>Tahoua</c:v>
                </c:pt>
                <c:pt idx="9">
                  <c:v>Bilma</c:v>
                </c:pt>
                <c:pt idx="10">
                  <c:v>Agadez</c:v>
                </c:pt>
                <c:pt idx="11">
                  <c:v>Niamey</c:v>
                </c:pt>
                <c:pt idx="12">
                  <c:v>Dosso</c:v>
                </c:pt>
                <c:pt idx="13">
                  <c:v>Gaya</c:v>
                </c:pt>
                <c:pt idx="14">
                  <c:v>Tillabéry</c:v>
                </c:pt>
              </c:strCache>
            </c:strRef>
          </c:cat>
          <c:val>
            <c:numRef>
              <c:f>'DUST 04_02_17'!$C$2:$C$16</c:f>
              <c:numCache>
                <c:formatCode>General</c:formatCode>
                <c:ptCount val="15"/>
                <c:pt idx="0">
                  <c:v>10000</c:v>
                </c:pt>
                <c:pt idx="1">
                  <c:v>10000</c:v>
                </c:pt>
                <c:pt idx="2">
                  <c:v>2000</c:v>
                </c:pt>
                <c:pt idx="3">
                  <c:v>1500</c:v>
                </c:pt>
                <c:pt idx="4">
                  <c:v>3500</c:v>
                </c:pt>
                <c:pt idx="5">
                  <c:v>1800</c:v>
                </c:pt>
                <c:pt idx="6">
                  <c:v>1600</c:v>
                </c:pt>
                <c:pt idx="7">
                  <c:v>3200</c:v>
                </c:pt>
                <c:pt idx="8">
                  <c:v>1800</c:v>
                </c:pt>
                <c:pt idx="9">
                  <c:v>6000</c:v>
                </c:pt>
                <c:pt idx="10">
                  <c:v>4200</c:v>
                </c:pt>
                <c:pt idx="11">
                  <c:v>800</c:v>
                </c:pt>
                <c:pt idx="12">
                  <c:v>1000</c:v>
                </c:pt>
                <c:pt idx="13">
                  <c:v>600</c:v>
                </c:pt>
                <c:pt idx="14">
                  <c:v>300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'DUST 04_02_17'!$D$1</c:f>
              <c:strCache>
                <c:ptCount val="1"/>
                <c:pt idx="0">
                  <c:v>VISI 1800Z</c:v>
                </c:pt>
              </c:strCache>
            </c:strRef>
          </c:tx>
          <c:spPr>
            <a:ln>
              <a:solidFill>
                <a:schemeClr val="tx1"/>
              </a:solidFill>
              <a:prstDash val="lgDashDot"/>
            </a:ln>
          </c:spPr>
          <c:marker>
            <c:symbol val="none"/>
          </c:marker>
          <c:cat>
            <c:strRef>
              <c:f>'DUST 04_02_17'!$A$2:$A$16</c:f>
              <c:strCache>
                <c:ptCount val="15"/>
                <c:pt idx="0">
                  <c:v>N'Guigmi</c:v>
                </c:pt>
                <c:pt idx="1">
                  <c:v>Diffa</c:v>
                </c:pt>
                <c:pt idx="2">
                  <c:v>Mainé</c:v>
                </c:pt>
                <c:pt idx="3">
                  <c:v>Gouré</c:v>
                </c:pt>
                <c:pt idx="4">
                  <c:v>Zinder</c:v>
                </c:pt>
                <c:pt idx="5">
                  <c:v>Magaria</c:v>
                </c:pt>
                <c:pt idx="6">
                  <c:v>Maradi</c:v>
                </c:pt>
                <c:pt idx="7">
                  <c:v>Konni</c:v>
                </c:pt>
                <c:pt idx="8">
                  <c:v>Tahoua</c:v>
                </c:pt>
                <c:pt idx="9">
                  <c:v>Bilma</c:v>
                </c:pt>
                <c:pt idx="10">
                  <c:v>Agadez</c:v>
                </c:pt>
                <c:pt idx="11">
                  <c:v>Niamey</c:v>
                </c:pt>
                <c:pt idx="12">
                  <c:v>Dosso</c:v>
                </c:pt>
                <c:pt idx="13">
                  <c:v>Gaya</c:v>
                </c:pt>
                <c:pt idx="14">
                  <c:v>Tillabéry</c:v>
                </c:pt>
              </c:strCache>
            </c:strRef>
          </c:cat>
          <c:val>
            <c:numRef>
              <c:f>'DUST 04_02_17'!$D$2:$D$16</c:f>
              <c:numCache>
                <c:formatCode>General</c:formatCode>
                <c:ptCount val="15"/>
                <c:pt idx="0">
                  <c:v>10000</c:v>
                </c:pt>
                <c:pt idx="1">
                  <c:v>10000</c:v>
                </c:pt>
                <c:pt idx="2">
                  <c:v>10000</c:v>
                </c:pt>
                <c:pt idx="3">
                  <c:v>2000</c:v>
                </c:pt>
                <c:pt idx="4">
                  <c:v>6000</c:v>
                </c:pt>
                <c:pt idx="5">
                  <c:v>6000</c:v>
                </c:pt>
                <c:pt idx="6">
                  <c:v>2500</c:v>
                </c:pt>
                <c:pt idx="7">
                  <c:v>8000</c:v>
                </c:pt>
                <c:pt idx="8">
                  <c:v>6000</c:v>
                </c:pt>
                <c:pt idx="9">
                  <c:v>4000</c:v>
                </c:pt>
                <c:pt idx="10">
                  <c:v>10000</c:v>
                </c:pt>
                <c:pt idx="11">
                  <c:v>1200</c:v>
                </c:pt>
                <c:pt idx="12">
                  <c:v>1200</c:v>
                </c:pt>
                <c:pt idx="13">
                  <c:v>2500</c:v>
                </c:pt>
                <c:pt idx="14">
                  <c:v>1500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764480"/>
        <c:axId val="185774464"/>
      </c:lineChart>
      <c:catAx>
        <c:axId val="185764480"/>
        <c:scaling>
          <c:orientation val="minMax"/>
        </c:scaling>
        <c:delete val="0"/>
        <c:axPos val="b"/>
        <c:majorTickMark val="none"/>
        <c:minorTickMark val="none"/>
        <c:tickLblPos val="nextTo"/>
        <c:crossAx val="185774464"/>
        <c:crosses val="autoZero"/>
        <c:auto val="1"/>
        <c:lblAlgn val="ctr"/>
        <c:lblOffset val="100"/>
        <c:noMultiLvlLbl val="0"/>
      </c:catAx>
      <c:valAx>
        <c:axId val="185774464"/>
        <c:scaling>
          <c:orientation val="minMax"/>
          <c:max val="10000"/>
          <c:min val="10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Visibilité (m)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85764480"/>
        <c:crosses val="autoZero"/>
        <c:crossBetween val="between"/>
        <c:majorUnit val="1000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3842E96-5579-4A35-A9DC-CA5975AF44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C8C61FF1-B44B-4BBF-845B-53B1A59815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3E6000C3-C255-4B80-AF78-BFCFD9CBD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4D62-8804-4EDE-8F30-2BE6D01BA111}" type="datetimeFigureOut">
              <a:rPr lang="fr-FR" smtClean="0"/>
              <a:t>11/12/2019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F5FA9774-DCE7-4029-ACC6-AC9BC9A1D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8D804FC-AD2E-46F9-932D-AD21B5DBE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EFF-EF91-48F8-A161-D9DDAA0ABF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8201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076DCBF4-15DF-4481-A9C4-553F25116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74E89AB6-6F0C-42FB-AB82-ABF409D4C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6B95B95A-920F-434D-BD1A-D47DE88A7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4D62-8804-4EDE-8F30-2BE6D01BA111}" type="datetimeFigureOut">
              <a:rPr lang="fr-FR" smtClean="0"/>
              <a:t>11/12/2019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EE47CDBF-6415-4AC0-88A3-24C84FC61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831AF0E6-BC7D-4292-83A3-4358C377B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EFF-EF91-48F8-A161-D9DDAA0ABF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7361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="" xmlns:a16="http://schemas.microsoft.com/office/drawing/2014/main" id="{3BA59EAC-57BB-4BC0-87CE-B35A2F0420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382EF2B1-EF4E-460B-9620-F4595E9415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7A85C12D-B970-4EAF-B01B-5005BFD8B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4D62-8804-4EDE-8F30-2BE6D01BA111}" type="datetimeFigureOut">
              <a:rPr lang="fr-FR" smtClean="0"/>
              <a:t>11/12/2019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86B96101-D368-4848-8ACE-0474B51D1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6574AFF7-9C8C-4C2A-99D0-4152E1CD1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EFF-EF91-48F8-A161-D9DDAA0ABF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1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9C04FD1-7D7F-4170-8DBD-130E34644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ACD7BD8C-A2E0-475A-8463-9521BE2EC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955C389C-8242-4D0A-B1F2-5677B163D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4D62-8804-4EDE-8F30-2BE6D01BA111}" type="datetimeFigureOut">
              <a:rPr lang="fr-FR" smtClean="0"/>
              <a:t>11/12/2019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F26F40B0-C23E-4CFA-B5B2-E58A308AA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7AD2A982-62C8-4301-BF61-FC328D91B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EFF-EF91-48F8-A161-D9DDAA0ABF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7119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C018681-50C3-4597-B4B6-6419185FE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2599AF08-BD64-45B9-955F-37A766DBA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7DAE0ABB-5B98-4A92-B8C4-0794A8BCB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4D62-8804-4EDE-8F30-2BE6D01BA111}" type="datetimeFigureOut">
              <a:rPr lang="fr-FR" smtClean="0"/>
              <a:t>11/12/2019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3E4641D4-A64A-45D3-847E-05CA7127F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9495BFD2-FE0D-4E16-B2EB-3BB83B6EE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EFF-EF91-48F8-A161-D9DDAA0ABF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13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DA292159-93D8-4464-BBC5-26FBEEE3D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5F1476C9-099C-463C-8828-46934D6040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5547C2D5-311B-42E7-A253-BEB756439D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FFAB1418-B517-4EE2-B6ED-11D8EFC36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4D62-8804-4EDE-8F30-2BE6D01BA111}" type="datetimeFigureOut">
              <a:rPr lang="fr-FR" smtClean="0"/>
              <a:t>11/12/2019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21DA6F05-7EBE-4CEA-8237-C39325351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656F2051-FD9C-4BB2-B6DB-E9969C11C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EFF-EF91-48F8-A161-D9DDAA0ABF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590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5993197-588D-40B3-942A-7B51864E8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8307FB31-419B-439B-96E3-18CC2FACDA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3E8D09D0-FBC6-4B10-ACB9-29CED133EE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="" xmlns:a16="http://schemas.microsoft.com/office/drawing/2014/main" id="{5CA89296-6F6E-424B-AFD1-45B2CD7EDF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="" xmlns:a16="http://schemas.microsoft.com/office/drawing/2014/main" id="{D2997A6E-5203-4E6E-8DE8-719C78FB84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="" xmlns:a16="http://schemas.microsoft.com/office/drawing/2014/main" id="{44F5D2C0-9E3C-4548-9134-B32D96E40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4D62-8804-4EDE-8F30-2BE6D01BA111}" type="datetimeFigureOut">
              <a:rPr lang="fr-FR" smtClean="0"/>
              <a:t>11/12/2019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="" xmlns:a16="http://schemas.microsoft.com/office/drawing/2014/main" id="{404FF4AD-09DD-453E-8AED-202A7F8A9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43C2D49F-8100-4D01-BF01-E5228CFDC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EFF-EF91-48F8-A161-D9DDAA0ABF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1566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B6741FE9-4145-4A5F-AB0A-E7AEB4630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29BB9185-3C09-432D-9264-1A7EE83EA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4D62-8804-4EDE-8F30-2BE6D01BA111}" type="datetimeFigureOut">
              <a:rPr lang="fr-FR" smtClean="0"/>
              <a:t>11/12/2019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3C9D14C6-4AAD-4DF3-8617-35E1EDB3D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BD6A0085-4425-4D27-8168-E283AE597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EFF-EF91-48F8-A161-D9DDAA0ABF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76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EE4EEF6C-B0CC-4284-A86C-C252DF095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4D62-8804-4EDE-8F30-2BE6D01BA111}" type="datetimeFigureOut">
              <a:rPr lang="fr-FR" smtClean="0"/>
              <a:t>11/12/2019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="" xmlns:a16="http://schemas.microsoft.com/office/drawing/2014/main" id="{7CC6E0C6-93EB-4E44-B68E-E9EF15D58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8AA16ABF-8946-4A7B-986C-63C1EC95C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EFF-EF91-48F8-A161-D9DDAA0ABF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6239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B1D9665A-53E0-4CE8-8CF0-DB48BF3D3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73493682-1103-48A3-8218-3B8878587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E67D6FEA-EB92-425E-B55A-65AADF526E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BA50DDA9-906E-4418-802E-803834814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4D62-8804-4EDE-8F30-2BE6D01BA111}" type="datetimeFigureOut">
              <a:rPr lang="fr-FR" smtClean="0"/>
              <a:t>11/12/2019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2BE2077D-7555-4382-97B7-F57B640B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85642DD6-A44A-4714-B4D5-35E1C006E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EFF-EF91-48F8-A161-D9DDAA0ABF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737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C088033B-82AF-4B19-8915-0E0B34E66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1099EF27-6E7A-4556-878D-4B5F0AD84E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AC1BA58A-2A86-41CB-A475-7BFCF08D1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5F85F4F5-67B8-42EB-9B7B-2A9E85FF8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4D62-8804-4EDE-8F30-2BE6D01BA111}" type="datetimeFigureOut">
              <a:rPr lang="fr-FR" smtClean="0"/>
              <a:t>11/12/2019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8D9F7C40-2DF5-4BDD-9B55-0DB82B892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EC4B723C-71F4-486F-9478-70721989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EFF-EF91-48F8-A161-D9DDAA0ABF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9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="" xmlns:a16="http://schemas.microsoft.com/office/drawing/2014/main" id="{64E54B59-3797-42CC-9463-A43BD990B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9CC4D18E-0267-4BDE-86C9-E92CDBB06B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E473F6A4-84A2-4308-BF49-CD805E98D5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F4D62-8804-4EDE-8F30-2BE6D01BA111}" type="datetimeFigureOut">
              <a:rPr lang="fr-FR" smtClean="0"/>
              <a:t>11/12/2019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5BDAFEDD-18DB-4921-807D-085A31203C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89C1D972-2B02-4E58-BEC7-1F6EF2DFF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08EFF-EF91-48F8-A161-D9DDAA0ABF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2479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ousmanebaoua@yahoo.fr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ust.aemet.es/archive/NMMB-BSC/2017020112-3H_SDSWAS_NMMB-BSC-v2_OPER-OD550_DUST-00.gi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ust.aemet.es/archive/NMMB-BSC/2017020312-3H_SDSWAS_NMMB-BSC-v2_OPER-OD550_DUST-00.gi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09595"/>
            <a:ext cx="9144000" cy="1140546"/>
          </a:xfrm>
        </p:spPr>
        <p:txBody>
          <a:bodyPr>
            <a:normAutofit/>
          </a:bodyPr>
          <a:lstStyle/>
          <a:p>
            <a:r>
              <a:rPr lang="fr-FR" sz="3000" dirty="0" smtClean="0">
                <a:latin typeface="Berlin Sans FB Demi" panose="020E0802020502020306" pitchFamily="34" charset="0"/>
              </a:rPr>
              <a:t>Training </a:t>
            </a:r>
            <a:r>
              <a:rPr lang="fr-FR" sz="3000" dirty="0" err="1" smtClean="0">
                <a:latin typeface="Berlin Sans FB Demi" panose="020E0802020502020306" pitchFamily="34" charset="0"/>
              </a:rPr>
              <a:t>worshop</a:t>
            </a:r>
            <a:r>
              <a:rPr lang="fr-FR" sz="3000" dirty="0" smtClean="0">
                <a:latin typeface="Berlin Sans FB Demi" panose="020E0802020502020306" pitchFamily="34" charset="0"/>
              </a:rPr>
              <a:t> on </a:t>
            </a:r>
            <a:r>
              <a:rPr lang="fr-FR" sz="3000" dirty="0" err="1" smtClean="0">
                <a:latin typeface="Berlin Sans FB Demi" panose="020E0802020502020306" pitchFamily="34" charset="0"/>
              </a:rPr>
              <a:t>sand</a:t>
            </a:r>
            <a:r>
              <a:rPr lang="fr-FR" sz="3000" dirty="0" smtClean="0">
                <a:latin typeface="Berlin Sans FB Demi" panose="020E0802020502020306" pitchFamily="34" charset="0"/>
              </a:rPr>
              <a:t> and dust </a:t>
            </a:r>
            <a:r>
              <a:rPr lang="fr-FR" sz="3000" dirty="0" err="1" smtClean="0">
                <a:latin typeface="Berlin Sans FB Demi" panose="020E0802020502020306" pitchFamily="34" charset="0"/>
              </a:rPr>
              <a:t>storms</a:t>
            </a:r>
            <a:r>
              <a:rPr lang="fr-FR" sz="3000" dirty="0" smtClean="0">
                <a:latin typeface="Berlin Sans FB Demi" panose="020E0802020502020306" pitchFamily="34" charset="0"/>
              </a:rPr>
              <a:t> in West and </a:t>
            </a:r>
            <a:r>
              <a:rPr lang="fr-FR" sz="3000" dirty="0" err="1" smtClean="0">
                <a:latin typeface="Berlin Sans FB Demi" panose="020E0802020502020306" pitchFamily="34" charset="0"/>
              </a:rPr>
              <a:t>Northern</a:t>
            </a:r>
            <a:r>
              <a:rPr lang="fr-FR" sz="3000" dirty="0" smtClean="0">
                <a:latin typeface="Berlin Sans FB Demi" panose="020E0802020502020306" pitchFamily="34" charset="0"/>
              </a:rPr>
              <a:t> </a:t>
            </a:r>
            <a:r>
              <a:rPr lang="fr-FR" sz="3000" dirty="0" err="1" smtClean="0">
                <a:latin typeface="Berlin Sans FB Demi" panose="020E0802020502020306" pitchFamily="34" charset="0"/>
              </a:rPr>
              <a:t>Africa</a:t>
            </a:r>
            <a:endParaRPr lang="fr-FR" sz="3000" dirty="0">
              <a:solidFill>
                <a:srgbClr val="00B0F0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006907"/>
          </a:xfrm>
        </p:spPr>
        <p:txBody>
          <a:bodyPr>
            <a:noAutofit/>
          </a:bodyPr>
          <a:lstStyle/>
          <a:p>
            <a:r>
              <a:rPr lang="fr-FR" sz="2500" b="1" dirty="0" smtClean="0"/>
              <a:t>Case study: dust haze over Niger from 02 to 04 february 2019</a:t>
            </a:r>
            <a:endParaRPr lang="en-US" sz="2500" b="1" dirty="0"/>
          </a:p>
        </p:txBody>
      </p:sp>
      <p:sp>
        <p:nvSpPr>
          <p:cNvPr id="5" name="Sous-titre 3"/>
          <p:cNvSpPr txBox="1">
            <a:spLocks/>
          </p:cNvSpPr>
          <p:nvPr/>
        </p:nvSpPr>
        <p:spPr>
          <a:xfrm>
            <a:off x="1676400" y="4539498"/>
            <a:ext cx="9144000" cy="10069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500" b="1" dirty="0" err="1" smtClean="0"/>
              <a:t>Ousman</a:t>
            </a:r>
            <a:r>
              <a:rPr lang="fr-FR" sz="2500" b="1" dirty="0" smtClean="0"/>
              <a:t> </a:t>
            </a:r>
            <a:r>
              <a:rPr lang="fr-FR" sz="2500" b="1" dirty="0" err="1" smtClean="0"/>
              <a:t>Baoua</a:t>
            </a:r>
            <a:endParaRPr lang="fr-FR" sz="2500" b="1" dirty="0" smtClean="0"/>
          </a:p>
          <a:p>
            <a:r>
              <a:rPr lang="fr-FR" sz="2500" b="1" dirty="0" smtClean="0">
                <a:hlinkClick r:id="rId2"/>
              </a:rPr>
              <a:t>ousmanebaoua@yahoo.fr</a:t>
            </a:r>
            <a:endParaRPr lang="fr-FR" sz="2500" b="1" dirty="0" smtClean="0"/>
          </a:p>
          <a:p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271129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0146" y="150290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1400" b="1" i="1" dirty="0"/>
              <a:t>A widespread dust haze was observed over Niger Republic on the 2</a:t>
            </a:r>
            <a:r>
              <a:rPr lang="en-US" sz="1400" b="1" i="1" baseline="30000" dirty="0"/>
              <a:t>nd</a:t>
            </a:r>
            <a:r>
              <a:rPr lang="en-US" sz="1400" b="1" i="1" dirty="0"/>
              <a:t>, 3</a:t>
            </a:r>
            <a:r>
              <a:rPr lang="en-US" sz="1400" b="1" i="1" baseline="30000" dirty="0"/>
              <a:t>rd</a:t>
            </a:r>
            <a:r>
              <a:rPr lang="en-US" sz="1400" b="1" i="1" dirty="0"/>
              <a:t> and 4</a:t>
            </a:r>
            <a:r>
              <a:rPr lang="en-US" sz="1400" b="1" i="1" baseline="30000" dirty="0"/>
              <a:t>th</a:t>
            </a:r>
            <a:r>
              <a:rPr lang="en-US" sz="1400" b="1" i="1" dirty="0"/>
              <a:t> February 2017. This present case study, illustrated the genesis of that situation by showing up the scientific explanations. </a:t>
            </a:r>
            <a:endParaRPr lang="en-US" sz="1400" b="1" dirty="0"/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1227" y="1083396"/>
            <a:ext cx="4313209" cy="1650568"/>
          </a:xfrm>
          <a:prstGeom prst="rect">
            <a:avLst/>
          </a:prstGeom>
        </p:spPr>
      </p:pic>
      <p:pic>
        <p:nvPicPr>
          <p:cNvPr id="7" name="Image 6" descr="http://dust.aemet.es/archive/NMMB-BSC/2017020112-3H_SDSWAS_NMMB-BSC-v2_OPER-OD550_DUST-00.gif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08056"/>
            <a:ext cx="4932218" cy="309556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6705600" y="58457"/>
            <a:ext cx="533861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The uplift of dust has started on the 1</a:t>
            </a:r>
            <a:r>
              <a:rPr lang="en-US" sz="1400" i="1" baseline="30000" dirty="0"/>
              <a:t>st</a:t>
            </a:r>
            <a:r>
              <a:rPr lang="en-US" sz="1400" i="1" dirty="0"/>
              <a:t> February 2017 over the region of </a:t>
            </a:r>
            <a:r>
              <a:rPr lang="en-US" sz="1400" i="1" dirty="0" err="1"/>
              <a:t>Faya</a:t>
            </a:r>
            <a:r>
              <a:rPr lang="en-US" sz="1400" i="1" dirty="0"/>
              <a:t> </a:t>
            </a:r>
            <a:r>
              <a:rPr lang="en-US" sz="1400" i="1" dirty="0" err="1"/>
              <a:t>Largeau</a:t>
            </a:r>
            <a:r>
              <a:rPr lang="en-US" sz="1400" i="1" dirty="0"/>
              <a:t> (Chad), the principal source of dust raised over the world. However, the H-24 RGB Microphysics satellite imagery on the 1</a:t>
            </a:r>
            <a:r>
              <a:rPr lang="en-US" sz="1400" i="1" baseline="30000" dirty="0"/>
              <a:t>st</a:t>
            </a:r>
            <a:r>
              <a:rPr lang="en-US" sz="1400" i="1" dirty="0"/>
              <a:t> February 2017 shown a relatively cleared sky over Niger, except over the extreme Northern Manga. </a:t>
            </a:r>
            <a:endParaRPr lang="en-US" sz="1400" dirty="0"/>
          </a:p>
        </p:txBody>
      </p:sp>
      <p:pic>
        <p:nvPicPr>
          <p:cNvPr id="9" name="Image 8" descr="C:\Users\HP\Desktop\DUST HAZE\DUSTHAZE_020217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1055" y="1228008"/>
            <a:ext cx="3205018" cy="1866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5467927" y="3256555"/>
            <a:ext cx="6576291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 </a:t>
            </a:r>
            <a:r>
              <a:rPr lang="en-US" sz="1400" i="1" dirty="0" smtClean="0"/>
              <a:t>The </a:t>
            </a:r>
            <a:r>
              <a:rPr lang="en-US" sz="1400" i="1" dirty="0"/>
              <a:t>dust propagation, once uplifted over the Chad, having a trajectory East to West, the </a:t>
            </a:r>
            <a:r>
              <a:rPr lang="en-US" sz="1400" i="1" dirty="0" err="1" smtClean="0"/>
              <a:t>UKMet</a:t>
            </a:r>
            <a:r>
              <a:rPr lang="en-US" sz="1400" i="1" dirty="0" smtClean="0"/>
              <a:t>, </a:t>
            </a:r>
            <a:r>
              <a:rPr lang="fr-FR" sz="1400" i="1" dirty="0" smtClean="0"/>
              <a:t>ARPEGE</a:t>
            </a:r>
            <a:r>
              <a:rPr lang="en-US" sz="1400" i="1" dirty="0" smtClean="0"/>
              <a:t> models and </a:t>
            </a:r>
            <a:r>
              <a:rPr lang="en-US" sz="1400" i="1" dirty="0"/>
              <a:t>also the Barcelona dust prediction </a:t>
            </a:r>
            <a:r>
              <a:rPr lang="en-US" sz="1400" i="1" dirty="0" err="1"/>
              <a:t>centre</a:t>
            </a:r>
            <a:r>
              <a:rPr lang="en-US" sz="1400" i="1" dirty="0"/>
              <a:t> have well predicted this dense suspension of dust over the Eastern part of Niger Republic (</a:t>
            </a:r>
            <a:r>
              <a:rPr lang="en-US" sz="1400" i="1" dirty="0" err="1"/>
              <a:t>Diffa</a:t>
            </a:r>
            <a:r>
              <a:rPr lang="en-US" sz="1400" i="1" dirty="0"/>
              <a:t> and </a:t>
            </a:r>
            <a:r>
              <a:rPr lang="en-US" sz="1400" i="1" dirty="0" err="1"/>
              <a:t>Zinder</a:t>
            </a:r>
            <a:r>
              <a:rPr lang="en-US" sz="1400" i="1" dirty="0"/>
              <a:t>) and also over the Northern regions (</a:t>
            </a:r>
            <a:r>
              <a:rPr lang="en-US" sz="1400" i="1" dirty="0" err="1"/>
              <a:t>Bilma</a:t>
            </a:r>
            <a:r>
              <a:rPr lang="en-US" sz="1400" i="1" dirty="0"/>
              <a:t> and </a:t>
            </a:r>
            <a:r>
              <a:rPr lang="en-US" sz="1400" i="1" dirty="0" err="1"/>
              <a:t>Agadez</a:t>
            </a:r>
            <a:r>
              <a:rPr lang="en-US" sz="1400" i="1" dirty="0" smtClean="0"/>
              <a:t>), except over </a:t>
            </a:r>
            <a:r>
              <a:rPr lang="en-US" sz="1400" b="1" i="1" dirty="0" smtClean="0"/>
              <a:t>the Niger river’s areas</a:t>
            </a:r>
            <a:r>
              <a:rPr lang="en-US" sz="1400" i="1" dirty="0" smtClean="0"/>
              <a:t>.</a:t>
            </a:r>
            <a:endParaRPr lang="en-US" sz="1400" dirty="0"/>
          </a:p>
        </p:txBody>
      </p:sp>
      <p:graphicFrame>
        <p:nvGraphicFramePr>
          <p:cNvPr id="11" name="Graphique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87238"/>
              </p:ext>
            </p:extLst>
          </p:nvPr>
        </p:nvGraphicFramePr>
        <p:xfrm>
          <a:off x="4932218" y="4590473"/>
          <a:ext cx="7112000" cy="2148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51606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0768" y="160107"/>
            <a:ext cx="4644505" cy="3035676"/>
          </a:xfrm>
          <a:prstGeom prst="rect">
            <a:avLst/>
          </a:prstGeom>
        </p:spPr>
      </p:pic>
      <p:pic>
        <p:nvPicPr>
          <p:cNvPr id="6" name="Image 5" descr="http://dust.aemet.es/archive/NMMB-BSC/2017020312-3H_SDSWAS_NMMB-BSC-v2_OPER-OD550_DUST-00.gif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68" y="3417456"/>
            <a:ext cx="4746105" cy="3278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C:\Users\HP\Desktop\DUST HAZE\dusthaze030217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073" y="160108"/>
            <a:ext cx="4202545" cy="3035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C:\Users\HP\Desktop\DUST HAZE\DUSTHAZE03022017.gif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073" y="3592944"/>
            <a:ext cx="4461163" cy="31034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258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9463868"/>
              </p:ext>
            </p:extLst>
          </p:nvPr>
        </p:nvGraphicFramePr>
        <p:xfrm>
          <a:off x="120073" y="92364"/>
          <a:ext cx="11804071" cy="2004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543529"/>
              </p:ext>
            </p:extLst>
          </p:nvPr>
        </p:nvGraphicFramePr>
        <p:xfrm>
          <a:off x="184728" y="2392218"/>
          <a:ext cx="11905672" cy="2087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1944479"/>
              </p:ext>
            </p:extLst>
          </p:nvPr>
        </p:nvGraphicFramePr>
        <p:xfrm>
          <a:off x="101599" y="4535054"/>
          <a:ext cx="11951855" cy="2217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0117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1396</TotalTime>
  <Words>211</Words>
  <Application>Microsoft Office PowerPoint</Application>
  <PresentationFormat>Personnalisé</PresentationFormat>
  <Paragraphs>15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Training worshop on sand and dust storms in West and Northern Africa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Boubacar</dc:creator>
  <cp:lastModifiedBy>BAOUA</cp:lastModifiedBy>
  <cp:revision>74</cp:revision>
  <dcterms:created xsi:type="dcterms:W3CDTF">2018-02-13T11:54:24Z</dcterms:created>
  <dcterms:modified xsi:type="dcterms:W3CDTF">2019-12-11T11:08:53Z</dcterms:modified>
</cp:coreProperties>
</file>