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15.wmf" ContentType="image/x-wmf"/>
  <Override PartName="/ppt/media/image13.png" ContentType="image/png"/>
  <Override PartName="/ppt/media/image12.png" ContentType="image/png"/>
  <Override PartName="/ppt/media/image11.png" ContentType="image/png"/>
  <Override PartName="/ppt/media/image10.png" ContentType="image/png"/>
  <Override PartName="/ppt/media/image9.gif" ContentType="image/gif"/>
  <Override PartName="/ppt/media/image8.gif" ContentType="image/gif"/>
  <Override PartName="/ppt/media/image7.gif" ContentType="image/gif"/>
  <Override PartName="/ppt/media/image2.png" ContentType="image/png"/>
  <Override PartName="/ppt/media/image1.png" ContentType="image/png"/>
  <Override PartName="/ppt/media/image3.png" ContentType="image/png"/>
  <Override PartName="/ppt/media/image14.png" ContentType="image/png"/>
  <Override PartName="/ppt/media/image4.jpeg" ContentType="image/jpeg"/>
  <Override PartName="/ppt/media/image5.png" ContentType="image/png"/>
  <Override PartName="/ppt/media/image6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s/slide13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70CD8357-B052-40B4-A83F-6549D71C489A}" type="slidenum">
              <a:rPr b="0" lang="en-US" sz="1400" spc="-1" strike="noStrike">
                <a:latin typeface="Times New Roman"/>
              </a:rPr>
              <a:t>1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1FCA749E-928D-4082-821F-96F921F545F1}" type="slidenum">
              <a:rPr b="0" lang="en-US" sz="1200" spc="-1" strike="noStrike">
                <a:solidFill>
                  <a:srgbClr val="000000"/>
                </a:solidFill>
                <a:latin typeface="Calibri"/>
                <a:ea typeface="+mn-ea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</p:spPr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latin typeface="Arial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1F21AAC8-A9D6-47FC-90B4-088C0B561399}" type="slidenum">
              <a:rPr b="0" lang="en-US" sz="1200" spc="-1" strike="noStrike">
                <a:solidFill>
                  <a:srgbClr val="000000"/>
                </a:solidFill>
                <a:latin typeface="Calibri"/>
                <a:ea typeface="+mn-ea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920"/>
            <a:ext cx="9197280" cy="1085760"/>
            <a:chOff x="-29160" y="-16920"/>
            <a:chExt cx="9197280" cy="108576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600"/>
              <a:ext cx="9162360" cy="64836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040"/>
              <a:ext cx="9174960" cy="52956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5" name="Group 3"/>
          <p:cNvGrpSpPr/>
          <p:nvPr/>
        </p:nvGrpSpPr>
        <p:grpSpPr>
          <a:xfrm>
            <a:off x="-29160" y="-16920"/>
            <a:ext cx="9197280" cy="1085760"/>
            <a:chOff x="-29160" y="-16920"/>
            <a:chExt cx="9197280" cy="1085760"/>
          </a:xfrm>
        </p:grpSpPr>
        <p:sp>
          <p:nvSpPr>
            <p:cNvPr id="46" name="CustomShape 4"/>
            <p:cNvSpPr/>
            <p:nvPr/>
          </p:nvSpPr>
          <p:spPr>
            <a:xfrm rot="21435600">
              <a:off x="-18720" y="201600"/>
              <a:ext cx="9162360" cy="64836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7" name="CustomShape 5"/>
            <p:cNvSpPr/>
            <p:nvPr/>
          </p:nvSpPr>
          <p:spPr>
            <a:xfrm rot="21435600">
              <a:off x="-14040" y="275040"/>
              <a:ext cx="9174960" cy="52956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8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gif"/><Relationship Id="rId2" Type="http://schemas.openxmlformats.org/officeDocument/2006/relationships/image" Target="../media/image8.gif"/><Relationship Id="rId3" Type="http://schemas.openxmlformats.org/officeDocument/2006/relationships/image" Target="../media/image9.gif"/><Relationship Id="rId4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wmf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108000" y="3645000"/>
            <a:ext cx="8495640" cy="64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ff0000"/>
                </a:solidFill>
                <a:latin typeface="Constantia"/>
                <a:ea typeface="DejaVu Sans"/>
              </a:rPr>
              <a:t>DUST IN BUKINA FASO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93" name="Picture 1" descr=""/>
          <p:cNvPicPr/>
          <p:nvPr/>
        </p:nvPicPr>
        <p:blipFill>
          <a:blip r:embed="rId1"/>
          <a:stretch/>
        </p:blipFill>
        <p:spPr>
          <a:xfrm>
            <a:off x="2555640" y="0"/>
            <a:ext cx="4300200" cy="3224880"/>
          </a:xfrm>
          <a:prstGeom prst="rect">
            <a:avLst/>
          </a:prstGeom>
          <a:ln>
            <a:noFill/>
          </a:ln>
        </p:spPr>
      </p:pic>
      <p:sp>
        <p:nvSpPr>
          <p:cNvPr id="94" name="CustomShape 2"/>
          <p:cNvSpPr/>
          <p:nvPr/>
        </p:nvSpPr>
        <p:spPr>
          <a:xfrm>
            <a:off x="1728000" y="4455000"/>
            <a:ext cx="5256000" cy="1448640"/>
          </a:xfrm>
          <a:prstGeom prst="rect">
            <a:avLst/>
          </a:prstGeom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rIns="90000" tIns="216000" bIns="45000" anchor="ctr"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b="1" lang="en-US" sz="1800" spc="-1" strike="noStrike">
                <a:solidFill>
                  <a:srgbClr val="000000"/>
                </a:solidFill>
                <a:latin typeface="Constantia"/>
                <a:ea typeface="DejaVu Sans"/>
              </a:rPr>
              <a:t>Guillaume NAKOULMA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b="1" lang="en-US" sz="1800" spc="-1" strike="noStrike">
                <a:solidFill>
                  <a:srgbClr val="000000"/>
                </a:solidFill>
                <a:latin typeface="Constantia"/>
                <a:ea typeface="DejaVu Sans"/>
              </a:rPr>
              <a:t>Agence Nationale de la Météorologie (ANAM) 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70c0"/>
                </a:solidFill>
                <a:latin typeface="Constantia"/>
                <a:ea typeface="DejaVu Sans"/>
              </a:rPr>
              <a:t>guinabf@yahoo.fr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81360" y="6247440"/>
            <a:ext cx="9143280" cy="48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0" i="1" lang="en-US" sz="1800" spc="-1" strike="noStrike">
                <a:solidFill>
                  <a:srgbClr val="035c75"/>
                </a:solidFill>
                <a:latin typeface="Constantia"/>
                <a:ea typeface="DejaVu Sans"/>
              </a:rPr>
              <a:t>Training Workshop on SDS in West and Northern Africa, Dakar, Senegal, 9-12 December 2019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97640" y="657360"/>
            <a:ext cx="8928360" cy="551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519"/>
              </a:spcBef>
            </a:pPr>
            <a:br/>
            <a:endParaRPr b="0" lang="en-US" sz="1800" spc="-1" strike="noStrike">
              <a:latin typeface="Arial"/>
            </a:endParaRPr>
          </a:p>
        </p:txBody>
      </p:sp>
      <p:pic>
        <p:nvPicPr>
          <p:cNvPr id="120" name="Image 4" descr=""/>
          <p:cNvPicPr/>
          <p:nvPr/>
        </p:nvPicPr>
        <p:blipFill>
          <a:blip r:embed="rId1"/>
          <a:stretch/>
        </p:blipFill>
        <p:spPr>
          <a:xfrm>
            <a:off x="4662000" y="657360"/>
            <a:ext cx="4224600" cy="3141360"/>
          </a:xfrm>
          <a:prstGeom prst="rect">
            <a:avLst/>
          </a:prstGeom>
          <a:ln>
            <a:noFill/>
          </a:ln>
        </p:spPr>
      </p:pic>
      <p:sp>
        <p:nvSpPr>
          <p:cNvPr id="121" name="CustomShape 2"/>
          <p:cNvSpPr/>
          <p:nvPr/>
        </p:nvSpPr>
        <p:spPr>
          <a:xfrm>
            <a:off x="2627640" y="54360"/>
            <a:ext cx="45712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Times New Roman"/>
                <a:ea typeface="Source Han Sans CN Regular"/>
              </a:rPr>
              <a:t>DUST FORECAST PRODUCTS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22" name="Image 7" descr=""/>
          <p:cNvPicPr/>
          <p:nvPr/>
        </p:nvPicPr>
        <p:blipFill>
          <a:blip r:embed="rId2"/>
          <a:stretch/>
        </p:blipFill>
        <p:spPr>
          <a:xfrm>
            <a:off x="197640" y="718560"/>
            <a:ext cx="4031640" cy="2997720"/>
          </a:xfrm>
          <a:prstGeom prst="rect">
            <a:avLst/>
          </a:prstGeom>
          <a:ln>
            <a:noFill/>
          </a:ln>
        </p:spPr>
      </p:pic>
      <p:pic>
        <p:nvPicPr>
          <p:cNvPr id="123" name="Image 8" descr=""/>
          <p:cNvPicPr/>
          <p:nvPr/>
        </p:nvPicPr>
        <p:blipFill>
          <a:blip r:embed="rId3"/>
          <a:stretch/>
        </p:blipFill>
        <p:spPr>
          <a:xfrm>
            <a:off x="4662000" y="3717000"/>
            <a:ext cx="3979440" cy="2958840"/>
          </a:xfrm>
          <a:prstGeom prst="rect">
            <a:avLst/>
          </a:prstGeom>
          <a:ln>
            <a:noFill/>
          </a:ln>
        </p:spPr>
      </p:pic>
      <p:sp>
        <p:nvSpPr>
          <p:cNvPr id="124" name="CustomShape 3"/>
          <p:cNvSpPr/>
          <p:nvPr/>
        </p:nvSpPr>
        <p:spPr>
          <a:xfrm>
            <a:off x="43920" y="5349240"/>
            <a:ext cx="45712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80"/>
                </a:solidFill>
                <a:uFillTx/>
                <a:latin typeface="Times New Roman"/>
                <a:ea typeface="Source Han Sans CN Regular"/>
              </a:rPr>
              <a:t>https://dust.aemet.es/archive/burkina-faso/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197640" y="657360"/>
            <a:ext cx="8928360" cy="551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519"/>
              </a:spcBef>
            </a:pPr>
            <a:br/>
            <a:endParaRPr b="0" lang="en-US" sz="1800" spc="-1" strike="noStrike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2627640" y="54360"/>
            <a:ext cx="45712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Times New Roman"/>
                <a:ea typeface="Source Han Sans CN Regular"/>
              </a:rPr>
              <a:t>DUST FORECAST PRODUCTS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0" y="6408360"/>
            <a:ext cx="85654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80"/>
                </a:solidFill>
                <a:uFillTx/>
                <a:latin typeface="Times New Roman"/>
                <a:ea typeface="Source Han Sans CN Regular"/>
              </a:rPr>
              <a:t>https://sds-was.aemet.es/forecast-products/burkina-faso-warning-advisory-system/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28" name="Image 1" descr=""/>
          <p:cNvPicPr/>
          <p:nvPr/>
        </p:nvPicPr>
        <p:blipFill>
          <a:blip r:embed="rId1"/>
          <a:stretch/>
        </p:blipFill>
        <p:spPr>
          <a:xfrm>
            <a:off x="107640" y="1052640"/>
            <a:ext cx="4509360" cy="3282840"/>
          </a:xfrm>
          <a:prstGeom prst="rect">
            <a:avLst/>
          </a:prstGeom>
          <a:ln>
            <a:noFill/>
          </a:ln>
        </p:spPr>
      </p:pic>
      <p:pic>
        <p:nvPicPr>
          <p:cNvPr id="129" name="Image 10" descr=""/>
          <p:cNvPicPr/>
          <p:nvPr/>
        </p:nvPicPr>
        <p:blipFill>
          <a:blip r:embed="rId2"/>
          <a:stretch/>
        </p:blipFill>
        <p:spPr>
          <a:xfrm>
            <a:off x="4788000" y="1215000"/>
            <a:ext cx="2565000" cy="4401000"/>
          </a:xfrm>
          <a:prstGeom prst="rect">
            <a:avLst/>
          </a:prstGeom>
          <a:ln>
            <a:noFill/>
          </a:ln>
        </p:spPr>
      </p:pic>
      <p:pic>
        <p:nvPicPr>
          <p:cNvPr id="130" name="Image 11" descr=""/>
          <p:cNvPicPr/>
          <p:nvPr/>
        </p:nvPicPr>
        <p:blipFill>
          <a:blip r:embed="rId3"/>
          <a:stretch/>
        </p:blipFill>
        <p:spPr>
          <a:xfrm>
            <a:off x="7273440" y="2494080"/>
            <a:ext cx="1522440" cy="2035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755640" y="33264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DEVICE IN PLACE FOR MONITORING AND MANAGING HEALTH PROBLEMS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32" name="CustomShape 2"/>
          <p:cNvSpPr/>
          <p:nvPr/>
        </p:nvSpPr>
        <p:spPr>
          <a:xfrm>
            <a:off x="539640" y="147564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527"/>
              </a:spcBef>
            </a:pPr>
            <a:br/>
            <a:r>
              <a:rPr b="1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2. Health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27"/>
              </a:spcBef>
            </a:pPr>
            <a:endParaRPr b="0" lang="en-US" sz="2800" spc="-1" strike="noStrike"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621"/>
              </a:spcBef>
              <a:buClr>
                <a:srgbClr val="000000"/>
              </a:buClr>
              <a:buFont typeface="Wingdings" charset="2"/>
              <a:buChar char=""/>
            </a:pPr>
            <a:r>
              <a:rPr b="0" lang="en-US" sz="3100" spc="-1" strike="noStrike">
                <a:solidFill>
                  <a:srgbClr val="000000"/>
                </a:solidFill>
                <a:latin typeface="Constantia"/>
                <a:ea typeface="DejaVu Sans"/>
              </a:rPr>
              <a:t>Public awareness about the dust-related diseases prevention</a:t>
            </a:r>
            <a:endParaRPr b="0" lang="en-US" sz="3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21"/>
              </a:spcBef>
            </a:pPr>
            <a:endParaRPr b="0" lang="en-US" sz="3100" spc="-1" strike="noStrike"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621"/>
              </a:spcBef>
              <a:buClr>
                <a:srgbClr val="000000"/>
              </a:buClr>
              <a:buFont typeface="Wingdings" charset="2"/>
              <a:buChar char=""/>
            </a:pPr>
            <a:r>
              <a:rPr b="0" lang="en-US" sz="3100" spc="-1" strike="noStrike">
                <a:solidFill>
                  <a:srgbClr val="000000"/>
                </a:solidFill>
                <a:latin typeface="Constantia"/>
                <a:ea typeface="DejaVu Sans"/>
              </a:rPr>
              <a:t>Epidemiological surveillance</a:t>
            </a:r>
            <a:endParaRPr b="0" lang="en-US" sz="3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21"/>
              </a:spcBef>
            </a:pPr>
            <a:endParaRPr b="0" lang="en-US" sz="3100" spc="-1" strike="noStrike"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621"/>
              </a:spcBef>
              <a:buClr>
                <a:srgbClr val="0bd0d9"/>
              </a:buClr>
              <a:buSzPct val="95000"/>
              <a:buFont typeface="Wingdings" charset="2"/>
              <a:buChar char=""/>
            </a:pPr>
            <a:r>
              <a:rPr b="0" lang="en-US" sz="3100" spc="-1" strike="noStrike">
                <a:solidFill>
                  <a:srgbClr val="000000"/>
                </a:solidFill>
                <a:latin typeface="Constantia"/>
                <a:ea typeface="DejaVu Sans"/>
              </a:rPr>
              <a:t>Early Warning System</a:t>
            </a:r>
            <a:endParaRPr b="0" lang="en-US" sz="3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24"/>
              </a:spcBef>
            </a:pPr>
            <a:endParaRPr b="0" lang="en-US" sz="3100" spc="-1" strike="noStrike"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5" name="Picture 2" descr=""/>
          <p:cNvPicPr/>
          <p:nvPr/>
        </p:nvPicPr>
        <p:blipFill>
          <a:blip r:embed="rId1"/>
          <a:stretch/>
        </p:blipFill>
        <p:spPr>
          <a:xfrm>
            <a:off x="247680" y="0"/>
            <a:ext cx="8647920" cy="6857280"/>
          </a:xfrm>
          <a:prstGeom prst="rect">
            <a:avLst/>
          </a:prstGeom>
          <a:ln>
            <a:noFill/>
          </a:ln>
        </p:spPr>
      </p:pic>
      <p:pic>
        <p:nvPicPr>
          <p:cNvPr id="136" name="Picture 3" descr=""/>
          <p:cNvPicPr/>
          <p:nvPr/>
        </p:nvPicPr>
        <p:blipFill>
          <a:blip r:embed="rId2"/>
          <a:stretch/>
        </p:blipFill>
        <p:spPr>
          <a:xfrm>
            <a:off x="-28440" y="-1266840"/>
            <a:ext cx="9200520" cy="9390960"/>
          </a:xfrm>
          <a:prstGeom prst="rect">
            <a:avLst/>
          </a:prstGeom>
          <a:ln>
            <a:noFill/>
          </a:ln>
        </p:spPr>
      </p:pic>
      <p:sp>
        <p:nvSpPr>
          <p:cNvPr id="137" name="CustomShape 3"/>
          <p:cNvSpPr/>
          <p:nvPr/>
        </p:nvSpPr>
        <p:spPr>
          <a:xfrm>
            <a:off x="241560" y="2316240"/>
            <a:ext cx="3673800" cy="19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ff0000"/>
                </a:solidFill>
                <a:latin typeface="Arial"/>
                <a:ea typeface="DejaVu Sans"/>
              </a:rPr>
              <a:t>MERCI </a:t>
            </a:r>
            <a:endParaRPr b="0" lang="en-US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ff0000"/>
                </a:solidFill>
                <a:latin typeface="Arial"/>
                <a:ea typeface="DejaVu Sans"/>
              </a:rPr>
              <a:t>POUR VOTRE </a:t>
            </a:r>
            <a:endParaRPr b="0" lang="en-US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ff0000"/>
                </a:solidFill>
                <a:latin typeface="Arial"/>
                <a:ea typeface="DejaVu Sans"/>
              </a:rPr>
              <a:t>ATTENTION 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138" name="Picture 1" descr=""/>
          <p:cNvPicPr/>
          <p:nvPr/>
        </p:nvPicPr>
        <p:blipFill>
          <a:blip r:embed="rId3"/>
          <a:stretch/>
        </p:blipFill>
        <p:spPr>
          <a:xfrm>
            <a:off x="4071960" y="2571840"/>
            <a:ext cx="2339280" cy="1510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539640" y="-57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INTRODUCTION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395640" y="1340640"/>
            <a:ext cx="8228880" cy="54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457200" indent="-456840" algn="just">
              <a:lnSpc>
                <a:spcPct val="100000"/>
              </a:lnSpc>
              <a:spcBef>
                <a:spcPts val="1650"/>
              </a:spcBef>
              <a:spcAft>
                <a:spcPts val="1650"/>
              </a:spcAft>
              <a:buClr>
                <a:srgbClr val="000000"/>
              </a:buClr>
              <a:buFont typeface="Wingdings" charset="2"/>
              <a:buChar char=""/>
            </a:pPr>
            <a:r>
              <a:rPr b="0" lang="en-US" sz="3300" spc="-1" strike="noStrike">
                <a:solidFill>
                  <a:srgbClr val="000000"/>
                </a:solidFill>
                <a:latin typeface="Constantia"/>
                <a:ea typeface="AR PL SungtiL GB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Constantia"/>
                <a:ea typeface="DejaVu Sans"/>
              </a:rPr>
              <a:t>Due to its geographical location, Burkina Faso is exposed to climatic hazards such as sandstorms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spcBef>
                <a:spcPts val="1650"/>
              </a:spcBef>
              <a:spcAft>
                <a:spcPts val="1650"/>
              </a:spcAft>
              <a:buClr>
                <a:srgbClr val="000000"/>
              </a:buClr>
              <a:buFont typeface="Wingdings" charset="2"/>
              <a:buChar char=""/>
            </a:pPr>
            <a:r>
              <a:rPr b="0" lang="en-US" sz="2800" spc="-1" strike="noStrike">
                <a:solidFill>
                  <a:srgbClr val="000000"/>
                </a:solidFill>
                <a:latin typeface="Constantia"/>
                <a:ea typeface="DejaVu Sans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Constantia"/>
                <a:ea typeface="DejaVu Sans"/>
              </a:rPr>
              <a:t>No locality in this country escapes the dusty suspensions that are increasing year by year.  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15000"/>
              </a:lnSpc>
              <a:spcBef>
                <a:spcPts val="672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800" spc="-1" strike="noStrike">
                <a:solidFill>
                  <a:srgbClr val="000000"/>
                </a:solidFill>
                <a:latin typeface="Constantia"/>
                <a:ea typeface="DejaVu Sans"/>
              </a:rPr>
              <a:t>In the face of the socio-economic consequences of dust, the concerned actors (weather, civil protection, environment, health, etc.) have developed strategies for preventing, monitoring, alerting.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1340640"/>
            <a:ext cx="8506440" cy="498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1" lang="en-US" sz="3600" spc="-1" strike="noStrike">
                <a:solidFill>
                  <a:srgbClr val="c00000"/>
                </a:solidFill>
                <a:latin typeface="Constantia"/>
                <a:ea typeface="DejaVu Sans"/>
              </a:rPr>
              <a:t>1. </a:t>
            </a:r>
            <a:r>
              <a:rPr b="1" lang="en-US" sz="2600" spc="-1" strike="noStrike">
                <a:solidFill>
                  <a:srgbClr val="c00000"/>
                </a:solidFill>
                <a:latin typeface="Constantia"/>
                <a:ea typeface="DejaVu Sans"/>
              </a:rPr>
              <a:t>Dust due to human activities</a:t>
            </a:r>
            <a:endParaRPr b="0" lang="en-US" sz="2600" spc="-1" strike="noStrike">
              <a:latin typeface="Arial"/>
            </a:endParaRPr>
          </a:p>
        </p:txBody>
      </p:sp>
      <p:pic>
        <p:nvPicPr>
          <p:cNvPr id="99" name="Picture 3" descr=""/>
          <p:cNvPicPr/>
          <p:nvPr/>
        </p:nvPicPr>
        <p:blipFill>
          <a:blip r:embed="rId1"/>
          <a:stretch/>
        </p:blipFill>
        <p:spPr>
          <a:xfrm>
            <a:off x="357120" y="2500200"/>
            <a:ext cx="8228880" cy="3085560"/>
          </a:xfrm>
          <a:prstGeom prst="rect">
            <a:avLst/>
          </a:prstGeom>
          <a:ln w="9360">
            <a:noFill/>
          </a:ln>
        </p:spPr>
      </p:pic>
      <p:sp>
        <p:nvSpPr>
          <p:cNvPr id="100" name="CustomShape 2"/>
          <p:cNvSpPr/>
          <p:nvPr/>
        </p:nvSpPr>
        <p:spPr>
          <a:xfrm>
            <a:off x="500040" y="5715000"/>
            <a:ext cx="7357320" cy="63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nstantia"/>
                <a:ea typeface="DejaVu Sans"/>
              </a:rPr>
              <a:t>Situation generally observed during twilight hours in the dry season (November-April)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139680" y="0"/>
            <a:ext cx="903564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rmAutofit/>
          </a:bodyPr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</a:t>
            </a:r>
            <a:r>
              <a:rPr b="0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DUST SOURCES  IN BURKINA FASO</a:t>
            </a:r>
            <a:endParaRPr b="0" lang="en-US" sz="36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543240" y="126864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60">
              <a:lnSpc>
                <a:spcPct val="100000"/>
              </a:lnSpc>
              <a:spcBef>
                <a:spcPts val="519"/>
              </a:spcBef>
            </a:pPr>
            <a:r>
              <a:rPr b="1" lang="en-US" sz="3200" spc="-1" strike="noStrike">
                <a:solidFill>
                  <a:srgbClr val="c00000"/>
                </a:solidFill>
                <a:latin typeface="Constantia"/>
                <a:ea typeface="DejaVu Sans"/>
              </a:rPr>
              <a:t>2. </a:t>
            </a:r>
            <a:r>
              <a:rPr b="1" lang="en-US" sz="2600" spc="-1" strike="noStrike">
                <a:solidFill>
                  <a:srgbClr val="c00000"/>
                </a:solidFill>
                <a:latin typeface="Constantia"/>
                <a:ea typeface="DejaVu Sans"/>
              </a:rPr>
              <a:t>Dust from Sahara</a:t>
            </a:r>
            <a:br/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 </a:t>
            </a:r>
            <a:endParaRPr b="0" lang="en-US" sz="2600" spc="-1" strike="noStrike">
              <a:latin typeface="Arial"/>
            </a:endParaRPr>
          </a:p>
        </p:txBody>
      </p:sp>
      <p:pic>
        <p:nvPicPr>
          <p:cNvPr id="103" name="Picture 2" descr=""/>
          <p:cNvPicPr/>
          <p:nvPr/>
        </p:nvPicPr>
        <p:blipFill>
          <a:blip r:embed="rId1"/>
          <a:stretch/>
        </p:blipFill>
        <p:spPr>
          <a:xfrm>
            <a:off x="785880" y="2500200"/>
            <a:ext cx="8103240" cy="3714120"/>
          </a:xfrm>
          <a:prstGeom prst="rect">
            <a:avLst/>
          </a:prstGeom>
          <a:ln w="9360">
            <a:noFill/>
          </a:ln>
        </p:spPr>
      </p:pic>
      <p:sp>
        <p:nvSpPr>
          <p:cNvPr id="104" name="CustomShape 2"/>
          <p:cNvSpPr/>
          <p:nvPr/>
        </p:nvSpPr>
        <p:spPr>
          <a:xfrm>
            <a:off x="139680" y="0"/>
            <a:ext cx="903564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rmAutofit/>
          </a:bodyPr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SOURCES DE LA POUSSIERE AU BURKINA FASO</a:t>
            </a:r>
            <a:endParaRPr b="0" lang="en-US" sz="36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169200" y="218160"/>
            <a:ext cx="8804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DUST IMPACTS ON SOCIO-ECONOMIC SECTORS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457200" y="1935360"/>
            <a:ext cx="8228880" cy="235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HEALTH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TRANSPORT (Aviation, land traffic)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ENERGY (Solar Energy)</a:t>
            </a:r>
            <a:endParaRPr b="0" lang="en-US" sz="26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14440" indent="-513720">
              <a:lnSpc>
                <a:spcPct val="100000"/>
              </a:lnSpc>
              <a:spcBef>
                <a:spcPts val="519"/>
              </a:spcBef>
            </a:pPr>
            <a:r>
              <a:rPr b="1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1. Meningitis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22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1100" spc="-1" strike="noStrike">
                <a:solidFill>
                  <a:srgbClr val="000000"/>
                </a:solidFill>
                <a:latin typeface="Constantia"/>
                <a:ea typeface="DejaVu Sans"/>
              </a:rPr>
              <a:t>Sources service de surveillance épidémiologique (DLM)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1100" spc="-1" strike="noStrike">
              <a:latin typeface="Arial"/>
            </a:endParaRPr>
          </a:p>
        </p:txBody>
      </p:sp>
      <p:pic>
        <p:nvPicPr>
          <p:cNvPr id="108" name="Picture 3" descr=""/>
          <p:cNvPicPr/>
          <p:nvPr/>
        </p:nvPicPr>
        <p:blipFill>
          <a:blip r:embed="rId1"/>
          <a:stretch/>
        </p:blipFill>
        <p:spPr>
          <a:xfrm>
            <a:off x="5357880" y="1700640"/>
            <a:ext cx="3647160" cy="3799080"/>
          </a:xfrm>
          <a:prstGeom prst="rect">
            <a:avLst/>
          </a:prstGeom>
          <a:ln>
            <a:noFill/>
          </a:ln>
        </p:spPr>
      </p:pic>
      <p:graphicFrame>
        <p:nvGraphicFramePr>
          <p:cNvPr id="109" name="Table 2"/>
          <p:cNvGraphicFramePr/>
          <p:nvPr/>
        </p:nvGraphicFramePr>
        <p:xfrm>
          <a:off x="342720" y="2925000"/>
          <a:ext cx="4914360" cy="2303640"/>
        </p:xfrm>
        <a:graphic>
          <a:graphicData uri="http://schemas.openxmlformats.org/drawingml/2006/table">
            <a:tbl>
              <a:tblPr/>
              <a:tblGrid>
                <a:gridCol w="1228680"/>
                <a:gridCol w="1228680"/>
                <a:gridCol w="1228680"/>
                <a:gridCol w="1228680"/>
              </a:tblGrid>
              <a:tr h="76788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Number of  cases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number of deaths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Rate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</a:tr>
              <a:tr h="7678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2014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3634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397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11%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</a:tr>
              <a:tr h="7682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S1 2015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2150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232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10,8%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</a:tr>
            </a:tbl>
          </a:graphicData>
        </a:graphic>
      </p:graphicFrame>
      <p:sp>
        <p:nvSpPr>
          <p:cNvPr id="110" name="CustomShape 3"/>
          <p:cNvSpPr/>
          <p:nvPr/>
        </p:nvSpPr>
        <p:spPr>
          <a:xfrm>
            <a:off x="179640" y="476640"/>
            <a:ext cx="8804880" cy="50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HEALTH PROBLEMS RELATED TO DUST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113400" y="5500080"/>
            <a:ext cx="5738400" cy="30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i="1" lang="en-US" sz="1400" spc="-1" strike="noStrike">
                <a:solidFill>
                  <a:srgbClr val="000000"/>
                </a:solidFill>
                <a:latin typeface="Constantia"/>
                <a:ea typeface="DejaVu Sans"/>
              </a:rPr>
              <a:t>Sources service de surveillance épidémiologique (DLM)</a:t>
            </a:r>
            <a:endParaRPr b="0" lang="en-US" sz="14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467640" y="162864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1800" spc="-1" strike="noStrike">
              <a:latin typeface="Arial"/>
            </a:endParaRPr>
          </a:p>
          <a:p>
            <a:pPr marL="514440" indent="-513720">
              <a:lnSpc>
                <a:spcPct val="100000"/>
              </a:lnSpc>
              <a:spcBef>
                <a:spcPts val="519"/>
              </a:spcBef>
            </a:pPr>
            <a:r>
              <a:rPr b="1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2. Acute Respiratory Infection (ARI) and Influenza Syndromes (IS)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28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1" i="1" lang="en-US" sz="1400" spc="-1" strike="noStrike">
                <a:solidFill>
                  <a:srgbClr val="000000"/>
                </a:solidFill>
                <a:latin typeface="Constantia"/>
                <a:ea typeface="DejaVu Sans"/>
              </a:rPr>
              <a:t>Sources service de surveillance épidémiologique (DLM)</a:t>
            </a:r>
            <a:endParaRPr b="0" lang="en-US" sz="1400" spc="-1" strike="noStrike">
              <a:latin typeface="Arial"/>
            </a:endParaRPr>
          </a:p>
        </p:txBody>
      </p:sp>
      <p:graphicFrame>
        <p:nvGraphicFramePr>
          <p:cNvPr id="113" name="Table 2"/>
          <p:cNvGraphicFramePr/>
          <p:nvPr/>
        </p:nvGraphicFramePr>
        <p:xfrm>
          <a:off x="1143000" y="3429000"/>
          <a:ext cx="5000040" cy="1073880"/>
        </p:xfrm>
        <a:graphic>
          <a:graphicData uri="http://schemas.openxmlformats.org/drawingml/2006/table">
            <a:tbl>
              <a:tblPr/>
              <a:tblGrid>
                <a:gridCol w="1666800"/>
                <a:gridCol w="1666800"/>
                <a:gridCol w="1666800"/>
              </a:tblGrid>
              <a:tr h="36000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diseases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2014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S1 205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</a:tr>
              <a:tr h="35712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ARI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4143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1386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</a:tr>
              <a:tr h="35712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IS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2922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301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</a:tr>
            </a:tbl>
          </a:graphicData>
        </a:graphic>
      </p:graphicFrame>
      <p:sp>
        <p:nvSpPr>
          <p:cNvPr id="114" name="CustomShape 3"/>
          <p:cNvSpPr/>
          <p:nvPr/>
        </p:nvSpPr>
        <p:spPr>
          <a:xfrm>
            <a:off x="169200" y="620640"/>
            <a:ext cx="8804880" cy="50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HEALTH PROBLEMS RELATED TO DUST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467640" y="126864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18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</a:pPr>
            <a:r>
              <a:rPr b="1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3.</a:t>
            </a: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 </a:t>
            </a:r>
            <a:r>
              <a:rPr b="1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Eye disorders: conjunctivitis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 </a:t>
            </a: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In 2014, </a:t>
            </a:r>
            <a:r>
              <a:rPr b="1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20949</a:t>
            </a: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 cases of conjunctivitis were received in consultation at the national level.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1" i="1" lang="en-US" sz="2000" spc="-1" strike="noStrike">
                <a:solidFill>
                  <a:srgbClr val="000000"/>
                </a:solidFill>
                <a:latin typeface="Constantia"/>
                <a:ea typeface="DejaVu Sans"/>
              </a:rPr>
              <a:t> </a:t>
            </a:r>
            <a:r>
              <a:rPr b="1" i="1" lang="en-US" sz="2000" spc="-1" strike="noStrike">
                <a:solidFill>
                  <a:srgbClr val="000000"/>
                </a:solidFill>
                <a:latin typeface="Constantia"/>
                <a:ea typeface="DejaVu Sans"/>
              </a:rPr>
              <a:t>(Source Annuaire statistique 2014 MS)</a:t>
            </a:r>
            <a:endParaRPr b="0" lang="en-US" sz="20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179640" y="476640"/>
            <a:ext cx="8804880" cy="50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norm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HEALTH PROBLEMS RELATED TO DUST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DEVICE INSTALLED FOR MONITORING AND MANAGING DUST-RELATED PROBLEMS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1. </a:t>
            </a:r>
            <a:r>
              <a:rPr b="1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National Meteorological Service</a:t>
            </a: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:</a:t>
            </a:r>
            <a:br/>
            <a:endParaRPr b="0" lang="en-US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Weather monitoring 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Dust Forecast and Early Warning </a:t>
            </a:r>
            <a:endParaRPr b="0" lang="en-US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en-US" sz="2600" spc="-1" strike="noStrike">
              <a:latin typeface="Arial"/>
            </a:endParaRPr>
          </a:p>
          <a:p>
            <a:pPr marL="274320" indent="-27360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en-US" sz="2600" spc="-1" strike="noStrike">
                <a:solidFill>
                  <a:srgbClr val="000000"/>
                </a:solidFill>
                <a:latin typeface="Constantia"/>
                <a:ea typeface="DejaVu Sans"/>
              </a:rPr>
              <a:t>Elaboration of an annual health climate bulletin  </a:t>
            </a:r>
            <a:endParaRPr b="0" lang="en-US" sz="2600" spc="-1" strike="noStrike"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582</TotalTime>
  <Application>LibreOffice/6.0.7.3$Linux_X86_64 LibreOffice_project/00m0$Build-3</Application>
  <Words>318</Words>
  <Paragraphs>89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2015-10-26T14:11:59Z</dcterms:created>
  <dc:creator>SOME Diane Pauline</dc:creator>
  <dc:description/>
  <dc:language>en-US</dc:language>
  <cp:lastModifiedBy/>
  <dcterms:modified xsi:type="dcterms:W3CDTF">2019-12-11T09:24:27Z</dcterms:modified>
  <cp:revision>57</cp:revision>
  <dc:subject/>
  <dc:title>RÉUNION DES                 EXPERTS DE L’AFRIQUE ET DU MOYEN-ORIENT SUR L’IMPACT                 SANITAIRE DE LA POUSSIÈRE EN SUSPENSION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13</vt:i4>
  </property>
</Properties>
</file>