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87" r:id="rId5"/>
    <p:sldId id="288" r:id="rId6"/>
    <p:sldId id="286" r:id="rId7"/>
    <p:sldId id="281" r:id="rId8"/>
    <p:sldId id="282" r:id="rId9"/>
    <p:sldId id="283" r:id="rId10"/>
    <p:sldId id="285" r:id="rId11"/>
    <p:sldId id="284" r:id="rId12"/>
    <p:sldId id="292" r:id="rId13"/>
    <p:sldId id="289" r:id="rId14"/>
    <p:sldId id="290" r:id="rId15"/>
    <p:sldId id="293" r:id="rId16"/>
    <p:sldId id="291" r:id="rId17"/>
    <p:sldId id="294" r:id="rId18"/>
    <p:sldId id="295" r:id="rId19"/>
    <p:sldId id="279" r:id="rId20"/>
  </p:sldIdLst>
  <p:sldSz cx="12192000" cy="6858000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Fira Sans Extra Condensed Medium" panose="020B0604020202020204" charset="0"/>
      <p:regular r:id="rId26"/>
      <p:bold r:id="rId27"/>
      <p:italic r:id="rId28"/>
      <p:boldItalic r:id="rId29"/>
    </p:embeddedFont>
    <p:embeddedFont>
      <p:font typeface="Roboto Slab" pitchFamily="2" charset="0"/>
      <p:regular r:id="rId30"/>
      <p:bold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38">
          <p15:clr>
            <a:srgbClr val="A4A3A4"/>
          </p15:clr>
        </p15:guide>
        <p15:guide id="2" pos="415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5" roundtripDataSignature="AMtx7mgRPSAs7/jaaaS7yGv40MVBTCWzc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8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5E3082E-8BF3-445E-AE46-06713B7FABE0}">
  <a:tblStyle styleId="{55E3082E-8BF3-445E-AE46-06713B7FABE0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/>
    <p:restoredTop sz="94694"/>
  </p:normalViewPr>
  <p:slideViewPr>
    <p:cSldViewPr snapToGrid="0">
      <p:cViewPr varScale="1">
        <p:scale>
          <a:sx n="78" d="100"/>
          <a:sy n="78" d="100"/>
        </p:scale>
        <p:origin x="850" y="82"/>
      </p:cViewPr>
      <p:guideLst>
        <p:guide orient="horz" pos="1638"/>
        <p:guide pos="4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45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558055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63395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50492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21632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65645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5661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45126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719482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134480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5691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711915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83482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3756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19858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1824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3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3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eg"/><Relationship Id="rId18" Type="http://schemas.openxmlformats.org/officeDocument/2006/relationships/image" Target="../media/image1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jpg"/><Relationship Id="rId15" Type="http://schemas.openxmlformats.org/officeDocument/2006/relationships/image" Target="../media/image13.jp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jpg"/><Relationship Id="rId9" Type="http://schemas.openxmlformats.org/officeDocument/2006/relationships/image" Target="../media/image7.jp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image" Target="../media/image2.jpg"/><Relationship Id="rId7" Type="http://schemas.openxmlformats.org/officeDocument/2006/relationships/image" Target="../media/image29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2.jp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tiff"/><Relationship Id="rId3" Type="http://schemas.openxmlformats.org/officeDocument/2006/relationships/image" Target="../media/image2.jpg"/><Relationship Id="rId7" Type="http://schemas.openxmlformats.org/officeDocument/2006/relationships/image" Target="../media/image2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jpg"/><Relationship Id="rId7" Type="http://schemas.openxmlformats.org/officeDocument/2006/relationships/image" Target="../media/image23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.jp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10" Type="http://schemas.openxmlformats.org/officeDocument/2006/relationships/image" Target="../media/image17.png"/><Relationship Id="rId4" Type="http://schemas.openxmlformats.org/officeDocument/2006/relationships/image" Target="../media/image18.png"/><Relationship Id="rId9" Type="http://schemas.openxmlformats.org/officeDocument/2006/relationships/image" Target="../media/image2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image" Target="../media/image2.jpg"/><Relationship Id="rId7" Type="http://schemas.openxmlformats.org/officeDocument/2006/relationships/image" Target="../media/image27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689475"/>
            <a:ext cx="5232400" cy="12954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"/>
          <p:cNvSpPr/>
          <p:nvPr/>
        </p:nvSpPr>
        <p:spPr>
          <a:xfrm>
            <a:off x="5195888" y="0"/>
            <a:ext cx="6996112" cy="599200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" name="Google Shape;92;p1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652778" y="193027"/>
            <a:ext cx="3720096" cy="629411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"/>
          <p:cNvSpPr txBox="1">
            <a:spLocks noGrp="1"/>
          </p:cNvSpPr>
          <p:nvPr>
            <p:ph type="subTitle" idx="1"/>
          </p:nvPr>
        </p:nvSpPr>
        <p:spPr>
          <a:xfrm>
            <a:off x="7781737" y="2377327"/>
            <a:ext cx="5418271" cy="6821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2000"/>
              <a:buNone/>
            </a:pPr>
            <a:r>
              <a:rPr lang="en-GB" sz="2000" dirty="0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(MAC2/3.5b/254)</a:t>
            </a:r>
            <a:endParaRPr dirty="0"/>
          </a:p>
        </p:txBody>
      </p:sp>
      <p:pic>
        <p:nvPicPr>
          <p:cNvPr id="94" name="Google Shape;94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08604" y="1413249"/>
            <a:ext cx="2408444" cy="2685415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"/>
          <p:cNvSpPr txBox="1">
            <a:spLocks noGrp="1"/>
          </p:cNvSpPr>
          <p:nvPr>
            <p:ph type="ctrTitle"/>
          </p:nvPr>
        </p:nvSpPr>
        <p:spPr>
          <a:xfrm>
            <a:off x="5414880" y="251218"/>
            <a:ext cx="6782923" cy="1347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178B9B"/>
              </a:buClr>
              <a:buSzPts val="2400"/>
            </a:pPr>
            <a: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</a:rPr>
              <a:t>Sistema de observación meteorológica y oceánica como herramienta para el fomento</a:t>
            </a:r>
            <a:b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</a:rPr>
            </a:br>
            <a: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</a:rPr>
              <a:t>de la resiliencia y adaptación al cambio climático en el espacio de cooperación (MAC-CLIMA)</a:t>
            </a:r>
            <a:br>
              <a:rPr lang="es-ES" sz="2400" b="1" dirty="0">
                <a:cs typeface="Arial" panose="020B0604020202020204" pitchFamily="34" charset="0"/>
              </a:rPr>
            </a:br>
            <a:endParaRPr sz="2400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5414880" y="2799850"/>
            <a:ext cx="6773606" cy="292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Clr>
                <a:schemeClr val="dk1"/>
              </a:buClr>
            </a:pPr>
            <a:endParaRPr lang="es-ES" sz="8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  <a:cs typeface="Calibri"/>
                <a:sym typeface="Calibri"/>
              </a:rPr>
              <a:t>INSTITUTO DE OCEANOGRAFÍA Y CAMBIO GLOBAL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lang="es-ES" sz="2400" b="1" dirty="0">
              <a:solidFill>
                <a:srgbClr val="178B9B"/>
              </a:solidFill>
              <a:latin typeface="Arial" panose="020B0604020202020204" pitchFamily="34" charset="0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  <a:cs typeface="Calibri"/>
                <a:sym typeface="Calibri"/>
              </a:rPr>
              <a:t>Universidad de Las Palmas de Gran Canaria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2000" dirty="0">
              <a:solidFill>
                <a:srgbClr val="7F7F7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dirty="0">
                <a:solidFill>
                  <a:srgbClr val="7F7F7F"/>
                </a:solidFill>
              </a:rPr>
              <a:t>JORNADA DE CLAUSURA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2000" dirty="0">
                <a:solidFill>
                  <a:srgbClr val="7F7F7F"/>
                </a:solidFill>
              </a:rPr>
              <a:t>13 DICIEMBRE 2023</a:t>
            </a:r>
            <a:endParaRPr lang="es-ES" sz="2000" dirty="0">
              <a:solidFill>
                <a:srgbClr val="FF0000"/>
              </a:solidFill>
            </a:endParaRPr>
          </a:p>
          <a:p>
            <a:pPr lvl="0" algn="ctr">
              <a:buClr>
                <a:schemeClr val="dk1"/>
              </a:buClr>
            </a:pPr>
            <a:r>
              <a:rPr lang="es-ES" sz="2000" dirty="0">
                <a:solidFill>
                  <a:srgbClr val="7F7F7F"/>
                </a:solidFill>
                <a:latin typeface="Arial" panose="020B0604020202020204" pitchFamily="34" charset="0"/>
              </a:rPr>
              <a:t>Reunión presencial, </a:t>
            </a:r>
            <a:r>
              <a:rPr lang="en-GB" sz="2000" dirty="0">
                <a:solidFill>
                  <a:srgbClr val="7F7F7F"/>
                </a:solidFill>
              </a:rPr>
              <a:t>Gran Canaria</a:t>
            </a:r>
            <a:endParaRPr sz="2000" dirty="0">
              <a:solidFill>
                <a:srgbClr val="7F7F7F"/>
              </a:solidFill>
            </a:endParaRPr>
          </a:p>
        </p:txBody>
      </p:sp>
      <p:sp>
        <p:nvSpPr>
          <p:cNvPr id="97" name="Google Shape;97;p1"/>
          <p:cNvSpPr txBox="1"/>
          <p:nvPr/>
        </p:nvSpPr>
        <p:spPr>
          <a:xfrm>
            <a:off x="8270671" y="5644709"/>
            <a:ext cx="4915702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</a:pPr>
            <a:r>
              <a:rPr lang="en-US" sz="900" i="1" dirty="0">
                <a:solidFill>
                  <a:srgbClr val="7F7F7F"/>
                </a:solidFill>
                <a:latin typeface="Arial" panose="020B0604020202020204" pitchFamily="34" charset="0"/>
              </a:rPr>
              <a:t>EL 85% DEL PROYECTO ESTÁ COFINANCIADO POR FONDOS FEDER</a:t>
            </a:r>
            <a:endParaRPr lang="en-GB" sz="900" i="1" dirty="0">
              <a:solidFill>
                <a:srgbClr val="7F7F7F"/>
              </a:solidFill>
            </a:endParaRPr>
          </a:p>
        </p:txBody>
      </p:sp>
      <p:sp>
        <p:nvSpPr>
          <p:cNvPr id="2" name="AutoShape 2" descr="Información Corporativa | Consejo Insular de la Energía de Gran Canar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7" b="7767"/>
          <a:stretch/>
        </p:blipFill>
        <p:spPr>
          <a:xfrm>
            <a:off x="1238062" y="6023172"/>
            <a:ext cx="755072" cy="760638"/>
          </a:xfrm>
          <a:prstGeom prst="rect">
            <a:avLst/>
          </a:prstGeom>
        </p:spPr>
      </p:pic>
      <p:pic>
        <p:nvPicPr>
          <p:cNvPr id="13" name="Picture 4" descr="Información Corporativa | Consejo Insular de la Energía de Gran Canari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1" y="6114614"/>
            <a:ext cx="1256296" cy="6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AEMET - Agencia Estatal de Meteorología | Predicti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417" y="6195589"/>
            <a:ext cx="697995" cy="47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9928" y="6114614"/>
            <a:ext cx="1328558" cy="545085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00004" y="6075126"/>
            <a:ext cx="738564" cy="779196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591" y="5991573"/>
            <a:ext cx="800717" cy="844767"/>
          </a:xfrm>
          <a:prstGeom prst="rect">
            <a:avLst/>
          </a:prstGeom>
        </p:spPr>
      </p:pic>
      <p:pic>
        <p:nvPicPr>
          <p:cNvPr id="20" name="Picture 24" descr="Cabildo Insular de Tenerife - Wikipedia, la enciclopedia libre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6389" y="6167639"/>
            <a:ext cx="390251" cy="51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8" descr="Cabildo de El Hierro: Participación ciudadana | Edosoft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6" r="27267" b="-281"/>
          <a:stretch/>
        </p:blipFill>
        <p:spPr bwMode="auto">
          <a:xfrm>
            <a:off x="6449302" y="6050714"/>
            <a:ext cx="624599" cy="733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6" descr="Camara de Comercio de Lanzarote y La GraciosaAyudas Cabildo de Lanzarote -  Camara de Comercio de Lanzarote y La Graciosa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695" y="6159724"/>
            <a:ext cx="944840" cy="60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336" y="6052156"/>
            <a:ext cx="1124082" cy="664116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573" y="6071433"/>
            <a:ext cx="594060" cy="66411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248" y="6116184"/>
            <a:ext cx="603281" cy="628682"/>
          </a:xfrm>
          <a:prstGeom prst="rect">
            <a:avLst/>
          </a:prstGeom>
        </p:spPr>
      </p:pic>
      <p:pic>
        <p:nvPicPr>
          <p:cNvPr id="1026" name="Picture 2" descr="Instituto Tecnológico de Canarias - Más de 25 años apoyando la  investigación, el desarrollo científico y la innovación en Canarias.">
            <a:extLst>
              <a:ext uri="{FF2B5EF4-FFF2-40B4-BE49-F238E27FC236}">
                <a16:creationId xmlns:a16="http://schemas.microsoft.com/office/drawing/2014/main" id="{4299B117-768C-3F5A-5CA1-F999F6BA97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241" y="6298642"/>
            <a:ext cx="1670516" cy="263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A4D70D86-E125-FBFA-5D36-78A0C3D22F81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905757" y="3834427"/>
            <a:ext cx="1268609" cy="8479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5D1B7ECF-2BAB-9E42-8801-CACB9ED55F87}"/>
              </a:ext>
            </a:extLst>
          </p:cNvPr>
          <p:cNvSpPr txBox="1"/>
          <p:nvPr/>
        </p:nvSpPr>
        <p:spPr>
          <a:xfrm>
            <a:off x="7270208" y="922053"/>
            <a:ext cx="41153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/>
              <a:t>PIES: </a:t>
            </a:r>
            <a:r>
              <a:rPr lang="es-ES" sz="2400" b="1" dirty="0" err="1"/>
              <a:t>Pressure</a:t>
            </a:r>
            <a:r>
              <a:rPr lang="es-ES" sz="2400" b="1" dirty="0"/>
              <a:t> </a:t>
            </a:r>
            <a:r>
              <a:rPr lang="es-ES" sz="2400" b="1" dirty="0" err="1"/>
              <a:t>Inverted</a:t>
            </a:r>
            <a:r>
              <a:rPr lang="es-ES" sz="2400" b="1" dirty="0"/>
              <a:t> Echo </a:t>
            </a:r>
            <a:r>
              <a:rPr lang="es-ES" sz="2400" b="1" dirty="0" err="1"/>
              <a:t>Sounders</a:t>
            </a:r>
            <a:endParaRPr lang="es-ES" sz="2400" b="1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6F8A3E4-75F0-EAE0-D1DB-4B6679A0E7F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8205" t="5325" r="9033" b="9008"/>
          <a:stretch/>
        </p:blipFill>
        <p:spPr>
          <a:xfrm>
            <a:off x="3007862" y="711489"/>
            <a:ext cx="3689500" cy="5404429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5A7B1DD0-D17A-E1ED-A316-4201D5B51FD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9391" t="3242" r="8129" b="8230"/>
          <a:stretch/>
        </p:blipFill>
        <p:spPr>
          <a:xfrm>
            <a:off x="6775297" y="1846517"/>
            <a:ext cx="5424184" cy="4114085"/>
          </a:xfrm>
          <a:prstGeom prst="rect">
            <a:avLst/>
          </a:prstGeom>
        </p:spPr>
      </p:pic>
      <p:pic>
        <p:nvPicPr>
          <p:cNvPr id="3" name="Imagen 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D0B9EFC3-12B5-7D6A-B569-EC50D264181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04750" y="0"/>
            <a:ext cx="868964" cy="58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59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845310" y="2669461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Procesado</a:t>
            </a:r>
            <a:r>
              <a:rPr lang="en-GB" sz="48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de </a:t>
            </a:r>
            <a:r>
              <a:rPr lang="en-GB" sz="4800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Imágenes</a:t>
            </a:r>
            <a:r>
              <a:rPr lang="en-GB" sz="48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y </a:t>
            </a:r>
            <a:r>
              <a:rPr lang="en-GB" sz="4800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Teledetección</a:t>
            </a:r>
            <a:endParaRPr lang="en-GB"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03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pic>
        <p:nvPicPr>
          <p:cNvPr id="2" name="Imagen 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24E34B4B-C7D8-A5DE-06E5-14944D34B7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4750" y="0"/>
            <a:ext cx="868964" cy="58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3680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845310" y="2669461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Monitorización</a:t>
            </a:r>
            <a:r>
              <a:rPr lang="en-GB" sz="48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La Graciosa</a:t>
            </a:r>
            <a:endParaRPr lang="en-GB"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654827" y="1123135"/>
            <a:ext cx="86896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03.</a:t>
            </a:r>
            <a:r>
              <a:rPr lang="en-GB" sz="20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1</a:t>
            </a:r>
            <a:endParaRPr sz="2000"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pic>
        <p:nvPicPr>
          <p:cNvPr id="2" name="Imagen 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24E34B4B-C7D8-A5DE-06E5-14944D34B7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4750" y="0"/>
            <a:ext cx="868964" cy="58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7446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pic>
        <p:nvPicPr>
          <p:cNvPr id="3" name="Imagen 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D0B9EFC3-12B5-7D6A-B569-EC50D26418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4750" y="0"/>
            <a:ext cx="868964" cy="580799"/>
          </a:xfrm>
          <a:prstGeom prst="rect">
            <a:avLst/>
          </a:prstGeom>
        </p:spPr>
      </p:pic>
      <p:pic>
        <p:nvPicPr>
          <p:cNvPr id="7" name="Imagen 6" descr="Forma, Flecha&#10;&#10;Descripción generada automáticamente">
            <a:extLst>
              <a:ext uri="{FF2B5EF4-FFF2-40B4-BE49-F238E27FC236}">
                <a16:creationId xmlns:a16="http://schemas.microsoft.com/office/drawing/2014/main" id="{2F1A984D-677A-D85E-944F-515465B6630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67905" y="961170"/>
            <a:ext cx="8695470" cy="4935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506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pic>
        <p:nvPicPr>
          <p:cNvPr id="3" name="Imagen 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D0B9EFC3-12B5-7D6A-B569-EC50D26418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4750" y="0"/>
            <a:ext cx="868964" cy="580799"/>
          </a:xfrm>
          <a:prstGeom prst="rect">
            <a:avLst/>
          </a:prstGeom>
        </p:spPr>
      </p:pic>
      <p:pic>
        <p:nvPicPr>
          <p:cNvPr id="5" name="Imagen 4" descr="Mapa&#10;&#10;Descripción generada automáticamente">
            <a:extLst>
              <a:ext uri="{FF2B5EF4-FFF2-40B4-BE49-F238E27FC236}">
                <a16:creationId xmlns:a16="http://schemas.microsoft.com/office/drawing/2014/main" id="{16D1A0B0-9C90-58B2-57A1-F3F569E057E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89784" y="854135"/>
            <a:ext cx="8373591" cy="526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3498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845310" y="2669461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Monitorización</a:t>
            </a:r>
            <a:r>
              <a:rPr lang="en-GB" sz="48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Las </a:t>
            </a:r>
            <a:r>
              <a:rPr lang="en-GB" sz="4800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Canteras</a:t>
            </a:r>
            <a:endParaRPr lang="en-GB"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654827" y="1123135"/>
            <a:ext cx="86896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03.</a:t>
            </a:r>
            <a:r>
              <a:rPr lang="en-GB" sz="20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2</a:t>
            </a:r>
            <a:endParaRPr sz="2000"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pic>
        <p:nvPicPr>
          <p:cNvPr id="2" name="Imagen 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24E34B4B-C7D8-A5DE-06E5-14944D34B7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4750" y="0"/>
            <a:ext cx="868964" cy="58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9741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pic>
        <p:nvPicPr>
          <p:cNvPr id="3" name="Imagen 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D0B9EFC3-12B5-7D6A-B569-EC50D26418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4750" y="0"/>
            <a:ext cx="868964" cy="580799"/>
          </a:xfrm>
          <a:prstGeom prst="rect">
            <a:avLst/>
          </a:prstGeom>
        </p:spPr>
      </p:pic>
      <p:pic>
        <p:nvPicPr>
          <p:cNvPr id="6" name="Imagen 5" descr="Imagen que contiene foto, diferente, pastel&#10;&#10;Descripción generada automáticamente">
            <a:extLst>
              <a:ext uri="{FF2B5EF4-FFF2-40B4-BE49-F238E27FC236}">
                <a16:creationId xmlns:a16="http://schemas.microsoft.com/office/drawing/2014/main" id="{9FF520D9-2C6B-4136-386D-FFE557703C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73714" y="922053"/>
            <a:ext cx="7767002" cy="4953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5898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pic>
        <p:nvPicPr>
          <p:cNvPr id="3" name="Imagen 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D0B9EFC3-12B5-7D6A-B569-EC50D26418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4750" y="0"/>
            <a:ext cx="868964" cy="580799"/>
          </a:xfrm>
          <a:prstGeom prst="rect">
            <a:avLst/>
          </a:prstGeom>
        </p:spPr>
      </p:pic>
      <p:pic>
        <p:nvPicPr>
          <p:cNvPr id="5" name="Imagen 4" descr="Gráfico, Gráfico de superficie&#10;&#10;Descripción generada automáticamente">
            <a:extLst>
              <a:ext uri="{FF2B5EF4-FFF2-40B4-BE49-F238E27FC236}">
                <a16:creationId xmlns:a16="http://schemas.microsoft.com/office/drawing/2014/main" id="{99B624EF-5395-4796-0017-A8767E7B8C5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96343" y="1052072"/>
            <a:ext cx="8367032" cy="506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3748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pic>
        <p:nvPicPr>
          <p:cNvPr id="3" name="Imagen 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D0B9EFC3-12B5-7D6A-B569-EC50D26418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4750" y="0"/>
            <a:ext cx="868964" cy="580799"/>
          </a:xfrm>
          <a:prstGeom prst="rect">
            <a:avLst/>
          </a:prstGeom>
        </p:spPr>
      </p:pic>
      <p:pic>
        <p:nvPicPr>
          <p:cNvPr id="6" name="Imagen 5" descr="Imagen que contiene Gráfico&#10;&#10;Descripción generada automáticamente">
            <a:extLst>
              <a:ext uri="{FF2B5EF4-FFF2-40B4-BE49-F238E27FC236}">
                <a16:creationId xmlns:a16="http://schemas.microsoft.com/office/drawing/2014/main" id="{CBD2B143-E34F-A389-8853-30EC78F4467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11970" y="922053"/>
            <a:ext cx="7909866" cy="512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1102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24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7" name="Google Shape;537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374" y="5246017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539" name="Google Shape;539;p24"/>
          <p:cNvSpPr txBox="1"/>
          <p:nvPr/>
        </p:nvSpPr>
        <p:spPr>
          <a:xfrm>
            <a:off x="5088211" y="1512256"/>
            <a:ext cx="5420316" cy="2778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3200"/>
              <a:buFont typeface="Arial"/>
              <a:buNone/>
            </a:pPr>
            <a:r>
              <a:rPr lang="en-GB" sz="3200" dirty="0" err="1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Gracias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None/>
            </a:pPr>
            <a:r>
              <a:rPr lang="en-GB" sz="3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Obrigado</a:t>
            </a:r>
            <a:endParaRPr sz="3200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3200"/>
              <a:buFont typeface="Arial"/>
              <a:buNone/>
            </a:pPr>
            <a:r>
              <a:rPr lang="en-GB" sz="3200" dirty="0" err="1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Merci</a:t>
            </a:r>
            <a:r>
              <a:rPr lang="en-GB" sz="3200" dirty="0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 Beaucoup 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b="1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None/>
            </a:pPr>
            <a:r>
              <a:rPr lang="en-GB" sz="32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 dirty="0"/>
          </a:p>
        </p:txBody>
      </p:sp>
      <p:sp>
        <p:nvSpPr>
          <p:cNvPr id="540" name="Google Shape;540;p24"/>
          <p:cNvSpPr/>
          <p:nvPr/>
        </p:nvSpPr>
        <p:spPr>
          <a:xfrm>
            <a:off x="8446052" y="4624251"/>
            <a:ext cx="3122061" cy="1149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2" name="Google Shape;542;p24"/>
          <p:cNvPicPr preferRelativeResize="0"/>
          <p:nvPr/>
        </p:nvPicPr>
        <p:blipFill rotWithShape="1">
          <a:blip r:embed="rId5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FB30012-B0BB-9D52-9714-F77BBE8594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pic>
        <p:nvPicPr>
          <p:cNvPr id="3" name="Imagen 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28688B9D-529B-D7A2-72A9-E7B3CB47AC2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346" y="3523462"/>
            <a:ext cx="1547508" cy="1034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8" name="Google Shape;108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"/>
          <p:cNvSpPr txBox="1">
            <a:spLocks noGrp="1"/>
          </p:cNvSpPr>
          <p:nvPr>
            <p:ph type="title"/>
          </p:nvPr>
        </p:nvSpPr>
        <p:spPr>
          <a:xfrm>
            <a:off x="569259" y="1305672"/>
            <a:ext cx="203409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2000"/>
              <a:buFont typeface="Arial"/>
              <a:buNone/>
            </a:pPr>
            <a:r>
              <a:rPr lang="en-GB" sz="2000" b="1" dirty="0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ÍNDICE</a:t>
            </a:r>
            <a:endParaRPr dirty="0"/>
          </a:p>
        </p:txBody>
      </p:sp>
      <p:pic>
        <p:nvPicPr>
          <p:cNvPr id="110" name="Google Shape;110;p2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"/>
          <p:cNvSpPr txBox="1"/>
          <p:nvPr/>
        </p:nvSpPr>
        <p:spPr>
          <a:xfrm>
            <a:off x="3592073" y="2342335"/>
            <a:ext cx="2869907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r>
              <a:rPr lang="en-GB" sz="1400" b="1" i="0" u="none" strike="noStrike" cap="none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Oceanografía</a:t>
            </a:r>
            <a:r>
              <a:rPr lang="en-GB" sz="1400" b="1" i="0" u="none" strike="noStrike" cap="none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  <a:r>
              <a:rPr lang="en-GB" sz="1400" b="1" i="0" u="none" strike="noStrike" cap="none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Biológica</a:t>
            </a:r>
            <a:endParaRPr dirty="0"/>
          </a:p>
        </p:txBody>
      </p:sp>
      <p:sp>
        <p:nvSpPr>
          <p:cNvPr id="112" name="Google Shape;112;p2"/>
          <p:cNvSpPr txBox="1"/>
          <p:nvPr/>
        </p:nvSpPr>
        <p:spPr>
          <a:xfrm>
            <a:off x="3387502" y="1653607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01</a:t>
            </a:r>
            <a:endParaRPr dirty="0"/>
          </a:p>
        </p:txBody>
      </p:sp>
      <p:sp>
        <p:nvSpPr>
          <p:cNvPr id="113" name="Google Shape;113;p2"/>
          <p:cNvSpPr txBox="1"/>
          <p:nvPr/>
        </p:nvSpPr>
        <p:spPr>
          <a:xfrm>
            <a:off x="6379897" y="2620179"/>
            <a:ext cx="26292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r>
              <a:rPr lang="en-GB" sz="1400" b="1" i="0" u="none" strike="noStrike" cap="none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Oceanografía</a:t>
            </a:r>
            <a:r>
              <a:rPr lang="en-GB" sz="1400" b="1" i="0" u="none" strike="noStrike" cap="none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  <a:r>
              <a:rPr lang="en-GB" sz="1400" b="1" i="0" u="none" strike="noStrike" cap="none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Física</a:t>
            </a:r>
            <a:endParaRPr lang="en-GB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  <p:sp>
        <p:nvSpPr>
          <p:cNvPr id="114" name="Google Shape;114;p2"/>
          <p:cNvSpPr txBox="1"/>
          <p:nvPr/>
        </p:nvSpPr>
        <p:spPr>
          <a:xfrm>
            <a:off x="6379897" y="1617733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02</a:t>
            </a:r>
            <a:endParaRPr dirty="0"/>
          </a:p>
        </p:txBody>
      </p:sp>
      <p:sp>
        <p:nvSpPr>
          <p:cNvPr id="15" name="Google Shape;114;p2"/>
          <p:cNvSpPr txBox="1"/>
          <p:nvPr/>
        </p:nvSpPr>
        <p:spPr>
          <a:xfrm>
            <a:off x="9146299" y="1613430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03</a:t>
            </a:r>
            <a:endParaRPr dirty="0"/>
          </a:p>
        </p:txBody>
      </p:sp>
      <p:sp>
        <p:nvSpPr>
          <p:cNvPr id="21" name="Google Shape;113;p2"/>
          <p:cNvSpPr txBox="1"/>
          <p:nvPr/>
        </p:nvSpPr>
        <p:spPr>
          <a:xfrm>
            <a:off x="9237298" y="2575094"/>
            <a:ext cx="26292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>
              <a:buClr>
                <a:srgbClr val="434343"/>
              </a:buClr>
              <a:buSzPts val="1400"/>
            </a:pPr>
            <a:r>
              <a:rPr lang="en-GB" sz="1400" b="1" i="0" u="none" strike="noStrike" cap="none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Procesado</a:t>
            </a:r>
            <a:r>
              <a:rPr lang="en-GB" sz="1400" b="1" i="0" u="none" strike="noStrike" cap="none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de </a:t>
            </a:r>
            <a:r>
              <a:rPr lang="en-GB" sz="1400" b="1" i="0" u="none" strike="noStrike" cap="none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Imágenes</a:t>
            </a:r>
            <a:r>
              <a:rPr lang="en-GB" sz="1400" b="1" i="0" u="none" strike="noStrike" cap="none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y </a:t>
            </a:r>
            <a:r>
              <a:rPr lang="en-GB" sz="1400" b="1" i="0" u="none" strike="noStrike" cap="none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Teledetección</a:t>
            </a:r>
            <a:endParaRPr lang="en-GB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  <p:pic>
        <p:nvPicPr>
          <p:cNvPr id="49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B5BEC45-AECD-DBCD-6641-150F30AC70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5" name="Google Shape;115;p2">
            <a:extLst>
              <a:ext uri="{FF2B5EF4-FFF2-40B4-BE49-F238E27FC236}">
                <a16:creationId xmlns:a16="http://schemas.microsoft.com/office/drawing/2014/main" id="{50C6A6EB-3805-E38F-4FE8-41A09E76EFBA}"/>
              </a:ext>
            </a:extLst>
          </p:cNvPr>
          <p:cNvSpPr/>
          <p:nvPr/>
        </p:nvSpPr>
        <p:spPr>
          <a:xfrm>
            <a:off x="2864836" y="3013457"/>
            <a:ext cx="8206288" cy="45719"/>
          </a:xfrm>
          <a:prstGeom prst="rect">
            <a:avLst/>
          </a:prstGeom>
          <a:solidFill>
            <a:srgbClr val="BFBFBF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104BF98E-90C1-3A26-F297-63C7781B47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4750" y="0"/>
            <a:ext cx="868964" cy="58079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650636" y="2669461"/>
            <a:ext cx="6546000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Oceanografía</a:t>
            </a:r>
            <a:r>
              <a:rPr lang="en-GB" sz="48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  <a:r>
              <a:rPr lang="en-GB" sz="4800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Biológica</a:t>
            </a: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2000" dirty="0" err="1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Resultados</a:t>
            </a:r>
            <a:r>
              <a:rPr lang="en-GB" sz="2000" dirty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 de </a:t>
            </a:r>
            <a:r>
              <a:rPr lang="en-GB" sz="2000" dirty="0" err="1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evolución</a:t>
            </a:r>
            <a:r>
              <a:rPr lang="en-GB" sz="2000" dirty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 del </a:t>
            </a:r>
            <a:r>
              <a:rPr lang="en-GB" sz="2000" dirty="0" err="1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zooplancton</a:t>
            </a:r>
            <a:endParaRPr lang="en-GB" sz="2000"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01</a:t>
            </a:r>
            <a:endParaRPr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pic>
        <p:nvPicPr>
          <p:cNvPr id="2" name="Imagen 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AC6CAE4D-2C26-87B8-EDBA-04B85321DF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4750" y="0"/>
            <a:ext cx="868964" cy="58079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7863E88A-52F4-2102-CACF-08470AA7D40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8203" y="348571"/>
            <a:ext cx="3120571" cy="5733388"/>
          </a:xfrm>
          <a:prstGeom prst="rect">
            <a:avLst/>
          </a:prstGeom>
        </p:spPr>
      </p:pic>
      <p:pic>
        <p:nvPicPr>
          <p:cNvPr id="5" name="Imagen 4" descr="Interfaz de usuario gráfica, Mapa&#10;&#10;Descripción generada automáticamente">
            <a:extLst>
              <a:ext uri="{FF2B5EF4-FFF2-40B4-BE49-F238E27FC236}">
                <a16:creationId xmlns:a16="http://schemas.microsoft.com/office/drawing/2014/main" id="{F7935D22-0351-2E72-A8E5-5B61FFB1F32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29010" y="1436915"/>
            <a:ext cx="5496502" cy="28633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EEA861AB-E948-3E65-DD17-AE0326AC3D6C}"/>
              </a:ext>
            </a:extLst>
          </p:cNvPr>
          <p:cNvSpPr txBox="1"/>
          <p:nvPr/>
        </p:nvSpPr>
        <p:spPr>
          <a:xfrm>
            <a:off x="6564928" y="4368132"/>
            <a:ext cx="49823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Localización de las estaciones oceanográficas muestreadas desde 1971 hasta 2019</a:t>
            </a:r>
            <a:r>
              <a:rPr lang="es-GB" sz="1000" dirty="0">
                <a:effectLst/>
              </a:rPr>
              <a:t> </a:t>
            </a:r>
            <a:endParaRPr lang="es-GB" sz="1000" dirty="0"/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915DC0F6-EF65-8F23-F290-4F69E2957AB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04750" y="0"/>
            <a:ext cx="868964" cy="58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9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pic>
        <p:nvPicPr>
          <p:cNvPr id="4" name="Imagen 3" descr="Escala de tiempo&#10;&#10;Descripción generada automáticamente">
            <a:extLst>
              <a:ext uri="{FF2B5EF4-FFF2-40B4-BE49-F238E27FC236}">
                <a16:creationId xmlns:a16="http://schemas.microsoft.com/office/drawing/2014/main" id="{44282634-7B27-301F-46FC-545892C5DA1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47"/>
          <a:stretch/>
        </p:blipFill>
        <p:spPr bwMode="auto">
          <a:xfrm>
            <a:off x="3621314" y="230805"/>
            <a:ext cx="4445512" cy="58851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00FE690D-5D2F-A01B-25B5-FA102DAFF8F6}"/>
              </a:ext>
            </a:extLst>
          </p:cNvPr>
          <p:cNvSpPr txBox="1"/>
          <p:nvPr/>
        </p:nvSpPr>
        <p:spPr>
          <a:xfrm>
            <a:off x="8207829" y="2951946"/>
            <a:ext cx="37265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B" sz="1600" dirty="0"/>
              <a:t>La biomasa del zooplancton ha </a:t>
            </a:r>
            <a:r>
              <a:rPr lang="es-GB" sz="1600" b="1" dirty="0"/>
              <a:t>decrecido significativamente</a:t>
            </a:r>
            <a:r>
              <a:rPr lang="es-GB" sz="1600" dirty="0"/>
              <a:t> durante los últimos 50 años alrededor de Canarias sugiriendo una </a:t>
            </a:r>
            <a:r>
              <a:rPr lang="es-GB" sz="1600" b="1" dirty="0"/>
              <a:t>desertización del sistema oceánico</a:t>
            </a:r>
          </a:p>
        </p:txBody>
      </p:sp>
      <p:pic>
        <p:nvPicPr>
          <p:cNvPr id="3" name="Imagen 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8EBEEEEB-367A-2B25-F5CA-00295BC69F4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04750" y="0"/>
            <a:ext cx="868964" cy="58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777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650636" y="2669461"/>
            <a:ext cx="6546000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Oceanografía</a:t>
            </a:r>
            <a:r>
              <a:rPr lang="en-GB" sz="48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  <a:r>
              <a:rPr lang="en-GB" sz="4800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Física</a:t>
            </a: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2000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Temperatura</a:t>
            </a:r>
            <a:r>
              <a:rPr lang="en-GB" sz="20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y </a:t>
            </a:r>
            <a:r>
              <a:rPr lang="en-GB" sz="2000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nivel</a:t>
            </a:r>
            <a:r>
              <a:rPr lang="en-GB" sz="20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del mar </a:t>
            </a:r>
            <a:endParaRPr lang="en-GB" sz="2000"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02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pic>
        <p:nvPicPr>
          <p:cNvPr id="2" name="Imagen 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AC6CAE4D-2C26-87B8-EDBA-04B85321DF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4750" y="0"/>
            <a:ext cx="868964" cy="58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78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pic>
        <p:nvPicPr>
          <p:cNvPr id="4" name="Imagen 3" descr="Gráfico, Histograma&#10;&#10;Descripción generada automáticamente">
            <a:extLst>
              <a:ext uri="{FF2B5EF4-FFF2-40B4-BE49-F238E27FC236}">
                <a16:creationId xmlns:a16="http://schemas.microsoft.com/office/drawing/2014/main" id="{69C8B2A3-1455-5B0A-3068-130AEA459D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45812" y="613417"/>
            <a:ext cx="4037460" cy="3028095"/>
          </a:xfrm>
          <a:prstGeom prst="rect">
            <a:avLst/>
          </a:prstGeom>
        </p:spPr>
      </p:pic>
      <p:pic>
        <p:nvPicPr>
          <p:cNvPr id="6" name="Imagen 5" descr="Gráfico, Gráfico de líneas&#10;&#10;Descripción generada automáticamente">
            <a:extLst>
              <a:ext uri="{FF2B5EF4-FFF2-40B4-BE49-F238E27FC236}">
                <a16:creationId xmlns:a16="http://schemas.microsoft.com/office/drawing/2014/main" id="{3FF9098A-02FB-9298-F275-3D46BCCA2EA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83272" y="813644"/>
            <a:ext cx="5133677" cy="270699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11D3E2B-0B32-8764-2244-8D290C97D53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8420" t="29550" r="8268" b="30979"/>
          <a:stretch/>
        </p:blipFill>
        <p:spPr>
          <a:xfrm>
            <a:off x="4451633" y="3520637"/>
            <a:ext cx="4037460" cy="270699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5D1B7ECF-2BAB-9E42-8801-CACB9ED55F87}"/>
              </a:ext>
            </a:extLst>
          </p:cNvPr>
          <p:cNvSpPr txBox="1"/>
          <p:nvPr/>
        </p:nvSpPr>
        <p:spPr>
          <a:xfrm>
            <a:off x="8377881" y="4158740"/>
            <a:ext cx="37641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/>
              <a:t>PIES: </a:t>
            </a:r>
            <a:r>
              <a:rPr lang="es-ES" sz="2000" dirty="0" err="1"/>
              <a:t>Pressure</a:t>
            </a:r>
            <a:r>
              <a:rPr lang="es-ES" sz="2000" dirty="0"/>
              <a:t> </a:t>
            </a:r>
            <a:r>
              <a:rPr lang="es-ES" sz="2000" dirty="0" err="1"/>
              <a:t>Inverted</a:t>
            </a:r>
            <a:r>
              <a:rPr lang="es-ES" sz="2000" dirty="0"/>
              <a:t> Echo </a:t>
            </a:r>
            <a:r>
              <a:rPr lang="es-ES" sz="2000" dirty="0" err="1"/>
              <a:t>Sounders</a:t>
            </a:r>
            <a:endParaRPr lang="es-ES" sz="2000" dirty="0"/>
          </a:p>
        </p:txBody>
      </p:sp>
      <p:pic>
        <p:nvPicPr>
          <p:cNvPr id="3" name="Imagen 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4E841343-53F5-D0A2-48C6-153F5580F5A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04750" y="0"/>
            <a:ext cx="868964" cy="58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33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845310" y="2669461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PIES</a:t>
            </a:r>
            <a:endParaRPr lang="en-GB" sz="4800" dirty="0">
              <a:solidFill>
                <a:srgbClr val="434343"/>
              </a:solidFill>
              <a:latin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2400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Datos</a:t>
            </a:r>
            <a:r>
              <a:rPr lang="en-GB" sz="24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y </a:t>
            </a:r>
            <a:r>
              <a:rPr lang="en-GB" sz="2400" dirty="0" err="1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Resultados</a:t>
            </a:r>
            <a:endParaRPr lang="en-GB" sz="2400" dirty="0"/>
          </a:p>
          <a:p>
            <a:pPr algn="r">
              <a:buClr>
                <a:srgbClr val="FFFFFF"/>
              </a:buClr>
              <a:buSzPts val="4800"/>
            </a:pPr>
            <a:endParaRPr lang="en-GB"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654827" y="1123135"/>
            <a:ext cx="86896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02.</a:t>
            </a:r>
            <a:r>
              <a:rPr lang="en-GB" sz="20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1</a:t>
            </a:r>
            <a:endParaRPr sz="2000"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pic>
        <p:nvPicPr>
          <p:cNvPr id="2" name="Imagen 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6C821337-8077-03B5-CB60-1D1D9BA267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4750" y="0"/>
            <a:ext cx="868964" cy="58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086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5D1B7ECF-2BAB-9E42-8801-CACB9ED55F87}"/>
              </a:ext>
            </a:extLst>
          </p:cNvPr>
          <p:cNvSpPr txBox="1"/>
          <p:nvPr/>
        </p:nvSpPr>
        <p:spPr>
          <a:xfrm>
            <a:off x="3571725" y="1009575"/>
            <a:ext cx="39079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/>
              <a:t>PIES: </a:t>
            </a:r>
            <a:r>
              <a:rPr lang="es-ES" sz="2400" b="1" dirty="0" err="1"/>
              <a:t>Pressure</a:t>
            </a:r>
            <a:r>
              <a:rPr lang="es-ES" sz="2400" b="1" dirty="0"/>
              <a:t> </a:t>
            </a:r>
            <a:r>
              <a:rPr lang="es-ES" sz="2400" b="1" dirty="0" err="1"/>
              <a:t>Inverted</a:t>
            </a:r>
            <a:r>
              <a:rPr lang="es-ES" sz="2400" b="1" dirty="0"/>
              <a:t> Echo </a:t>
            </a:r>
            <a:r>
              <a:rPr lang="es-ES" sz="2400" b="1" dirty="0" err="1"/>
              <a:t>Sounders</a:t>
            </a:r>
            <a:endParaRPr lang="es-ES" sz="2400" b="1" dirty="0"/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0D92BEA-2FAA-89DF-1F40-AAE1F2607FA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995" t="6648" r="8368" b="53204"/>
          <a:stretch/>
        </p:blipFill>
        <p:spPr>
          <a:xfrm>
            <a:off x="2870200" y="2446639"/>
            <a:ext cx="5490352" cy="1840396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AA261F58-2085-3C64-ACBB-615D38B8CEA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824" t="5325" r="8269" b="8468"/>
          <a:stretch/>
        </p:blipFill>
        <p:spPr>
          <a:xfrm>
            <a:off x="8181222" y="353268"/>
            <a:ext cx="4010777" cy="5762649"/>
          </a:xfrm>
          <a:prstGeom prst="rect">
            <a:avLst/>
          </a:prstGeom>
        </p:spPr>
      </p:pic>
      <p:pic>
        <p:nvPicPr>
          <p:cNvPr id="3" name="Imagen 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852311BA-5A68-8B64-6DA1-190F9AFCD65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04750" y="0"/>
            <a:ext cx="868964" cy="58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467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3110</TotalTime>
  <Words>189</Words>
  <Application>Microsoft Office PowerPoint</Application>
  <PresentationFormat>Widescreen</PresentationFormat>
  <Paragraphs>77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Calibri</vt:lpstr>
      <vt:lpstr>Arial</vt:lpstr>
      <vt:lpstr>Fira Sans Extra Condensed Medium</vt:lpstr>
      <vt:lpstr>Roboto Slab</vt:lpstr>
      <vt:lpstr>Tema de Office</vt:lpstr>
      <vt:lpstr>Sistema de observación meteorológica y oceánica como herramienta para el fomento de la resiliencia y adaptación al cambio climático en el espacio de cooperación (MAC-CLIMA) </vt:lpstr>
      <vt:lpstr>ÍNDICE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Meteorological and Oceanic Observation System as a Tool to Promote Resilience and Adaptation to Climate Change in the Cooperation Space (MAC-CLIMA)</dc:title>
  <dc:creator>Usuario de Microsoft Office</dc:creator>
  <cp:lastModifiedBy>Celia Murcia Lorenzo</cp:lastModifiedBy>
  <cp:revision>21</cp:revision>
  <dcterms:created xsi:type="dcterms:W3CDTF">2020-02-25T12:45:58Z</dcterms:created>
  <dcterms:modified xsi:type="dcterms:W3CDTF">2023-12-07T08:26:28Z</dcterms:modified>
</cp:coreProperties>
</file>