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85" r:id="rId5"/>
    <p:sldId id="283" r:id="rId6"/>
    <p:sldId id="284" r:id="rId7"/>
    <p:sldId id="289" r:id="rId8"/>
    <p:sldId id="286" r:id="rId9"/>
    <p:sldId id="294" r:id="rId10"/>
    <p:sldId id="281" r:id="rId11"/>
    <p:sldId id="290" r:id="rId12"/>
    <p:sldId id="292" r:id="rId13"/>
    <p:sldId id="291" r:id="rId14"/>
    <p:sldId id="287" r:id="rId15"/>
    <p:sldId id="282" r:id="rId16"/>
    <p:sldId id="288" r:id="rId17"/>
    <p:sldId id="293" r:id="rId18"/>
    <p:sldId id="295" r:id="rId19"/>
    <p:sldId id="296" r:id="rId20"/>
    <p:sldId id="297" r:id="rId21"/>
    <p:sldId id="279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Lato Black" panose="020B0604020202020204" charset="0"/>
      <p:bold r:id="rId28"/>
      <p:boldItalic r:id="rId29"/>
    </p:embeddedFont>
    <p:embeddedFont>
      <p:font typeface="Fira Sans Extra Condensed Medium" panose="020B0604020202020204" charset="0"/>
      <p:regular r:id="rId30"/>
      <p:bold r:id="rId31"/>
      <p:italic r:id="rId32"/>
      <p:boldItalic r:id="rId33"/>
    </p:embeddedFont>
    <p:embeddedFont>
      <p:font typeface="Roboto Slab" panose="020B0604020202020204" charset="0"/>
      <p:regular r:id="rId34"/>
      <p:bold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8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Consejo Insular de la Energía del Cabildo de Gran Canaria, ha realizado el martes 20 y el miércoles 21 de septiembre, el taller online denominado </a:t>
            </a:r>
            <a:r>
              <a:rPr lang="es-ES" i="1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Entender el cambio climático en Canarias para transmitir la información con rigor</a:t>
            </a: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en el que, durante dos jornadas consecutivas, 17 ponentes vinculados a medios de comunicación estatales y canarios; colectivos sociales y universidades canarias; así como científicos vinculados a la oceanografía y a la meteorología; representantes de administraciones públicas regionales e insulares de Canarias y del Gobierno de España, que estuvo representado a través de la Oficina Española de Cambio Climático y la Fundación Biodiversidad del MITECO. </a:t>
            </a:r>
          </a:p>
          <a:p>
            <a:pPr lvl="0" algn="just">
              <a:spcBef>
                <a:spcPts val="1500"/>
              </a:spcBef>
              <a:buSzPts val="18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taller celebrado de forma </a:t>
            </a:r>
            <a:r>
              <a:rPr lang="es-ES" dirty="0">
                <a:latin typeface="+mj-lt"/>
                <a:ea typeface="Calibri"/>
                <a:cs typeface="Calibri"/>
                <a:sym typeface="Calibri"/>
              </a:rPr>
              <a:t>telemática</a:t>
            </a: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el martes 20 y el miércoles 21 de septiembre, ha contado con más de 150 personas inscritas y tenía como principal objetivo formar a profesionales de la comunicación en materia de cambio climático en Canarias para que conozcan y transmitan la información a la ciudadanía de manera rigurosa.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cambio climático es considerado por Naciones Unidas y por la comunidad científica internacional como la principal amenaza para el ser humano en el presente siglo, pero su difusión a la sociedad en todo el mundo está afectada por intereses vinculados a la industria de los hidrocarburos y los discursos negacionistas y faltos de rigor que tratan de minimizar o cuestionar las causas reales y sus impactos. </a:t>
            </a:r>
          </a:p>
          <a:p>
            <a:pPr lvl="0"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Todas las ponencias celebradas en este Taller y las principales conclusiones extraídas de las mismas se han incorporado en la web del Proyecto.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824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Consejo Insular de la Energía del Cabildo de Gran Canaria, ha realizado el martes 20 y el miércoles 21 de septiembre, el taller online denominado </a:t>
            </a:r>
            <a:r>
              <a:rPr lang="es-ES" i="1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Entender el cambio climático en Canarias para transmitir la información con rigor</a:t>
            </a: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en el que, durante dos jornadas consecutivas, 17 ponentes vinculados a medios de comunicación estatales y canarios; colectivos sociales y universidades canarias; así como científicos vinculados a la oceanografía y a la meteorología; representantes de administraciones públicas regionales e insulares de Canarias y del Gobierno de España, que estuvo representado a través de la Oficina Española de Cambio Climático y la Fundación Biodiversidad del MITECO. </a:t>
            </a:r>
          </a:p>
          <a:p>
            <a:pPr lvl="0" algn="just">
              <a:spcBef>
                <a:spcPts val="1500"/>
              </a:spcBef>
              <a:buSzPts val="18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taller celebrado de forma </a:t>
            </a:r>
            <a:r>
              <a:rPr lang="es-ES" dirty="0">
                <a:latin typeface="+mj-lt"/>
                <a:ea typeface="Calibri"/>
                <a:cs typeface="Calibri"/>
                <a:sym typeface="Calibri"/>
              </a:rPr>
              <a:t>telemática</a:t>
            </a: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el martes 20 y el miércoles 21 de septiembre, ha contado con más de 150 personas inscritas y tenía como principal objetivo formar a profesionales de la comunicación en materia de cambio climático en Canarias para que conozcan y transmitan la información a la ciudadanía de manera rigurosa.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El cambio climático es considerado por Naciones Unidas y por la comunidad científica internacional como la principal amenaza para el ser humano en el presente siglo, pero su difusión a la sociedad en todo el mundo está afectada por intereses vinculados a la industria de los hidrocarburos y los discursos negacionistas y faltos de rigor que tratan de minimizar o cuestionar las causas reales y sus impactos. </a:t>
            </a:r>
          </a:p>
          <a:p>
            <a:pPr lvl="0" algn="just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SzPts val="1100"/>
            </a:pPr>
            <a:r>
              <a:rPr lang="es-ES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Todas las ponencias celebradas en este Taller y las principales conclusiones extraídas de las mismas se han incorporado en la web del Proyecto.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2142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44851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2450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3486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5024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4561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1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33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674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3470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7483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3016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8191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6157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.jp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36.png"/><Relationship Id="rId5" Type="http://schemas.openxmlformats.org/officeDocument/2006/relationships/image" Target="../media/image18.jp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17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10" Type="http://schemas.openxmlformats.org/officeDocument/2006/relationships/image" Target="../media/image45.png"/><Relationship Id="rId4" Type="http://schemas.openxmlformats.org/officeDocument/2006/relationships/image" Target="../media/image17.pn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r>
              <a:rPr lang="es-ES" sz="2400" b="1" dirty="0">
                <a:cs typeface="Arial" panose="020B0604020202020204" pitchFamily="34" charset="0"/>
              </a:rPr>
              <a:t/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414880" y="2799850"/>
            <a:ext cx="699611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2000" b="1" u="sng" dirty="0" smtClean="0">
                <a:solidFill>
                  <a:srgbClr val="FF0000"/>
                </a:solidFill>
              </a:rPr>
              <a:t>Actividades y resultados CIEGC</a:t>
            </a:r>
            <a:endParaRPr lang="es-ES" sz="2000" b="1" u="sng"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416145" y="2485108"/>
            <a:ext cx="47801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Estrategia insular de adaptación al cambio climático e impulso de la economía baja en carbono </a:t>
            </a:r>
            <a:endParaRPr lang="es-ES" sz="2000" b="1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(04/05/2022)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/>
          <a:srcRect r="945"/>
          <a:stretch/>
        </p:blipFill>
        <p:spPr>
          <a:xfrm>
            <a:off x="2972309" y="210356"/>
            <a:ext cx="4341727" cy="587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3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169104" y="922053"/>
            <a:ext cx="885591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SzPts val="1100"/>
            </a:pPr>
            <a:r>
              <a:rPr lang="es-ES" sz="20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Taller </a:t>
            </a:r>
            <a:r>
              <a:rPr lang="es-ES" sz="2000" b="1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online: "Entender el cambio climático en Canarias para transmitir la información con </a:t>
            </a:r>
            <a:r>
              <a:rPr lang="es-ES" sz="20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rigor”</a:t>
            </a:r>
          </a:p>
          <a:p>
            <a:pPr lvl="0" algn="ctr">
              <a:lnSpc>
                <a:spcPct val="115000"/>
              </a:lnSpc>
              <a:buSzPts val="1100"/>
            </a:pPr>
            <a:r>
              <a:rPr lang="es-ES" sz="2000" b="1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(</a:t>
            </a:r>
            <a:r>
              <a:rPr lang="es-ES" sz="20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20-21/09/2022)</a:t>
            </a:r>
            <a:endParaRPr lang="es-ES" sz="2000" b="1" dirty="0">
              <a:solidFill>
                <a:srgbClr val="333333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0D9FFD9-348D-CD02-4117-F1F16DC22353}"/>
              </a:ext>
            </a:extLst>
          </p:cNvPr>
          <p:cNvSpPr/>
          <p:nvPr/>
        </p:nvSpPr>
        <p:spPr>
          <a:xfrm>
            <a:off x="7309449" y="2684887"/>
            <a:ext cx="471557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Objetivo: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Formar 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a los profesionales de la comunicación en materia de cambio climático en Canarias, para que conozcan y transmitan la información a la ciudadanía de manera rigurosa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.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Resultados:</a:t>
            </a:r>
          </a:p>
          <a:p>
            <a:pPr marL="285750" lvl="0" indent="-285750" algn="just">
              <a:lnSpc>
                <a:spcPct val="115000"/>
              </a:lnSpc>
              <a:buSzPts val="1100"/>
              <a:buFont typeface="Arial" panose="020B0604020202020204" pitchFamily="34" charset="0"/>
              <a:buChar char="•"/>
            </a:pP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Más de 140 asistencias entre los dos días de taller, que corresponden a personal de comunicación de diferentes entidades, medios de comunicación y personal científico-técnico.</a:t>
            </a:r>
            <a:endParaRPr lang="es-ES" sz="1600" dirty="0">
              <a:solidFill>
                <a:srgbClr val="333333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1E7BF0A-5296-3FD5-537B-8DA64B2D200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522" t="12414"/>
          <a:stretch/>
        </p:blipFill>
        <p:spPr>
          <a:xfrm>
            <a:off x="776354" y="2219864"/>
            <a:ext cx="6395073" cy="26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92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200" y="76243"/>
            <a:ext cx="4397829" cy="6005716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7335950" y="1512965"/>
            <a:ext cx="4715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Diagnóstico Energético de Gran Canaria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(12/2022)</a:t>
            </a:r>
            <a:endParaRPr lang="es-ES" sz="2000" b="1" dirty="0">
              <a:solidFill>
                <a:schemeClr val="tx1"/>
              </a:solidFill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0D9FFD9-348D-CD02-4117-F1F16DC22353}"/>
              </a:ext>
            </a:extLst>
          </p:cNvPr>
          <p:cNvSpPr/>
          <p:nvPr/>
        </p:nvSpPr>
        <p:spPr>
          <a:xfrm>
            <a:off x="7361206" y="2591773"/>
            <a:ext cx="4665061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Objetivo: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</a:t>
            </a:r>
            <a:r>
              <a:rPr lang="es-ES" sz="1600" dirty="0" smtClean="0"/>
              <a:t>laboración </a:t>
            </a:r>
            <a:r>
              <a:rPr lang="es-ES" sz="1600" dirty="0"/>
              <a:t>del Diagnóstico Energético de Gran Canaria. Para ello, se establecerán los sectores energéticos principales (aquellos que más consumen) y se analizará la demanda de energía en cada uno de estos sectores, a priori, el sector eléctrico, el transporte (transporte terrestre, marítimo y aéreo) y, en menor medida, la demanda de calor. Asimismo también se analizará la contribución de las energías renovables y las posibilidades de almacenamiento energético en centrales de </a:t>
            </a:r>
            <a:r>
              <a:rPr lang="es-ES" sz="1600" dirty="0" err="1"/>
              <a:t>hidrobombeo</a:t>
            </a:r>
            <a:r>
              <a:rPr lang="es-ES" sz="1600" dirty="0"/>
              <a:t> de la isla</a:t>
            </a:r>
            <a:r>
              <a:rPr lang="es-ES" sz="1600" dirty="0" smtClean="0"/>
              <a:t>.</a:t>
            </a:r>
            <a:endParaRPr lang="es-ES" sz="1600" dirty="0">
              <a:solidFill>
                <a:schemeClr val="tx1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70639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361206" y="1751323"/>
            <a:ext cx="47155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Estudio sociológico del efecto NIMBY “</a:t>
            </a:r>
            <a:r>
              <a:rPr lang="es-ES" sz="20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s-ES" sz="20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</a:t>
            </a:r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2000" b="1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Backyard</a:t>
            </a:r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en Gran Canaria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(07/11/2022)</a:t>
            </a:r>
            <a:endParaRPr lang="es-ES" sz="2000" b="1" dirty="0">
              <a:solidFill>
                <a:schemeClr val="tx1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0D9FFD9-348D-CD02-4117-F1F16DC22353}"/>
              </a:ext>
            </a:extLst>
          </p:cNvPr>
          <p:cNvSpPr/>
          <p:nvPr/>
        </p:nvSpPr>
        <p:spPr>
          <a:xfrm>
            <a:off x="7411717" y="3309042"/>
            <a:ext cx="4665061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Objetivo: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I</a:t>
            </a:r>
            <a:r>
              <a:rPr lang="es-ES" sz="1600" dirty="0" smtClean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dentificación </a:t>
            </a: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y análisis del fenómeno NIMBY (“</a:t>
            </a:r>
            <a:r>
              <a:rPr lang="es-ES" sz="1600" dirty="0" err="1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Not</a:t>
            </a: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in </a:t>
            </a:r>
            <a:r>
              <a:rPr lang="es-ES" sz="1600" dirty="0" err="1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my</a:t>
            </a: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s-ES" sz="1600" dirty="0" err="1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backyard</a:t>
            </a: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”) y sus variables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espaciales y simbólicas en el contexto energético de Gran Canaria, integrando en el análisis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los discursos que tienen y generan los grupos opositores y defensores de las infraestructuras</a:t>
            </a:r>
          </a:p>
          <a:p>
            <a:pPr lvl="0" algn="just">
              <a:lnSpc>
                <a:spcPct val="115000"/>
              </a:lnSpc>
              <a:buSzPts val="1100"/>
            </a:pPr>
            <a:r>
              <a:rPr lang="es-ES" sz="1600" dirty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de energías renovables</a:t>
            </a:r>
            <a:r>
              <a:rPr lang="es-ES" sz="1600" dirty="0" smtClean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.</a:t>
            </a:r>
            <a:endParaRPr lang="es-ES" sz="1600" dirty="0">
              <a:solidFill>
                <a:schemeClr val="tx1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0710" y="0"/>
            <a:ext cx="4440497" cy="609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28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285221" y="1313432"/>
            <a:ext cx="47801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Taller de formación del Pacto de las Alcaldías para administraciones locales de Cabo Verde 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(26/07/2023)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/>
          <a:srcRect l="3301" t="1789" r="2852" b="2687"/>
          <a:stretch/>
        </p:blipFill>
        <p:spPr>
          <a:xfrm>
            <a:off x="2949357" y="771264"/>
            <a:ext cx="4335864" cy="496817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0709" y="4333094"/>
            <a:ext cx="2888138" cy="1717525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70D9FFD9-348D-CD02-4117-F1F16DC22353}"/>
              </a:ext>
            </a:extLst>
          </p:cNvPr>
          <p:cNvSpPr/>
          <p:nvPr/>
        </p:nvSpPr>
        <p:spPr>
          <a:xfrm>
            <a:off x="7364378" y="2808680"/>
            <a:ext cx="46650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Objetivo: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s-ES" sz="1600" dirty="0" smtClean="0">
                <a:highlight>
                  <a:srgbClr val="FFFFFF"/>
                </a:highlight>
                <a:ea typeface="Calibri"/>
              </a:rPr>
              <a:t>F</a:t>
            </a:r>
            <a:r>
              <a:rPr lang="es-ES" sz="1600" dirty="0" smtClean="0"/>
              <a:t>ormación </a:t>
            </a:r>
            <a:r>
              <a:rPr lang="es-ES" sz="1600" dirty="0"/>
              <a:t>a agentes clave del ámbito institucional para que puedan convertirse en coordinadores o promotores en sus respectivas regiones o países de las medidas que promueve el Pacto de </a:t>
            </a:r>
            <a:r>
              <a:rPr lang="es-ES" sz="1600" dirty="0" smtClean="0"/>
              <a:t>las Alcaldías</a:t>
            </a:r>
            <a:r>
              <a:rPr lang="es-ES" sz="1600" dirty="0" smtClean="0">
                <a:solidFill>
                  <a:schemeClr val="tx1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.</a:t>
            </a:r>
            <a:endParaRPr lang="es-ES" sz="1600" dirty="0">
              <a:solidFill>
                <a:schemeClr val="tx1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8311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Actividades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desarrollo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2870200" y="825248"/>
            <a:ext cx="932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 de Transición Energética de Gran Canaria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(en proceso)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74" name="Imagen 73">
            <a:extLst>
              <a:ext uri="{FF2B5EF4-FFF2-40B4-BE49-F238E27FC236}">
                <a16:creationId xmlns:a16="http://schemas.microsoft.com/office/drawing/2014/main" id="{3EC55873-5977-857D-02F2-5429B8BCCF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b="21746"/>
          <a:stretch/>
        </p:blipFill>
        <p:spPr>
          <a:xfrm>
            <a:off x="2870200" y="1505919"/>
            <a:ext cx="4525671" cy="4062465"/>
          </a:xfrm>
          <a:prstGeom prst="rect">
            <a:avLst/>
          </a:prstGeom>
          <a:ln w="57150">
            <a:noFill/>
          </a:ln>
        </p:spPr>
      </p:pic>
      <p:sp>
        <p:nvSpPr>
          <p:cNvPr id="75" name="Rectángulo: esquinas redondeadas 3">
            <a:extLst>
              <a:ext uri="{FF2B5EF4-FFF2-40B4-BE49-F238E27FC236}">
                <a16:creationId xmlns:a16="http://schemas.microsoft.com/office/drawing/2014/main" id="{4189ABE0-FFC9-FC84-17D5-F37DD8D4D4AF}"/>
              </a:ext>
            </a:extLst>
          </p:cNvPr>
          <p:cNvSpPr/>
          <p:nvPr/>
        </p:nvSpPr>
        <p:spPr>
          <a:xfrm>
            <a:off x="3461897" y="3887244"/>
            <a:ext cx="3021453" cy="744485"/>
          </a:xfrm>
          <a:prstGeom prst="roundRect">
            <a:avLst/>
          </a:prstGeom>
          <a:noFill/>
          <a:ln w="38100">
            <a:solidFill>
              <a:srgbClr val="8D010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6" name="Rectángulo: esquinas redondeadas 7">
            <a:extLst>
              <a:ext uri="{FF2B5EF4-FFF2-40B4-BE49-F238E27FC236}">
                <a16:creationId xmlns:a16="http://schemas.microsoft.com/office/drawing/2014/main" id="{06954B64-6579-17CF-630E-088E784BD107}"/>
              </a:ext>
            </a:extLst>
          </p:cNvPr>
          <p:cNvSpPr/>
          <p:nvPr/>
        </p:nvSpPr>
        <p:spPr>
          <a:xfrm>
            <a:off x="3408720" y="4996078"/>
            <a:ext cx="3342274" cy="604924"/>
          </a:xfrm>
          <a:prstGeom prst="roundRect">
            <a:avLst/>
          </a:prstGeom>
          <a:noFill/>
          <a:ln w="38100">
            <a:solidFill>
              <a:srgbClr val="8D010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7" name="Rectángulo: esquinas redondeadas 50">
            <a:extLst>
              <a:ext uri="{FF2B5EF4-FFF2-40B4-BE49-F238E27FC236}">
                <a16:creationId xmlns:a16="http://schemas.microsoft.com/office/drawing/2014/main" id="{AE352D0D-1BCC-5230-80F8-08F793735E3F}"/>
              </a:ext>
            </a:extLst>
          </p:cNvPr>
          <p:cNvSpPr/>
          <p:nvPr/>
        </p:nvSpPr>
        <p:spPr>
          <a:xfrm>
            <a:off x="3461898" y="3059601"/>
            <a:ext cx="3612288" cy="795025"/>
          </a:xfrm>
          <a:prstGeom prst="roundRect">
            <a:avLst/>
          </a:prstGeom>
          <a:noFill/>
          <a:ln w="38100">
            <a:solidFill>
              <a:srgbClr val="8D010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78" name="Rectángulo: esquinas redondeadas 7">
            <a:extLst>
              <a:ext uri="{FF2B5EF4-FFF2-40B4-BE49-F238E27FC236}">
                <a16:creationId xmlns:a16="http://schemas.microsoft.com/office/drawing/2014/main" id="{06954B64-6579-17CF-630E-088E784BD107}"/>
              </a:ext>
            </a:extLst>
          </p:cNvPr>
          <p:cNvSpPr/>
          <p:nvPr/>
        </p:nvSpPr>
        <p:spPr>
          <a:xfrm>
            <a:off x="3449197" y="4631729"/>
            <a:ext cx="3034153" cy="364349"/>
          </a:xfrm>
          <a:prstGeom prst="roundRect">
            <a:avLst/>
          </a:prstGeom>
          <a:noFill/>
          <a:ln w="38100">
            <a:solidFill>
              <a:srgbClr val="8D010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5459" y="2256134"/>
            <a:ext cx="4207130" cy="3452667"/>
          </a:xfrm>
          <a:prstGeom prst="rect">
            <a:avLst/>
          </a:prstGeom>
        </p:spPr>
      </p:pic>
      <p:cxnSp>
        <p:nvCxnSpPr>
          <p:cNvPr id="123" name="Conector recto de flecha 122">
            <a:extLst>
              <a:ext uri="{FF2B5EF4-FFF2-40B4-BE49-F238E27FC236}">
                <a16:creationId xmlns:a16="http://schemas.microsoft.com/office/drawing/2014/main" id="{3E85683C-41E3-4470-C8D2-E8A5CAD413EC}"/>
              </a:ext>
            </a:extLst>
          </p:cNvPr>
          <p:cNvCxnSpPr>
            <a:cxnSpLocks/>
            <a:stCxn id="77" idx="3"/>
          </p:cNvCxnSpPr>
          <p:nvPr/>
        </p:nvCxnSpPr>
        <p:spPr>
          <a:xfrm flipV="1">
            <a:off x="7074186" y="2374900"/>
            <a:ext cx="849450" cy="1082214"/>
          </a:xfrm>
          <a:prstGeom prst="straightConnector1">
            <a:avLst/>
          </a:prstGeom>
          <a:ln w="38100">
            <a:solidFill>
              <a:srgbClr val="8D010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ector recto de flecha 125">
            <a:extLst>
              <a:ext uri="{FF2B5EF4-FFF2-40B4-BE49-F238E27FC236}">
                <a16:creationId xmlns:a16="http://schemas.microsoft.com/office/drawing/2014/main" id="{3E85683C-41E3-4470-C8D2-E8A5CAD413EC}"/>
              </a:ext>
            </a:extLst>
          </p:cNvPr>
          <p:cNvCxnSpPr>
            <a:cxnSpLocks/>
            <a:stCxn id="75" idx="3"/>
          </p:cNvCxnSpPr>
          <p:nvPr/>
        </p:nvCxnSpPr>
        <p:spPr>
          <a:xfrm flipV="1">
            <a:off x="6483350" y="3262168"/>
            <a:ext cx="1383422" cy="997319"/>
          </a:xfrm>
          <a:prstGeom prst="straightConnector1">
            <a:avLst/>
          </a:prstGeom>
          <a:ln w="38100">
            <a:solidFill>
              <a:srgbClr val="8D010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ector recto de flecha 128">
            <a:extLst>
              <a:ext uri="{FF2B5EF4-FFF2-40B4-BE49-F238E27FC236}">
                <a16:creationId xmlns:a16="http://schemas.microsoft.com/office/drawing/2014/main" id="{3E85683C-41E3-4470-C8D2-E8A5CAD413EC}"/>
              </a:ext>
            </a:extLst>
          </p:cNvPr>
          <p:cNvCxnSpPr>
            <a:cxnSpLocks/>
          </p:cNvCxnSpPr>
          <p:nvPr/>
        </p:nvCxnSpPr>
        <p:spPr>
          <a:xfrm flipV="1">
            <a:off x="6464270" y="4067080"/>
            <a:ext cx="1459366" cy="788901"/>
          </a:xfrm>
          <a:prstGeom prst="straightConnector1">
            <a:avLst/>
          </a:prstGeom>
          <a:ln w="38100">
            <a:solidFill>
              <a:srgbClr val="8D010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ector recto de flecha 130">
            <a:extLst>
              <a:ext uri="{FF2B5EF4-FFF2-40B4-BE49-F238E27FC236}">
                <a16:creationId xmlns:a16="http://schemas.microsoft.com/office/drawing/2014/main" id="{3E85683C-41E3-4470-C8D2-E8A5CAD413EC}"/>
              </a:ext>
            </a:extLst>
          </p:cNvPr>
          <p:cNvCxnSpPr>
            <a:cxnSpLocks/>
          </p:cNvCxnSpPr>
          <p:nvPr/>
        </p:nvCxnSpPr>
        <p:spPr>
          <a:xfrm>
            <a:off x="6738264" y="5346078"/>
            <a:ext cx="1236604" cy="177247"/>
          </a:xfrm>
          <a:prstGeom prst="straightConnector1">
            <a:avLst/>
          </a:prstGeom>
          <a:ln w="38100">
            <a:solidFill>
              <a:srgbClr val="8D010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18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2870200" y="819853"/>
            <a:ext cx="91884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 de Transición Energética de Gran Canaria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(en proceso)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200" y="1479768"/>
            <a:ext cx="3454400" cy="461984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4600" y="1479768"/>
            <a:ext cx="5734050" cy="424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Fomento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de las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Energías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Renovables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Gran Canaria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95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53884" y="2060539"/>
            <a:ext cx="25783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Instalaciones fotovoltaicas Cabildo de Gran Canaria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1870" y="548004"/>
            <a:ext cx="1473641" cy="17270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4504" y="579997"/>
            <a:ext cx="2430139" cy="140133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4256" y="2542676"/>
            <a:ext cx="2295308" cy="127384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5883" y="2542380"/>
            <a:ext cx="3227337" cy="1387477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71150" y="2542379"/>
            <a:ext cx="2519757" cy="1387477"/>
          </a:xfrm>
          <a:prstGeom prst="rect">
            <a:avLst/>
          </a:prstGeom>
        </p:spPr>
      </p:pic>
      <p:sp>
        <p:nvSpPr>
          <p:cNvPr id="51" name="Google Shape;462;g29771ca40d4_0_11"/>
          <p:cNvSpPr txBox="1">
            <a:spLocks noGrp="1"/>
          </p:cNvSpPr>
          <p:nvPr>
            <p:ph type="body" idx="2"/>
          </p:nvPr>
        </p:nvSpPr>
        <p:spPr>
          <a:xfrm>
            <a:off x="8143086" y="1221930"/>
            <a:ext cx="3571875" cy="882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lvl="0" indent="0">
              <a:buSzPts val="2214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3.117,50 kW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potencia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fotovoltaica</a:t>
            </a:r>
            <a:endParaRPr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SzPts val="2214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3.352,87 tCO2eq/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evitadas</a:t>
            </a:r>
            <a:endParaRPr sz="1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4603" y="3301706"/>
            <a:ext cx="1473641" cy="1877583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07020" y="4282589"/>
            <a:ext cx="1858614" cy="1793400"/>
          </a:xfrm>
          <a:prstGeom prst="rect">
            <a:avLst/>
          </a:prstGeom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44410" y="4282589"/>
            <a:ext cx="2257829" cy="1783272"/>
          </a:xfrm>
          <a:prstGeom prst="rect">
            <a:avLst/>
          </a:prstGeom>
        </p:spPr>
      </p:pic>
      <p:pic>
        <p:nvPicPr>
          <p:cNvPr id="54" name="Imagen 5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61764" y="4282589"/>
            <a:ext cx="1802735" cy="1800711"/>
          </a:xfrm>
          <a:prstGeom prst="rect">
            <a:avLst/>
          </a:prstGeom>
        </p:spPr>
      </p:pic>
      <p:pic>
        <p:nvPicPr>
          <p:cNvPr id="57" name="Imagen 5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24024" y="4311956"/>
            <a:ext cx="2366883" cy="180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3592073" y="2342335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Planificación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inicial</a:t>
            </a:r>
            <a:endParaRPr dirty="0"/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6379897" y="2620179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Actividades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ejecutadas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4" name="Google Shape;115;p2"/>
          <p:cNvSpPr/>
          <p:nvPr/>
        </p:nvSpPr>
        <p:spPr>
          <a:xfrm>
            <a:off x="2864836" y="4158124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14;p2"/>
          <p:cNvSpPr txBox="1"/>
          <p:nvPr/>
        </p:nvSpPr>
        <p:spPr>
          <a:xfrm>
            <a:off x="9146299" y="161343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6" name="Google Shape;114;p2"/>
          <p:cNvSpPr txBox="1"/>
          <p:nvPr/>
        </p:nvSpPr>
        <p:spPr>
          <a:xfrm>
            <a:off x="3372433" y="3487002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9" name="Google Shape;113;p2"/>
          <p:cNvSpPr txBox="1"/>
          <p:nvPr/>
        </p:nvSpPr>
        <p:spPr>
          <a:xfrm>
            <a:off x="3592073" y="4506770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Fomento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de las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Energías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Renovables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Gran Canaria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1" name="Google Shape;113;p2"/>
          <p:cNvSpPr txBox="1"/>
          <p:nvPr/>
        </p:nvSpPr>
        <p:spPr>
          <a:xfrm>
            <a:off x="9237298" y="2575094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Actividades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en</a:t>
            </a: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1400" b="1" i="0" u="none" strike="noStrike" cap="none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desarrollo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21" name="Google Shape;489;g29647599998_0_307"/>
          <p:cNvSpPr txBox="1"/>
          <p:nvPr/>
        </p:nvSpPr>
        <p:spPr>
          <a:xfrm>
            <a:off x="0" y="1808638"/>
            <a:ext cx="2738127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5400"/>
              <a:buFontTx/>
              <a:buNone/>
              <a:tabLst/>
              <a:defRPr/>
            </a:pPr>
            <a:r>
              <a:rPr lang="en-US" sz="2000" b="1" dirty="0" err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Comunidades</a:t>
            </a:r>
            <a:r>
              <a:rPr lang="en-US" sz="2000" b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Energéticas</a:t>
            </a:r>
            <a:r>
              <a:rPr lang="en-US" sz="2000" b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impulsadas</a:t>
            </a:r>
            <a:r>
              <a:rPr lang="en-US" sz="2000" b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por</a:t>
            </a:r>
            <a:r>
              <a:rPr lang="en-US" sz="2000" b="1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  <a:sym typeface="Lato Black"/>
              </a:rPr>
              <a:t> OTC-CIEGC</a:t>
            </a:r>
            <a:endParaRPr sz="2000" b="1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1999" y="1248594"/>
            <a:ext cx="4009406" cy="19389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8"/>
          <a:srcRect r="8743"/>
          <a:stretch/>
        </p:blipFill>
        <p:spPr>
          <a:xfrm>
            <a:off x="7508411" y="1399656"/>
            <a:ext cx="3546939" cy="227287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4323" y="4060740"/>
            <a:ext cx="3971814" cy="2174434"/>
          </a:xfrm>
          <a:prstGeom prst="rect">
            <a:avLst/>
          </a:prstGeom>
        </p:spPr>
      </p:pic>
      <p:sp>
        <p:nvSpPr>
          <p:cNvPr id="74" name="Google Shape;482;g29647599998_0_307"/>
          <p:cNvSpPr txBox="1">
            <a:spLocks noGrp="1"/>
          </p:cNvSpPr>
          <p:nvPr>
            <p:ph type="title"/>
          </p:nvPr>
        </p:nvSpPr>
        <p:spPr>
          <a:xfrm>
            <a:off x="3007776" y="615976"/>
            <a:ext cx="3812124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400" b="1" dirty="0">
                <a:solidFill>
                  <a:srgbClr val="262626"/>
                </a:solidFill>
                <a:latin typeface="+mj-lt"/>
              </a:rPr>
              <a:t>CE Industrial de </a:t>
            </a:r>
            <a:r>
              <a:rPr lang="en-US" sz="1400" b="1" dirty="0" err="1">
                <a:solidFill>
                  <a:srgbClr val="262626"/>
                </a:solidFill>
                <a:latin typeface="+mj-lt"/>
              </a:rPr>
              <a:t>Jinámar</a:t>
            </a:r>
            <a:r>
              <a:rPr lang="en-US" sz="1400" b="1" dirty="0">
                <a:solidFill>
                  <a:srgbClr val="262626"/>
                </a:solidFill>
                <a:latin typeface="+mj-lt"/>
              </a:rPr>
              <a:t>, Gran Canaria (04.05.2023)</a:t>
            </a:r>
            <a:endParaRPr sz="1400" b="1" dirty="0">
              <a:solidFill>
                <a:srgbClr val="262626"/>
              </a:solidFill>
              <a:latin typeface="+mj-lt"/>
            </a:endParaRPr>
          </a:p>
        </p:txBody>
      </p:sp>
      <p:sp>
        <p:nvSpPr>
          <p:cNvPr id="75" name="Google Shape;493;g29647599998_0_307"/>
          <p:cNvSpPr txBox="1">
            <a:spLocks/>
          </p:cNvSpPr>
          <p:nvPr/>
        </p:nvSpPr>
        <p:spPr>
          <a:xfrm>
            <a:off x="7446049" y="882044"/>
            <a:ext cx="4488363" cy="574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400" b="1" dirty="0">
                <a:solidFill>
                  <a:srgbClr val="262626"/>
                </a:solidFill>
                <a:latin typeface="+mj-lt"/>
              </a:rPr>
              <a:t>CE Zona Industrial de Arinaga, </a:t>
            </a:r>
            <a:r>
              <a:rPr lang="en-US" sz="1400" b="1" dirty="0" err="1">
                <a:solidFill>
                  <a:srgbClr val="262626"/>
                </a:solidFill>
                <a:latin typeface="+mj-lt"/>
              </a:rPr>
              <a:t>S.Coop</a:t>
            </a:r>
            <a:r>
              <a:rPr lang="en-US" sz="1400" b="1" dirty="0">
                <a:solidFill>
                  <a:srgbClr val="262626"/>
                </a:solidFill>
                <a:latin typeface="+mj-lt"/>
              </a:rPr>
              <a:t>. Canaria  (05.05.2023)</a:t>
            </a:r>
          </a:p>
        </p:txBody>
      </p:sp>
      <p:sp>
        <p:nvSpPr>
          <p:cNvPr id="76" name="Google Shape;493;g29647599998_0_307"/>
          <p:cNvSpPr txBox="1">
            <a:spLocks/>
          </p:cNvSpPr>
          <p:nvPr/>
        </p:nvSpPr>
        <p:spPr>
          <a:xfrm>
            <a:off x="2987280" y="3409046"/>
            <a:ext cx="4118843" cy="41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1400" b="1" dirty="0" smtClean="0">
                <a:solidFill>
                  <a:srgbClr val="262626"/>
                </a:solidFill>
                <a:latin typeface="+mj-lt"/>
              </a:rPr>
              <a:t>CE </a:t>
            </a:r>
            <a:r>
              <a:rPr lang="en-US" sz="1400" b="1" dirty="0" err="1" smtClean="0">
                <a:solidFill>
                  <a:srgbClr val="262626"/>
                </a:solidFill>
                <a:latin typeface="+mj-lt"/>
              </a:rPr>
              <a:t>Siete</a:t>
            </a:r>
            <a:r>
              <a:rPr lang="en-US" sz="1400" b="1" dirty="0" smtClean="0">
                <a:solidFill>
                  <a:srgbClr val="262626"/>
                </a:solidFill>
                <a:latin typeface="+mj-lt"/>
              </a:rPr>
              <a:t> Palmas, Gran Canaria (03.05.2023)</a:t>
            </a:r>
            <a:endParaRPr lang="en-US" sz="1400" b="1" dirty="0">
              <a:solidFill>
                <a:srgbClr val="262626"/>
              </a:solidFill>
              <a:latin typeface="+mj-lt"/>
            </a:endParaRPr>
          </a:p>
        </p:txBody>
      </p:sp>
      <p:sp>
        <p:nvSpPr>
          <p:cNvPr id="77" name="Google Shape;505;g29647599998_0_307"/>
          <p:cNvSpPr txBox="1">
            <a:spLocks/>
          </p:cNvSpPr>
          <p:nvPr/>
        </p:nvSpPr>
        <p:spPr>
          <a:xfrm>
            <a:off x="7657900" y="3590146"/>
            <a:ext cx="4105475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s-ES" sz="1400" b="1" dirty="0">
                <a:solidFill>
                  <a:srgbClr val="262626"/>
                </a:solidFill>
                <a:latin typeface="+mj-lt"/>
              </a:rPr>
              <a:t>CE Playa del Inglés, Gran Canaria (11.05.2023)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7280" y="3676674"/>
            <a:ext cx="4288348" cy="24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5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Planificación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inicial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8" name="Tabla 4">
            <a:extLst>
              <a:ext uri="{FF2B5EF4-FFF2-40B4-BE49-F238E27FC236}">
                <a16:creationId xmlns:a16="http://schemas.microsoft.com/office/drawing/2014/main" id="{1B56F23D-4C16-4CBA-BFBE-734D9ECA9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211519"/>
              </p:ext>
            </p:extLst>
          </p:nvPr>
        </p:nvGraphicFramePr>
        <p:xfrm>
          <a:off x="3093169" y="1034289"/>
          <a:ext cx="8670205" cy="257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OE1 - CIENTÍFICO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1.1.1 Impulsar la cooperación institucional entre las distintas regiones del espacio de cooperación para desarrollar e implementar un marco colaborativo y metodológico para realizar un seguimiento del cambio climático en las regiones mediante la observación meteorológica y oceanográfica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Jornada de presentación del proyecto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Celebración de al menos dos encuentros de trabajo o jornadas de intercambio de experiencias en materia de investigación climatológica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err="1"/>
                        <a:t>Estudio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diagnóstico</a:t>
                      </a:r>
                      <a:r>
                        <a:rPr lang="en-GB" sz="1200" dirty="0"/>
                        <a:t> de </a:t>
                      </a:r>
                      <a:r>
                        <a:rPr lang="en-GB" sz="1200" dirty="0" err="1"/>
                        <a:t>informes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temáticos</a:t>
                      </a:r>
                      <a:r>
                        <a:rPr lang="en-GB" sz="1200" dirty="0"/>
                        <a:t> del </a:t>
                      </a:r>
                      <a:r>
                        <a:rPr lang="en-GB" sz="1200" dirty="0" err="1"/>
                        <a:t>espacio</a:t>
                      </a:r>
                      <a:r>
                        <a:rPr lang="en-GB" sz="1200" dirty="0"/>
                        <a:t> de </a:t>
                      </a:r>
                      <a:r>
                        <a:rPr lang="en-GB" sz="1200" dirty="0" err="1"/>
                        <a:t>cooperación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530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Estudio diagnóstico recopilatorio y desarrollo de indicadores comunes sobre observación y medición del cambio climático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68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err="1"/>
                        <a:t>Reuniones</a:t>
                      </a:r>
                      <a:r>
                        <a:rPr lang="en-GB" sz="1200" dirty="0"/>
                        <a:t> de </a:t>
                      </a:r>
                      <a:r>
                        <a:rPr lang="en-GB" sz="1200" dirty="0" err="1"/>
                        <a:t>partenariado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62880"/>
                  </a:ext>
                </a:extLst>
              </a:tr>
            </a:tbl>
          </a:graphicData>
        </a:graphic>
      </p:graphicFrame>
      <p:graphicFrame>
        <p:nvGraphicFramePr>
          <p:cNvPr id="10" name="Tabla 4">
            <a:extLst>
              <a:ext uri="{FF2B5EF4-FFF2-40B4-BE49-F238E27FC236}">
                <a16:creationId xmlns:a16="http://schemas.microsoft.com/office/drawing/2014/main" id="{70B16E87-98C9-439A-9CFB-940481D33F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72375"/>
              </p:ext>
            </p:extLst>
          </p:nvPr>
        </p:nvGraphicFramePr>
        <p:xfrm>
          <a:off x="3093169" y="3640592"/>
          <a:ext cx="8670205" cy="76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OE1 - CIENTÍFICO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1.1.2 Incrementar la capacitación técnica y humana de los actores responsables de la observación meteorológica y oceanográfica del fenómeno del cambio climático en el espacio de cooperación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Celebración de formaciones técnicas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</a:tbl>
          </a:graphicData>
        </a:graphic>
      </p:graphicFrame>
      <p:graphicFrame>
        <p:nvGraphicFramePr>
          <p:cNvPr id="11" name="Tabla 4">
            <a:extLst>
              <a:ext uri="{FF2B5EF4-FFF2-40B4-BE49-F238E27FC236}">
                <a16:creationId xmlns:a16="http://schemas.microsoft.com/office/drawing/2014/main" id="{A4F3BC7D-322C-41DF-A175-762E630F6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50724"/>
              </p:ext>
            </p:extLst>
          </p:nvPr>
        </p:nvGraphicFramePr>
        <p:xfrm>
          <a:off x="3093169" y="4434438"/>
          <a:ext cx="8670205" cy="168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OE1 - CIENTÍFICO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1.1.3 Armonizar las investigaciones científicas realizadas en el ámbito del cambio climático para coordinar los distintos grupos de investigación y maximizar los esfuerzos en el espacio de cooperación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Desarrollo o adquisición de una base de datos compartida para el intercambio de información meteorológica Estudio sobre resultados de las mediciones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Estudio de análisis sobre los resultados obtenidos tras las primeras observaciones meteorológicas realizadas a raíz de la actividad 1.2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Organización de un simposio de trabajo de análisis de las mediciones en GC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530989"/>
                  </a:ext>
                </a:extLst>
              </a:tr>
            </a:tbl>
          </a:graphicData>
        </a:graphic>
      </p:graphicFrame>
      <p:graphicFrame>
        <p:nvGraphicFramePr>
          <p:cNvPr id="12" name="Tabla 6">
            <a:extLst>
              <a:ext uri="{FF2B5EF4-FFF2-40B4-BE49-F238E27FC236}">
                <a16:creationId xmlns:a16="http://schemas.microsoft.com/office/drawing/2014/main" id="{95274552-6650-4DA7-A0B4-96C409E8A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142927"/>
              </p:ext>
            </p:extLst>
          </p:nvPr>
        </p:nvGraphicFramePr>
        <p:xfrm>
          <a:off x="3093169" y="242403"/>
          <a:ext cx="2226454" cy="491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963">
                  <a:extLst>
                    <a:ext uri="{9D8B030D-6E8A-4147-A177-3AD203B41FA5}">
                      <a16:colId xmlns:a16="http://schemas.microsoft.com/office/drawing/2014/main" val="1346435910"/>
                    </a:ext>
                  </a:extLst>
                </a:gridCol>
                <a:gridCol w="635491">
                  <a:extLst>
                    <a:ext uri="{9D8B030D-6E8A-4147-A177-3AD203B41FA5}">
                      <a16:colId xmlns:a16="http://schemas.microsoft.com/office/drawing/2014/main" val="1487648441"/>
                    </a:ext>
                  </a:extLst>
                </a:gridCol>
              </a:tblGrid>
              <a:tr h="247986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Completada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355979"/>
                  </a:ext>
                </a:extLst>
              </a:tr>
              <a:tr h="148610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Cancelada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40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57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12" name="Tabla 4">
            <a:extLst>
              <a:ext uri="{FF2B5EF4-FFF2-40B4-BE49-F238E27FC236}">
                <a16:creationId xmlns:a16="http://schemas.microsoft.com/office/drawing/2014/main" id="{1B56F23D-4C16-4CBA-BFBE-734D9ECA9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571468"/>
              </p:ext>
            </p:extLst>
          </p:nvPr>
        </p:nvGraphicFramePr>
        <p:xfrm>
          <a:off x="3172610" y="1200428"/>
          <a:ext cx="8670205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OE2 - INSTITUCIONAL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 err="1">
                          <a:solidFill>
                            <a:schemeClr val="bg1"/>
                          </a:solidFill>
                        </a:rPr>
                        <a:t>Act</a:t>
                      </a:r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 2.2.1  Elaboración de análisis de vulnerabilidad ante el cambio climático de las distintas regiones del espacio de cooperación y establecimiento de las correspondientes medidas de adaptación y mitigación a los riesgos derivados del cambio climático para disminuir  la vulnerabilidad de distintas áreas y sectores clave en el espacio de cooperación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Estudios sobre las vulnerabilidades y riesgos a los que se enfrentan las regiones del espacio que incluya medidas de mitigación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Jornadas de presentación y discusión de los estudios con la comunidad científica del área de cooperación y otros agentes relevantes (invitación a socios africanos)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</a:tbl>
          </a:graphicData>
        </a:graphic>
      </p:graphicFrame>
      <p:graphicFrame>
        <p:nvGraphicFramePr>
          <p:cNvPr id="13" name="Tabla 4">
            <a:extLst>
              <a:ext uri="{FF2B5EF4-FFF2-40B4-BE49-F238E27FC236}">
                <a16:creationId xmlns:a16="http://schemas.microsoft.com/office/drawing/2014/main" id="{333DB74F-5C99-4E7D-A475-35DEF5430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748329"/>
              </p:ext>
            </p:extLst>
          </p:nvPr>
        </p:nvGraphicFramePr>
        <p:xfrm>
          <a:off x="3172610" y="2883786"/>
          <a:ext cx="8670205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OE2 - INSTITUCIONAL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 err="1">
                          <a:solidFill>
                            <a:schemeClr val="bg1"/>
                          </a:solidFill>
                        </a:rPr>
                        <a:t>Act</a:t>
                      </a:r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 2.2.2  Desarrollar propuestas políticas y normativas de adaptación sobre el fenómeno del cambio climático para la protección de las poblaciones humanas, recursos e infraestructuras del espacio de cooperación que pueden verse afectados a corto y medio plazo por este tipo de desastres mediante el análisis del correspondiente marco legal a nivel local y regional que tenga incidencia sobre esta problemático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Estudio de análisis del marco legal actual en los países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Informe con propuestas de actuación para su integración en los Planes de Adaptación de los países de la región, la UE y las Naciones Unidas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</a:tbl>
          </a:graphicData>
        </a:graphic>
      </p:graphicFrame>
      <p:graphicFrame>
        <p:nvGraphicFramePr>
          <p:cNvPr id="14" name="Tabla 4">
            <a:extLst>
              <a:ext uri="{FF2B5EF4-FFF2-40B4-BE49-F238E27FC236}">
                <a16:creationId xmlns:a16="http://schemas.microsoft.com/office/drawing/2014/main" id="{2D06A8A8-341A-4D70-97B4-8F2EB440E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077766"/>
              </p:ext>
            </p:extLst>
          </p:nvPr>
        </p:nvGraphicFramePr>
        <p:xfrm>
          <a:off x="3172610" y="4495955"/>
          <a:ext cx="867020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OE2 - INSTITUCIONAL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 err="1">
                          <a:solidFill>
                            <a:schemeClr val="bg1"/>
                          </a:solidFill>
                        </a:rPr>
                        <a:t>Act</a:t>
                      </a:r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 2.2.3  Fortalecimiento de las capacidades de los organismos públicos locales y regionales para desarrollar e implementar medidas destinadas a prevenir y mitigar y los efectos negativos originados por el fenómenos del cambio climático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/>
                        <a:t>Realización de una formación en GC a agentes clave del ámbito institucional que puedan convertirse en coordinadores o promotores en sus respectivas regiones o países de las medidas que promueve el Pacto.  También se encarga de su celebración en dos países terceros.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</a:tbl>
          </a:graphicData>
        </a:graphic>
      </p:graphicFrame>
      <p:graphicFrame>
        <p:nvGraphicFramePr>
          <p:cNvPr id="15" name="Tabla 6">
            <a:extLst>
              <a:ext uri="{FF2B5EF4-FFF2-40B4-BE49-F238E27FC236}">
                <a16:creationId xmlns:a16="http://schemas.microsoft.com/office/drawing/2014/main" id="{95274552-6650-4DA7-A0B4-96C409E8A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32715"/>
              </p:ext>
            </p:extLst>
          </p:nvPr>
        </p:nvGraphicFramePr>
        <p:xfrm>
          <a:off x="3093169" y="366455"/>
          <a:ext cx="2226454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963">
                  <a:extLst>
                    <a:ext uri="{9D8B030D-6E8A-4147-A177-3AD203B41FA5}">
                      <a16:colId xmlns:a16="http://schemas.microsoft.com/office/drawing/2014/main" val="1346435910"/>
                    </a:ext>
                  </a:extLst>
                </a:gridCol>
                <a:gridCol w="635491">
                  <a:extLst>
                    <a:ext uri="{9D8B030D-6E8A-4147-A177-3AD203B41FA5}">
                      <a16:colId xmlns:a16="http://schemas.microsoft.com/office/drawing/2014/main" val="1487648441"/>
                    </a:ext>
                  </a:extLst>
                </a:gridCol>
              </a:tblGrid>
              <a:tr h="148610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Completada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355979"/>
                  </a:ext>
                </a:extLst>
              </a:tr>
              <a:tr h="148610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Cancelada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40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597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aphicFrame>
        <p:nvGraphicFramePr>
          <p:cNvPr id="9" name="Tabla 6">
            <a:extLst>
              <a:ext uri="{FF2B5EF4-FFF2-40B4-BE49-F238E27FC236}">
                <a16:creationId xmlns:a16="http://schemas.microsoft.com/office/drawing/2014/main" id="{95274552-6650-4DA7-A0B4-96C409E8A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87326"/>
              </p:ext>
            </p:extLst>
          </p:nvPr>
        </p:nvGraphicFramePr>
        <p:xfrm>
          <a:off x="3093169" y="366455"/>
          <a:ext cx="2226454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963">
                  <a:extLst>
                    <a:ext uri="{9D8B030D-6E8A-4147-A177-3AD203B41FA5}">
                      <a16:colId xmlns:a16="http://schemas.microsoft.com/office/drawing/2014/main" val="1346435910"/>
                    </a:ext>
                  </a:extLst>
                </a:gridCol>
                <a:gridCol w="635491">
                  <a:extLst>
                    <a:ext uri="{9D8B030D-6E8A-4147-A177-3AD203B41FA5}">
                      <a16:colId xmlns:a16="http://schemas.microsoft.com/office/drawing/2014/main" val="1487648441"/>
                    </a:ext>
                  </a:extLst>
                </a:gridCol>
              </a:tblGrid>
              <a:tr h="148610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Completada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355979"/>
                  </a:ext>
                </a:extLst>
              </a:tr>
              <a:tr h="148610">
                <a:tc>
                  <a:txBody>
                    <a:bodyPr/>
                    <a:lstStyle/>
                    <a:p>
                      <a:r>
                        <a:rPr lang="es-ES" sz="1000" dirty="0" smtClean="0">
                          <a:solidFill>
                            <a:schemeClr val="tx1"/>
                          </a:solidFill>
                        </a:rPr>
                        <a:t>Cancelada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400310"/>
                  </a:ext>
                </a:extLst>
              </a:tr>
            </a:tbl>
          </a:graphicData>
        </a:graphic>
      </p:graphicFrame>
      <p:graphicFrame>
        <p:nvGraphicFramePr>
          <p:cNvPr id="15" name="Tabla 4">
            <a:extLst>
              <a:ext uri="{FF2B5EF4-FFF2-40B4-BE49-F238E27FC236}">
                <a16:creationId xmlns:a16="http://schemas.microsoft.com/office/drawing/2014/main" id="{1B56F23D-4C16-4CBA-BFBE-734D9ECA9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13811"/>
              </p:ext>
            </p:extLst>
          </p:nvPr>
        </p:nvGraphicFramePr>
        <p:xfrm>
          <a:off x="3172610" y="1458233"/>
          <a:ext cx="8670205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OE3 - SOCIAL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 err="1">
                          <a:solidFill>
                            <a:schemeClr val="bg1"/>
                          </a:solidFill>
                        </a:rPr>
                        <a:t>Act</a:t>
                      </a:r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 3.3.1  Conocer la percepción sobre el cambio climático que tienen los ciudadanos del espacio de cooperación vulnerables o potencialmente vulnerables al fenómeno del cambio climático con el propósito de promover y fortalecer los procesos de adaptación y mitigación, sensibilización y apropiación social del conocimiento asociado a este fenómeno 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Realización de encuestas y </a:t>
                      </a:r>
                      <a:r>
                        <a:rPr lang="es-ES" sz="1200" dirty="0" err="1"/>
                        <a:t>focus</a:t>
                      </a:r>
                      <a:r>
                        <a:rPr lang="es-ES" sz="1200" dirty="0"/>
                        <a:t> </a:t>
                      </a:r>
                      <a:r>
                        <a:rPr lang="es-ES" sz="1200" dirty="0" err="1"/>
                        <a:t>groups</a:t>
                      </a:r>
                      <a:r>
                        <a:rPr lang="es-ES" sz="1200" dirty="0"/>
                        <a:t> en Gran Canaria y Terceros países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Análisis DAFO en función de los resultados de las políticas empleadas, y realización de catálogo de lecciones aprendidas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</a:tbl>
          </a:graphicData>
        </a:graphic>
      </p:graphicFrame>
      <p:graphicFrame>
        <p:nvGraphicFramePr>
          <p:cNvPr id="16" name="Tabla 4">
            <a:extLst>
              <a:ext uri="{FF2B5EF4-FFF2-40B4-BE49-F238E27FC236}">
                <a16:creationId xmlns:a16="http://schemas.microsoft.com/office/drawing/2014/main" id="{E917B451-9FAA-4E7C-8336-70561C184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257396"/>
              </p:ext>
            </p:extLst>
          </p:nvPr>
        </p:nvGraphicFramePr>
        <p:xfrm>
          <a:off x="3172610" y="3238097"/>
          <a:ext cx="8670205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6741">
                  <a:extLst>
                    <a:ext uri="{9D8B030D-6E8A-4147-A177-3AD203B41FA5}">
                      <a16:colId xmlns:a16="http://schemas.microsoft.com/office/drawing/2014/main" val="2214108683"/>
                    </a:ext>
                  </a:extLst>
                </a:gridCol>
                <a:gridCol w="6383045">
                  <a:extLst>
                    <a:ext uri="{9D8B030D-6E8A-4147-A177-3AD203B41FA5}">
                      <a16:colId xmlns:a16="http://schemas.microsoft.com/office/drawing/2014/main" val="1651527971"/>
                    </a:ext>
                  </a:extLst>
                </a:gridCol>
                <a:gridCol w="550419">
                  <a:extLst>
                    <a:ext uri="{9D8B030D-6E8A-4147-A177-3AD203B41FA5}">
                      <a16:colId xmlns:a16="http://schemas.microsoft.com/office/drawing/2014/main" val="219569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400" dirty="0">
                          <a:solidFill>
                            <a:schemeClr val="bg1"/>
                          </a:solidFill>
                        </a:rPr>
                        <a:t>OE3 - SOCIAL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79B9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ES" sz="1000" dirty="0" err="1">
                          <a:solidFill>
                            <a:schemeClr val="bg1"/>
                          </a:solidFill>
                        </a:rPr>
                        <a:t>Act</a:t>
                      </a:r>
                      <a:r>
                        <a:rPr lang="es-ES" sz="1000" dirty="0">
                          <a:solidFill>
                            <a:schemeClr val="bg1"/>
                          </a:solidFill>
                        </a:rPr>
                        <a:t> 3.3.2 Desarrollar e implementar una estrategia de sensibilización y difusión que permita que contribuya a mejorar el conocimiento asociado al fenómeno del cambio climático entre la ciudadanía, administraciones locales y entidades empresariales del espacio de cooperación</a:t>
                      </a:r>
                      <a:endParaRPr lang="en-GB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179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803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Estrategia de sensibilización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88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latin typeface="Calibri" panose="020F0502020204030204" pitchFamily="34" charset="0"/>
                        </a:rPr>
                        <a:t>Formación a medios de comunicación canarios + africanos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4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latin typeface="Calibri" panose="020F0502020204030204" pitchFamily="34" charset="0"/>
                        </a:rPr>
                        <a:t>Material de divulgación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530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>
                          <a:latin typeface="Calibri" panose="020F0502020204030204" pitchFamily="34" charset="0"/>
                        </a:rPr>
                        <a:t>Evento de cierre del proyecto (invitación a socios africanos)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68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CIEGC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200" dirty="0">
                          <a:latin typeface="Calibri" panose="020F0502020204030204" pitchFamily="34" charset="0"/>
                        </a:rPr>
                        <a:t>Mantenimiento de la web de MAC-CLIMA como plataforma divulgativa de sensibilización (COMUNICACIÓN) </a:t>
                      </a:r>
                      <a:endParaRPr lang="en-GB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62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103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Actividades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ejecutadas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20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5338" y="489819"/>
            <a:ext cx="6523551" cy="562609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8487496" y="3718647"/>
            <a:ext cx="36378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 CIEGC ha liderado la información relevante acerca del proyecto MACCLIMA en su página web y en la </a:t>
            </a:r>
            <a:r>
              <a:rPr lang="es-ES" sz="20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newsletter</a:t>
            </a:r>
            <a:endParaRPr lang="es-E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3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7246071" y="1153247"/>
            <a:ext cx="47801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Estudio demoscópico “Percepción sobre el Cambio Climático de la población de la isla de Gran Canaria”</a:t>
            </a:r>
          </a:p>
          <a:p>
            <a:pPr algn="ctr"/>
            <a:r>
              <a:rPr lang="es-ES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(Junio – Noviembre 2020)</a:t>
            </a:r>
            <a:endParaRPr lang="es-ES" sz="2000" b="1" dirty="0">
              <a:solidFill>
                <a:schemeClr val="tx1"/>
              </a:solidFill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l="1292" t="1709" r="1611" b="1373"/>
          <a:stretch/>
        </p:blipFill>
        <p:spPr>
          <a:xfrm>
            <a:off x="3001992" y="97766"/>
            <a:ext cx="4144600" cy="5934974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70D9FFD9-348D-CD02-4117-F1F16DC22353}"/>
              </a:ext>
            </a:extLst>
          </p:cNvPr>
          <p:cNvSpPr/>
          <p:nvPr/>
        </p:nvSpPr>
        <p:spPr>
          <a:xfrm>
            <a:off x="7310697" y="3253126"/>
            <a:ext cx="4715572" cy="176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buSzPts val="1100"/>
            </a:pPr>
            <a:r>
              <a:rPr lang="es-ES" sz="1600" b="1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Objetivo: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 Analizar 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y conocer las percepciones de la población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de la 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isla de Gran Canaria ante el Cambio Climático, así como recoger información sobre el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grado de 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conocimiento y valoración de las políticas públicas llevadas a cabo por el Cabildo 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Insular de </a:t>
            </a:r>
            <a:r>
              <a:rPr lang="es-ES" sz="1600" dirty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Gran Canaria</a:t>
            </a:r>
            <a:r>
              <a:rPr lang="es-ES" sz="1600" dirty="0" smtClean="0">
                <a:solidFill>
                  <a:srgbClr val="333333"/>
                </a:solidFill>
                <a:highlight>
                  <a:srgbClr val="FFFFFF"/>
                </a:highlight>
                <a:latin typeface="+mj-lt"/>
                <a:ea typeface="Calibri"/>
                <a:cs typeface="Calibri"/>
                <a:sym typeface="Calibri"/>
              </a:rPr>
              <a:t>.</a:t>
            </a:r>
            <a:endParaRPr lang="es-ES" sz="1600" dirty="0">
              <a:solidFill>
                <a:srgbClr val="333333"/>
              </a:solidFill>
              <a:highlight>
                <a:srgbClr val="FFFFFF"/>
              </a:highlight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619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1814</Words>
  <Application>Microsoft Office PowerPoint</Application>
  <PresentationFormat>Panorámica</PresentationFormat>
  <Paragraphs>170</Paragraphs>
  <Slides>21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8" baseType="lpstr">
      <vt:lpstr>Arial</vt:lpstr>
      <vt:lpstr>Times New Roman</vt:lpstr>
      <vt:lpstr>Calibri</vt:lpstr>
      <vt:lpstr>Lato Black</vt:lpstr>
      <vt:lpstr>Fira Sans Extra Condensed Medium</vt:lpstr>
      <vt:lpstr>Roboto Slab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CE Industrial de Jinámar, Gran Canaria (04.05.2023)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Gomez Lopez, Consuelo Tatiana</cp:lastModifiedBy>
  <cp:revision>37</cp:revision>
  <dcterms:created xsi:type="dcterms:W3CDTF">2020-02-25T12:45:58Z</dcterms:created>
  <dcterms:modified xsi:type="dcterms:W3CDTF">2023-12-11T12:53:00Z</dcterms:modified>
</cp:coreProperties>
</file>