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83" r:id="rId5"/>
    <p:sldId id="282" r:id="rId6"/>
    <p:sldId id="287" r:id="rId7"/>
    <p:sldId id="290" r:id="rId8"/>
    <p:sldId id="291" r:id="rId9"/>
    <p:sldId id="292" r:id="rId10"/>
    <p:sldId id="293" r:id="rId11"/>
    <p:sldId id="294" r:id="rId12"/>
    <p:sldId id="284" r:id="rId13"/>
    <p:sldId id="285" r:id="rId14"/>
    <p:sldId id="286" r:id="rId15"/>
    <p:sldId id="289" r:id="rId16"/>
    <p:sldId id="279" r:id="rId17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Fira Sans Extra Condensed Medium" panose="020B0604020202020204" charset="0"/>
      <p:regular r:id="rId23"/>
      <p:bold r:id="rId24"/>
      <p:italic r:id="rId25"/>
      <p:boldItalic r:id="rId26"/>
    </p:embeddedFont>
    <p:embeddedFont>
      <p:font typeface="Century Gothic" panose="020B0502020202020204" pitchFamily="34" charset="0"/>
      <p:regular r:id="rId27"/>
      <p:bold r:id="rId28"/>
      <p:italic r:id="rId29"/>
      <p:boldItalic r:id="rId30"/>
    </p:embeddedFont>
    <p:embeddedFont>
      <p:font typeface="Garamond" panose="02020404030301010803" pitchFamily="18" charset="0"/>
      <p:regular r:id="rId31"/>
      <p:bold r:id="rId32"/>
      <p:italic r:id="rId33"/>
    </p:embeddedFont>
    <p:embeddedFont>
      <p:font typeface="Roboto Slab" panose="020B0604020202020204" charset="0"/>
      <p:regular r:id="rId34"/>
      <p:bold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38">
          <p15:clr>
            <a:srgbClr val="A4A3A4"/>
          </p15:clr>
        </p15:guide>
        <p15:guide id="2" pos="415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5" roundtripDataSignature="AMtx7mgRPSAs7/jaaaS7yGv40MVBTCWz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8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5E3082E-8BF3-445E-AE46-06713B7FABE0}">
  <a:tblStyle styleId="{55E3082E-8BF3-445E-AE46-06713B7FABE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404" autoAdjust="0"/>
  </p:normalViewPr>
  <p:slideViewPr>
    <p:cSldViewPr snapToGrid="0">
      <p:cViewPr varScale="1">
        <p:scale>
          <a:sx n="115" d="100"/>
          <a:sy n="115" d="100"/>
        </p:scale>
        <p:origin x="396" y="114"/>
      </p:cViewPr>
      <p:guideLst>
        <p:guide orient="horz" pos="163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8208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87354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87468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5700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93451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8830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ES" i="1" dirty="0">
                <a:highlight>
                  <a:srgbClr val="FFFF00"/>
                </a:highlight>
              </a:rPr>
              <a:t>(ej. </a:t>
            </a:r>
            <a:r>
              <a:rPr lang="en-GB" i="1" dirty="0">
                <a:highlight>
                  <a:srgbClr val="FFFF00"/>
                </a:highlight>
              </a:rPr>
              <a:t>M</a:t>
            </a:r>
            <a:r>
              <a:rPr lang="en-ES" i="1" dirty="0">
                <a:highlight>
                  <a:srgbClr val="FFFF00"/>
                </a:highlight>
              </a:rPr>
              <a:t>apa con las islas del estudio y el valor del riesgo asociado como para cada isla Forest Fires, Thermal confort y Marine habitats. PARA VER DONDE HAY MÁS RIESGO Y VULNERABILIDADES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6752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1985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064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1709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51772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92752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5" Type="http://schemas.openxmlformats.org/officeDocument/2006/relationships/image" Target="../media/image13.jpg"/><Relationship Id="rId10" Type="http://schemas.openxmlformats.org/officeDocument/2006/relationships/image" Target="../media/image8.png"/><Relationship Id="rId4" Type="http://schemas.openxmlformats.org/officeDocument/2006/relationships/image" Target="../media/image2.jp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17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2.png"/><Relationship Id="rId10" Type="http://schemas.openxmlformats.org/officeDocument/2006/relationships/image" Target="../media/image39.jpeg"/><Relationship Id="rId4" Type="http://schemas.openxmlformats.org/officeDocument/2006/relationships/image" Target="../media/image18.jp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7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18.jpg"/><Relationship Id="rId9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7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18.jpg"/><Relationship Id="rId9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image" Target="../media/image17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1.png"/><Relationship Id="rId5" Type="http://schemas.openxmlformats.org/officeDocument/2006/relationships/image" Target="../media/image56.png"/><Relationship Id="rId10" Type="http://schemas.openxmlformats.org/officeDocument/2006/relationships/image" Target="../media/image60.png"/><Relationship Id="rId4" Type="http://schemas.openxmlformats.org/officeDocument/2006/relationships/image" Target="../media/image18.jpg"/><Relationship Id="rId9" Type="http://schemas.openxmlformats.org/officeDocument/2006/relationships/hyperlink" Target="https://climate-adapt.eea.europa.eu/en/metadata/tools/adaptation-support-tool-for-island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.jp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svg"/><Relationship Id="rId3" Type="http://schemas.openxmlformats.org/officeDocument/2006/relationships/image" Target="../media/image20.jpeg"/><Relationship Id="rId7" Type="http://schemas.openxmlformats.org/officeDocument/2006/relationships/image" Target="../media/image22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11" Type="http://schemas.openxmlformats.org/officeDocument/2006/relationships/image" Target="../media/image34.svg"/><Relationship Id="rId5" Type="http://schemas.openxmlformats.org/officeDocument/2006/relationships/image" Target="../media/image17.png"/><Relationship Id="rId10" Type="http://schemas.openxmlformats.org/officeDocument/2006/relationships/image" Target="../media/image23.png"/><Relationship Id="rId4" Type="http://schemas.openxmlformats.org/officeDocument/2006/relationships/image" Target="../media/image21.png"/><Relationship Id="rId9" Type="http://schemas.openxmlformats.org/officeDocument/2006/relationships/image" Target="../media/image3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7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18.jpg"/><Relationship Id="rId9" Type="http://schemas.openxmlformats.org/officeDocument/2006/relationships/image" Target="../media/image2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689475"/>
            <a:ext cx="5232400" cy="12954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/>
          <p:nvPr/>
        </p:nvSpPr>
        <p:spPr>
          <a:xfrm>
            <a:off x="5195888" y="0"/>
            <a:ext cx="6996112" cy="599200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652778" y="193027"/>
            <a:ext cx="3720096" cy="62941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>
            <a:spLocks noGrp="1"/>
          </p:cNvSpPr>
          <p:nvPr>
            <p:ph type="subTitle" idx="1"/>
          </p:nvPr>
        </p:nvSpPr>
        <p:spPr>
          <a:xfrm>
            <a:off x="7781737" y="2377327"/>
            <a:ext cx="5418271" cy="682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None/>
            </a:pPr>
            <a:r>
              <a:rPr lang="en-GB" sz="20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(MAC2/3.5b/254)</a:t>
            </a:r>
            <a:endParaRPr dirty="0"/>
          </a:p>
        </p:txBody>
      </p:sp>
      <p:pic>
        <p:nvPicPr>
          <p:cNvPr id="94" name="Google Shape;94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08604" y="1413249"/>
            <a:ext cx="2408444" cy="268541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>
            <a:spLocks noGrp="1"/>
          </p:cNvSpPr>
          <p:nvPr>
            <p:ph type="ctrTitle"/>
          </p:nvPr>
        </p:nvSpPr>
        <p:spPr>
          <a:xfrm>
            <a:off x="5414880" y="251218"/>
            <a:ext cx="6782923" cy="1347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178B9B"/>
              </a:buClr>
              <a:buSzPts val="2400"/>
            </a:pP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Sistema de observación meteorológica y oceánica como herramienta para el fomento</a:t>
            </a:r>
            <a:b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</a:b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de la resiliencia y adaptación al cambio climático en el espacio de cooperación (MAC-CLIMA)</a:t>
            </a:r>
            <a:r>
              <a:rPr lang="es-ES" sz="2400" b="1" dirty="0">
                <a:cs typeface="Arial" panose="020B0604020202020204" pitchFamily="34" charset="0"/>
              </a:rPr>
              <a:t/>
            </a:r>
            <a:br>
              <a:rPr lang="es-ES" sz="2400" b="1" dirty="0">
                <a:cs typeface="Arial" panose="020B0604020202020204" pitchFamily="34" charset="0"/>
              </a:rPr>
            </a:br>
            <a:endParaRPr sz="24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5414880" y="2799850"/>
            <a:ext cx="6996112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chemeClr val="dk1"/>
              </a:buClr>
            </a:pPr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 algn="ctr">
              <a:buClr>
                <a:schemeClr val="dk1"/>
              </a:buClr>
            </a:pPr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-ES" sz="2000" b="1" u="sng" dirty="0" smtClean="0">
                <a:solidFill>
                  <a:srgbClr val="FF0000"/>
                </a:solidFill>
              </a:rPr>
              <a:t>ULPGC (Tides) </a:t>
            </a:r>
            <a:r>
              <a:rPr lang="es-ES" sz="2000" b="1" u="sng" dirty="0" err="1" smtClean="0">
                <a:solidFill>
                  <a:srgbClr val="FF0000"/>
                </a:solidFill>
              </a:rPr>
              <a:t>research</a:t>
            </a:r>
            <a:r>
              <a:rPr lang="es-ES" sz="2000" b="1" u="sng" dirty="0" smtClean="0">
                <a:solidFill>
                  <a:srgbClr val="FF0000"/>
                </a:solidFill>
              </a:rPr>
              <a:t>, </a:t>
            </a:r>
            <a:r>
              <a:rPr lang="es-ES" sz="2000" b="1" u="sng" dirty="0" err="1" smtClean="0">
                <a:solidFill>
                  <a:srgbClr val="FF0000"/>
                </a:solidFill>
              </a:rPr>
              <a:t>transference</a:t>
            </a:r>
            <a:r>
              <a:rPr lang="es-ES" sz="2000" b="1" u="sng" dirty="0" smtClean="0">
                <a:solidFill>
                  <a:srgbClr val="FF0000"/>
                </a:solidFill>
              </a:rPr>
              <a:t> and </a:t>
            </a:r>
            <a:r>
              <a:rPr lang="es-ES" sz="2000" b="1" u="sng" dirty="0" err="1" smtClean="0">
                <a:solidFill>
                  <a:srgbClr val="FF0000"/>
                </a:solidFill>
              </a:rPr>
              <a:t>exploitation</a:t>
            </a:r>
            <a:r>
              <a:rPr lang="es-ES" sz="2000" b="1" u="sng" dirty="0" smtClean="0">
                <a:solidFill>
                  <a:srgbClr val="FF0000"/>
                </a:solidFill>
              </a:rPr>
              <a:t> </a:t>
            </a:r>
            <a:r>
              <a:rPr lang="es-ES" sz="2000" b="1" u="sng" dirty="0" err="1" smtClean="0">
                <a:solidFill>
                  <a:srgbClr val="FF0000"/>
                </a:solidFill>
              </a:rPr>
              <a:t>actions</a:t>
            </a:r>
            <a:r>
              <a:rPr lang="es-ES" sz="2000" b="1" u="sng" dirty="0" smtClean="0">
                <a:solidFill>
                  <a:srgbClr val="FF0000"/>
                </a:solidFill>
              </a:rPr>
              <a:t> </a:t>
            </a:r>
            <a:endParaRPr lang="es-ES" sz="2000" b="1" u="sng" dirty="0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lang="es-ES" sz="2000" b="1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2000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dirty="0">
                <a:solidFill>
                  <a:srgbClr val="7F7F7F"/>
                </a:solidFill>
              </a:rPr>
              <a:t>JORNADA DE CLAUSURA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rgbClr val="7F7F7F"/>
                </a:solidFill>
              </a:rPr>
              <a:t>13 DICIEMBRE 2023</a:t>
            </a:r>
            <a:endParaRPr lang="es-ES" sz="2000" dirty="0">
              <a:solidFill>
                <a:srgbClr val="FF0000"/>
              </a:solidFill>
            </a:endParaRPr>
          </a:p>
          <a:p>
            <a:pPr lvl="0" algn="ctr">
              <a:buClr>
                <a:schemeClr val="dk1"/>
              </a:buClr>
            </a:pPr>
            <a:r>
              <a:rPr lang="es-ES" sz="2000" dirty="0">
                <a:solidFill>
                  <a:srgbClr val="7F7F7F"/>
                </a:solidFill>
                <a:latin typeface="Arial" panose="020B0604020202020204" pitchFamily="34" charset="0"/>
              </a:rPr>
              <a:t>Reunión presencial, </a:t>
            </a:r>
            <a:r>
              <a:rPr lang="en-GB" sz="2000" dirty="0">
                <a:solidFill>
                  <a:srgbClr val="7F7F7F"/>
                </a:solidFill>
              </a:rPr>
              <a:t>Gran Canaria</a:t>
            </a:r>
            <a:endParaRPr sz="2000" dirty="0">
              <a:solidFill>
                <a:srgbClr val="7F7F7F"/>
              </a:solidFill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8270671" y="5644709"/>
            <a:ext cx="4915702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</a:pPr>
            <a:r>
              <a:rPr lang="en-US" sz="900" i="1" dirty="0">
                <a:solidFill>
                  <a:srgbClr val="7F7F7F"/>
                </a:solidFill>
                <a:latin typeface="Arial" panose="020B0604020202020204" pitchFamily="34" charset="0"/>
              </a:rPr>
              <a:t>EL 85% DEL PROYECTO ESTÁ COFINANCIADO POR FONDOS FEDER</a:t>
            </a:r>
            <a:endParaRPr lang="en-GB" sz="900" i="1" dirty="0">
              <a:solidFill>
                <a:srgbClr val="7F7F7F"/>
              </a:solidFill>
            </a:endParaRPr>
          </a:p>
        </p:txBody>
      </p:sp>
      <p:sp>
        <p:nvSpPr>
          <p:cNvPr id="2" name="AutoShape 2" descr="Información Corporativa | Consejo Insular de la Energía de Gran Canar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" b="7767"/>
          <a:stretch/>
        </p:blipFill>
        <p:spPr>
          <a:xfrm>
            <a:off x="1238062" y="6023172"/>
            <a:ext cx="755072" cy="760638"/>
          </a:xfrm>
          <a:prstGeom prst="rect">
            <a:avLst/>
          </a:prstGeom>
        </p:spPr>
      </p:pic>
      <p:pic>
        <p:nvPicPr>
          <p:cNvPr id="13" name="Picture 4" descr="Información Corporativa | Consejo Insular de la Energía de Gran Canari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1" y="6114614"/>
            <a:ext cx="1256296" cy="6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AEMET - Agencia Estatal de Meteorología | Predicti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417" y="6195589"/>
            <a:ext cx="697995" cy="47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928" y="6114614"/>
            <a:ext cx="1328558" cy="545085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00004" y="6075126"/>
            <a:ext cx="738564" cy="779196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591" y="5991573"/>
            <a:ext cx="800717" cy="844767"/>
          </a:xfrm>
          <a:prstGeom prst="rect">
            <a:avLst/>
          </a:prstGeom>
        </p:spPr>
      </p:pic>
      <p:pic>
        <p:nvPicPr>
          <p:cNvPr id="20" name="Picture 24" descr="Cabildo Insular de Tenerife - Wikipedia, la enciclopedia libr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389" y="6167639"/>
            <a:ext cx="390251" cy="51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8" descr="Cabildo de El Hierro: Participación ciudadana | Edosoft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6" r="27267" b="-281"/>
          <a:stretch/>
        </p:blipFill>
        <p:spPr bwMode="auto">
          <a:xfrm>
            <a:off x="6449302" y="6050714"/>
            <a:ext cx="624599" cy="73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6" descr="Camara de Comercio de Lanzarote y La GraciosaAyudas Cabildo de Lanzarote -  Camara de Comercio de Lanzarote y La Graciosa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95" y="6159724"/>
            <a:ext cx="944840" cy="6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336" y="6052156"/>
            <a:ext cx="1124082" cy="664116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573" y="6071433"/>
            <a:ext cx="594060" cy="66411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248" y="6116184"/>
            <a:ext cx="603281" cy="628682"/>
          </a:xfrm>
          <a:prstGeom prst="rect">
            <a:avLst/>
          </a:prstGeom>
        </p:spPr>
      </p:pic>
      <p:pic>
        <p:nvPicPr>
          <p:cNvPr id="1026" name="Picture 2" descr="Instituto Tecnológico de Canarias - Más de 25 años apoyando la  investigación, el desarrollo científico y la innovación en Canarias.">
            <a:extLst>
              <a:ext uri="{FF2B5EF4-FFF2-40B4-BE49-F238E27FC236}">
                <a16:creationId xmlns:a16="http://schemas.microsoft.com/office/drawing/2014/main" id="{4299B117-768C-3F5A-5CA1-F999F6BA9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241" y="6298642"/>
            <a:ext cx="1670516" cy="26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083300"/>
            <a:ext cx="2870200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Freeform 28"/>
          <p:cNvSpPr/>
          <p:nvPr/>
        </p:nvSpPr>
        <p:spPr>
          <a:xfrm>
            <a:off x="10531472" y="708040"/>
            <a:ext cx="866868" cy="67182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2" name="TextBox 38"/>
          <p:cNvSpPr txBox="1"/>
          <p:nvPr/>
        </p:nvSpPr>
        <p:spPr>
          <a:xfrm>
            <a:off x="10253585" y="153073"/>
            <a:ext cx="1403401" cy="2804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ts val="2300"/>
              </a:lnSpc>
              <a:defRPr sz="1600"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t>SENEGAL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397888" y="852363"/>
            <a:ext cx="35011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Tres Vulnerabilidades: </a:t>
            </a:r>
          </a:p>
          <a:p>
            <a:pPr marL="171450" indent="-171450" algn="just">
              <a:buFontTx/>
              <a:buChar char="-"/>
            </a:pPr>
            <a:r>
              <a:rPr lang="es-ES" sz="12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Subida del nivel del mar </a:t>
            </a:r>
          </a:p>
          <a:p>
            <a:pPr marL="171450" indent="-171450" algn="just">
              <a:buFontTx/>
              <a:buChar char="-"/>
            </a:pPr>
            <a:r>
              <a:rPr lang="es-ES" sz="12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Olas de calor </a:t>
            </a:r>
          </a:p>
          <a:p>
            <a:pPr marL="171450" indent="-171450" algn="just">
              <a:buFontTx/>
              <a:buChar char="-"/>
            </a:pPr>
            <a:r>
              <a:rPr lang="es-ES" sz="12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Inundaciones </a:t>
            </a:r>
          </a:p>
          <a:p>
            <a:pPr marL="171450" indent="-171450" algn="just">
              <a:buFontTx/>
              <a:buChar char="-"/>
            </a:pPr>
            <a:r>
              <a:rPr lang="es-ES" sz="12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Acceso a electricidad</a:t>
            </a:r>
            <a:endParaRPr lang="es-ES" sz="12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/>
            <a:endParaRPr lang="es-ES" sz="12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228600" indent="-228600" algn="just">
              <a:buAutoNum type="arabicPlain" startAt="3"/>
            </a:pPr>
            <a:r>
              <a:rPr lang="es-E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Reuniones con expertos </a:t>
            </a:r>
            <a:r>
              <a:rPr lang="es-ES" sz="12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– 10 participantes </a:t>
            </a:r>
          </a:p>
          <a:p>
            <a:pPr algn="just"/>
            <a:r>
              <a:rPr lang="es-E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1 Grupo Focal </a:t>
            </a:r>
            <a:r>
              <a:rPr lang="es-ES" sz="12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– 10 residentes </a:t>
            </a:r>
          </a:p>
          <a:p>
            <a:pPr algn="just"/>
            <a:r>
              <a:rPr lang="es-E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Formación de encuestadores</a:t>
            </a:r>
          </a:p>
          <a:p>
            <a:pPr algn="just"/>
            <a:endParaRPr lang="es-ES" sz="1200" b="1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es-E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680 encuestados cara a cara- </a:t>
            </a:r>
            <a:r>
              <a:rPr lang="es-ES" sz="12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residentes en: </a:t>
            </a:r>
          </a:p>
          <a:p>
            <a:pPr algn="just"/>
            <a:r>
              <a:rPr lang="es-ES" sz="12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- Zonas 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</a:rPr>
              <a:t>ecológicas (Sine </a:t>
            </a:r>
            <a:r>
              <a:rPr lang="es-ES" sz="1200" dirty="0" err="1">
                <a:latin typeface="Arial" panose="020B0604020202020204" pitchFamily="34" charset="0"/>
                <a:ea typeface="Times New Roman" panose="02020603050405020304" pitchFamily="18" charset="0"/>
              </a:rPr>
              <a:t>Saloum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s-ES" sz="1200" dirty="0" err="1">
                <a:latin typeface="Arial" panose="020B0604020202020204" pitchFamily="34" charset="0"/>
                <a:ea typeface="Times New Roman" panose="02020603050405020304" pitchFamily="18" charset="0"/>
              </a:rPr>
              <a:t>Gandiol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</a:rPr>
              <a:t> - </a:t>
            </a:r>
            <a:r>
              <a:rPr lang="es-ES" sz="1200" dirty="0" err="1">
                <a:latin typeface="Arial" panose="020B0604020202020204" pitchFamily="34" charset="0"/>
                <a:ea typeface="Times New Roman" panose="02020603050405020304" pitchFamily="18" charset="0"/>
              </a:rPr>
              <a:t>Langue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</a:rPr>
              <a:t> de barbarie, </a:t>
            </a:r>
            <a:r>
              <a:rPr lang="es-ES" sz="1200" dirty="0" err="1">
                <a:latin typeface="Arial" panose="020B0604020202020204" pitchFamily="34" charset="0"/>
                <a:ea typeface="Times New Roman" panose="02020603050405020304" pitchFamily="18" charset="0"/>
              </a:rPr>
              <a:t>Casamance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</a:rPr>
              <a:t>, Richard </a:t>
            </a:r>
            <a:r>
              <a:rPr lang="es-ES" sz="1200" dirty="0" err="1">
                <a:latin typeface="Arial" panose="020B0604020202020204" pitchFamily="34" charset="0"/>
                <a:ea typeface="Times New Roman" panose="02020603050405020304" pitchFamily="18" charset="0"/>
              </a:rPr>
              <a:t>Toll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</a:rPr>
              <a:t>, Lac de </a:t>
            </a:r>
            <a:r>
              <a:rPr lang="es-ES" sz="1200" dirty="0" err="1">
                <a:latin typeface="Arial" panose="020B0604020202020204" pitchFamily="34" charset="0"/>
                <a:ea typeface="Times New Roman" panose="02020603050405020304" pitchFamily="18" charset="0"/>
              </a:rPr>
              <a:t>Guiers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</a:rPr>
              <a:t>, etc.) </a:t>
            </a:r>
            <a:endParaRPr lang="es-E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ES" sz="12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- Sitios 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</a:rPr>
              <a:t>del interior y zonas urbanas (Saint-Louis, </a:t>
            </a:r>
            <a:r>
              <a:rPr lang="es-ES" sz="1200" dirty="0" err="1">
                <a:latin typeface="Arial" panose="020B0604020202020204" pitchFamily="34" charset="0"/>
                <a:ea typeface="Times New Roman" panose="02020603050405020304" pitchFamily="18" charset="0"/>
              </a:rPr>
              <a:t>Diourbel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</a:rPr>
              <a:t>, Dakar, </a:t>
            </a:r>
            <a:r>
              <a:rPr lang="es-ES" sz="1200" dirty="0" err="1">
                <a:latin typeface="Arial" panose="020B0604020202020204" pitchFamily="34" charset="0"/>
                <a:ea typeface="Times New Roman" panose="02020603050405020304" pitchFamily="18" charset="0"/>
              </a:rPr>
              <a:t>Thiès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s-ES" sz="1200" dirty="0" err="1">
                <a:latin typeface="Arial" panose="020B0604020202020204" pitchFamily="34" charset="0"/>
                <a:ea typeface="Times New Roman" panose="02020603050405020304" pitchFamily="18" charset="0"/>
              </a:rPr>
              <a:t>Kolda</a:t>
            </a:r>
            <a:r>
              <a:rPr lang="es-ES" sz="1200" dirty="0">
                <a:latin typeface="Arial" panose="020B0604020202020204" pitchFamily="34" charset="0"/>
                <a:ea typeface="Times New Roman" panose="02020603050405020304" pitchFamily="18" charset="0"/>
              </a:rPr>
              <a:t>, etc.)</a:t>
            </a:r>
            <a:endParaRPr lang="es-ES" dirty="0"/>
          </a:p>
        </p:txBody>
      </p:sp>
      <p:pic>
        <p:nvPicPr>
          <p:cNvPr id="24" name="Imagen 2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330" y="4146698"/>
            <a:ext cx="4090449" cy="2239175"/>
          </a:xfrm>
          <a:prstGeom prst="rect">
            <a:avLst/>
          </a:prstGeom>
          <a:noFill/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6692" y="2020186"/>
            <a:ext cx="4610165" cy="4679087"/>
          </a:xfrm>
          <a:prstGeom prst="rect">
            <a:avLst/>
          </a:prstGeom>
        </p:spPr>
      </p:pic>
      <p:sp>
        <p:nvSpPr>
          <p:cNvPr id="26" name="Rectángulo 25"/>
          <p:cNvSpPr/>
          <p:nvPr/>
        </p:nvSpPr>
        <p:spPr>
          <a:xfrm>
            <a:off x="8856618" y="2109351"/>
            <a:ext cx="3046268" cy="857212"/>
          </a:xfrm>
          <a:prstGeom prst="rect">
            <a:avLst/>
          </a:prstGeom>
          <a:solidFill>
            <a:srgbClr val="FF0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Rectángulo 26"/>
          <p:cNvSpPr/>
          <p:nvPr/>
        </p:nvSpPr>
        <p:spPr>
          <a:xfrm>
            <a:off x="8856618" y="2966563"/>
            <a:ext cx="3046268" cy="760705"/>
          </a:xfrm>
          <a:prstGeom prst="rect">
            <a:avLst/>
          </a:prstGeom>
          <a:solidFill>
            <a:srgbClr val="00B05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Rectángulo 27"/>
          <p:cNvSpPr/>
          <p:nvPr/>
        </p:nvSpPr>
        <p:spPr>
          <a:xfrm>
            <a:off x="8860214" y="3727269"/>
            <a:ext cx="3046268" cy="940526"/>
          </a:xfrm>
          <a:prstGeom prst="rect">
            <a:avLst/>
          </a:prstGeom>
          <a:solidFill>
            <a:srgbClr val="00B05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Rectángulo 29"/>
          <p:cNvSpPr/>
          <p:nvPr/>
        </p:nvSpPr>
        <p:spPr>
          <a:xfrm>
            <a:off x="8856618" y="5007428"/>
            <a:ext cx="3046268" cy="618309"/>
          </a:xfrm>
          <a:prstGeom prst="rect">
            <a:avLst/>
          </a:prstGeom>
          <a:solidFill>
            <a:srgbClr val="00B05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Rectángulo 30"/>
          <p:cNvSpPr/>
          <p:nvPr/>
        </p:nvSpPr>
        <p:spPr>
          <a:xfrm>
            <a:off x="8856618" y="6083300"/>
            <a:ext cx="3046268" cy="517797"/>
          </a:xfrm>
          <a:prstGeom prst="rect">
            <a:avLst/>
          </a:prstGeom>
          <a:solidFill>
            <a:srgbClr val="00B05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Rectángulo 31"/>
          <p:cNvSpPr/>
          <p:nvPr/>
        </p:nvSpPr>
        <p:spPr>
          <a:xfrm>
            <a:off x="8856618" y="5625736"/>
            <a:ext cx="3046268" cy="422263"/>
          </a:xfrm>
          <a:prstGeom prst="rect">
            <a:avLst/>
          </a:prstGeom>
          <a:solidFill>
            <a:srgbClr val="FF0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Rectángulo 32"/>
          <p:cNvSpPr/>
          <p:nvPr/>
        </p:nvSpPr>
        <p:spPr>
          <a:xfrm>
            <a:off x="8856618" y="4691751"/>
            <a:ext cx="3046268" cy="280376"/>
          </a:xfrm>
          <a:prstGeom prst="rect">
            <a:avLst/>
          </a:prstGeom>
          <a:solidFill>
            <a:srgbClr val="FF0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012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3"/>
          <p:cNvSpPr/>
          <p:nvPr/>
        </p:nvSpPr>
        <p:spPr>
          <a:xfrm>
            <a:off x="-4533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083300"/>
            <a:ext cx="2870200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Freeform 28"/>
          <p:cNvSpPr/>
          <p:nvPr/>
        </p:nvSpPr>
        <p:spPr>
          <a:xfrm>
            <a:off x="10531472" y="708040"/>
            <a:ext cx="866868" cy="67182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2" name="TextBox 38"/>
          <p:cNvSpPr txBox="1"/>
          <p:nvPr/>
        </p:nvSpPr>
        <p:spPr>
          <a:xfrm>
            <a:off x="10253585" y="153073"/>
            <a:ext cx="1403401" cy="2804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ts val="2300"/>
              </a:lnSpc>
              <a:defRPr sz="1600"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t>SENEGAL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0629" y="1379863"/>
            <a:ext cx="2955499" cy="433295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4795" y="3303969"/>
            <a:ext cx="2899777" cy="162363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0169" y="0"/>
            <a:ext cx="5140767" cy="283846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04930" y="2799245"/>
            <a:ext cx="5131305" cy="1494193"/>
          </a:xfrm>
          <a:prstGeom prst="rect">
            <a:avLst/>
          </a:prstGeom>
        </p:spPr>
      </p:pic>
      <p:pic>
        <p:nvPicPr>
          <p:cNvPr id="1027" name="Picture 3" descr="WhatsApp Image 2023-05-25 à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577" y="5375728"/>
            <a:ext cx="1885670" cy="141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V="1">
            <a:off x="14013807" y="4428671"/>
            <a:ext cx="718876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3585" y="5375728"/>
            <a:ext cx="1857375" cy="141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12"/>
          <a:srcRect l="3548" r="3879"/>
          <a:stretch/>
        </p:blipFill>
        <p:spPr>
          <a:xfrm>
            <a:off x="4576087" y="4232163"/>
            <a:ext cx="2745200" cy="254304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22086" y="1654417"/>
            <a:ext cx="3118322" cy="351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16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1662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05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083300"/>
            <a:ext cx="2870200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3;p2"/>
          <p:cNvSpPr txBox="1"/>
          <p:nvPr/>
        </p:nvSpPr>
        <p:spPr>
          <a:xfrm>
            <a:off x="6168508" y="3800515"/>
            <a:ext cx="5594867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>
              <a:buClr>
                <a:srgbClr val="434343"/>
              </a:buClr>
              <a:buSzPts val="1400"/>
            </a:pPr>
            <a:r>
              <a:rPr lang="en-US" sz="40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Communication and Dissemination</a:t>
            </a:r>
            <a:endParaRPr lang="en-US" sz="40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sz="40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</a:endParaRPr>
          </a:p>
        </p:txBody>
      </p:sp>
    </p:spTree>
    <p:extLst>
      <p:ext uri="{BB962C8B-B14F-4D97-AF65-F5344CB8AC3E}">
        <p14:creationId xmlns:p14="http://schemas.microsoft.com/office/powerpoint/2010/main" val="354643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0833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1244" y="889774"/>
            <a:ext cx="4271652" cy="2402292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3352539" y="160437"/>
            <a:ext cx="20345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/>
              <a:t>Dossiers and Reports</a:t>
            </a:r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7658" y="3413556"/>
            <a:ext cx="4183426" cy="241376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42693" y="4787349"/>
            <a:ext cx="2205203" cy="271556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76387" y="528306"/>
            <a:ext cx="1569255" cy="209744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34505" y="2585597"/>
            <a:ext cx="1773456" cy="2243063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79148" y="283715"/>
            <a:ext cx="2115702" cy="254260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92867" y="3091057"/>
            <a:ext cx="2306300" cy="254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17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9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083300"/>
            <a:ext cx="2870200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0">
            <a:extLst>
              <a:ext uri="{FF2B5EF4-FFF2-40B4-BE49-F238E27FC236}">
                <a16:creationId xmlns:a16="http://schemas.microsoft.com/office/drawing/2014/main" id="{60F99F40-86FC-3B16-0C64-F388DA4E8209}"/>
              </a:ext>
            </a:extLst>
          </p:cNvPr>
          <p:cNvSpPr txBox="1"/>
          <p:nvPr/>
        </p:nvSpPr>
        <p:spPr>
          <a:xfrm>
            <a:off x="3460382" y="365125"/>
            <a:ext cx="8731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Publications and conferences</a:t>
            </a:r>
            <a:endParaRPr lang="en-ES" sz="1800" i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/>
          <a:srcRect t="1819"/>
          <a:stretch/>
        </p:blipFill>
        <p:spPr>
          <a:xfrm>
            <a:off x="2934454" y="834993"/>
            <a:ext cx="2407091" cy="244421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6411" y="2612540"/>
            <a:ext cx="2829737" cy="282606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997845" y="3379744"/>
            <a:ext cx="18165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JCR Q1; IMP: 4.295</a:t>
            </a:r>
            <a:endParaRPr lang="es-ES" dirty="0"/>
          </a:p>
        </p:txBody>
      </p:sp>
      <p:sp>
        <p:nvSpPr>
          <p:cNvPr id="6" name="Rectángulo 5"/>
          <p:cNvSpPr/>
          <p:nvPr/>
        </p:nvSpPr>
        <p:spPr>
          <a:xfrm>
            <a:off x="5458776" y="5438600"/>
            <a:ext cx="16802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JCR Q1; IMP: 13.2</a:t>
            </a:r>
            <a:endParaRPr lang="es-ES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7"/>
          <a:srcRect t="21026"/>
          <a:stretch/>
        </p:blipFill>
        <p:spPr>
          <a:xfrm>
            <a:off x="8036148" y="2734146"/>
            <a:ext cx="3072454" cy="319700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06459" y="4915212"/>
            <a:ext cx="1502143" cy="1015936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77877" y="893191"/>
            <a:ext cx="2128582" cy="150084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04107" y="695325"/>
            <a:ext cx="1255843" cy="179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905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-94325" y="-2318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94325" y="6024820"/>
            <a:ext cx="2870200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0">
            <a:extLst>
              <a:ext uri="{FF2B5EF4-FFF2-40B4-BE49-F238E27FC236}">
                <a16:creationId xmlns:a16="http://schemas.microsoft.com/office/drawing/2014/main" id="{60F99F40-86FC-3B16-0C64-F388DA4E8209}"/>
              </a:ext>
            </a:extLst>
          </p:cNvPr>
          <p:cNvSpPr txBox="1"/>
          <p:nvPr/>
        </p:nvSpPr>
        <p:spPr>
          <a:xfrm>
            <a:off x="3460382" y="365125"/>
            <a:ext cx="8731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REIS network and </a:t>
            </a:r>
            <a:r>
              <a:rPr lang="en-GB" sz="1800" b="1" dirty="0" err="1" smtClean="0"/>
              <a:t>Linkedin</a:t>
            </a:r>
            <a:r>
              <a:rPr lang="en-GB" sz="1800" b="1" dirty="0" smtClean="0"/>
              <a:t> – increased visibility of research networks </a:t>
            </a:r>
          </a:p>
          <a:p>
            <a:r>
              <a:rPr lang="en-GB" sz="1800" b="1" dirty="0"/>
              <a:t> </a:t>
            </a:r>
            <a:r>
              <a:rPr lang="en-GB" sz="1800" b="1" dirty="0" smtClean="0"/>
              <a:t>                                                      MAC-H2020</a:t>
            </a:r>
            <a:endParaRPr lang="en-ES" sz="1800" i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5055" y="1180997"/>
            <a:ext cx="4161719" cy="216761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6"/>
          <a:srcRect t="12303"/>
          <a:stretch/>
        </p:blipFill>
        <p:spPr>
          <a:xfrm>
            <a:off x="3557969" y="3364916"/>
            <a:ext cx="2638734" cy="133366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/>
          <a:srcRect t="27926"/>
          <a:stretch/>
        </p:blipFill>
        <p:spPr>
          <a:xfrm>
            <a:off x="3567310" y="4710548"/>
            <a:ext cx="2629393" cy="16621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5407" y="3246353"/>
            <a:ext cx="2841442" cy="1624391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557969" y="508742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Servicio climático </a:t>
            </a:r>
            <a:r>
              <a:rPr lang="es-ES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s-E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Adapt</a:t>
            </a:r>
            <a:r>
              <a:rPr lang="es-E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Tool</a:t>
            </a:r>
            <a:r>
              <a:rPr lang="es-E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la Comisión Europea: </a:t>
            </a:r>
            <a:r>
              <a:rPr lang="es-ES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Adaptation</a:t>
            </a:r>
            <a:r>
              <a:rPr lang="es-ES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 Support </a:t>
            </a:r>
            <a:r>
              <a:rPr lang="es-ES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Tool</a:t>
            </a:r>
            <a:r>
              <a:rPr lang="es-ES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 </a:t>
            </a:r>
            <a:r>
              <a:rPr lang="es-ES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for</a:t>
            </a:r>
            <a:r>
              <a:rPr lang="es-ES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 </a:t>
            </a:r>
            <a:r>
              <a:rPr lang="es-ES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Islands</a:t>
            </a:r>
            <a:r>
              <a:rPr lang="es-ES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 — English (europa.eu)</a:t>
            </a:r>
            <a:r>
              <a:rPr lang="es-E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16233" y="902180"/>
            <a:ext cx="3504438" cy="22451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37454" y="3179996"/>
            <a:ext cx="2083217" cy="2619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838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4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7" name="Google Shape;537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74" y="5246017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24"/>
          <p:cNvSpPr txBox="1"/>
          <p:nvPr/>
        </p:nvSpPr>
        <p:spPr>
          <a:xfrm>
            <a:off x="5088211" y="1512256"/>
            <a:ext cx="5420316" cy="2778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Gracias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Obrigado</a:t>
            </a:r>
            <a:endParaRPr sz="3200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Merci</a:t>
            </a:r>
            <a:r>
              <a:rPr lang="en-GB" sz="32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 Beaucoup 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1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 dirty="0"/>
          </a:p>
        </p:txBody>
      </p:sp>
      <p:sp>
        <p:nvSpPr>
          <p:cNvPr id="540" name="Google Shape;540;p24"/>
          <p:cNvSpPr/>
          <p:nvPr/>
        </p:nvSpPr>
        <p:spPr>
          <a:xfrm>
            <a:off x="8446052" y="4624251"/>
            <a:ext cx="3122061" cy="1149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2" name="Google Shape;542;p24"/>
          <p:cNvPicPr preferRelativeResize="0"/>
          <p:nvPr/>
        </p:nvPicPr>
        <p:blipFill rotWithShape="1">
          <a:blip r:embed="rId5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FB30012-B0BB-9D52-9714-F77BBE8594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Google Shape;108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"/>
          <p:cNvSpPr txBox="1">
            <a:spLocks noGrp="1"/>
          </p:cNvSpPr>
          <p:nvPr>
            <p:ph type="title"/>
          </p:nvPr>
        </p:nvSpPr>
        <p:spPr>
          <a:xfrm>
            <a:off x="569259" y="1305672"/>
            <a:ext cx="203409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Font typeface="Arial"/>
              <a:buNone/>
            </a:pPr>
            <a:r>
              <a:rPr lang="en-GB" sz="2000" b="1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ÍNDICE</a:t>
            </a:r>
            <a:endParaRPr dirty="0"/>
          </a:p>
        </p:txBody>
      </p:sp>
      <p:pic>
        <p:nvPicPr>
          <p:cNvPr id="110" name="Google Shape;110;p2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3231136" y="2316843"/>
            <a:ext cx="2869907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>
              <a:buClr>
                <a:srgbClr val="434343"/>
              </a:buClr>
              <a:buSzPts val="1400"/>
            </a:pP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Act</a:t>
            </a:r>
            <a:r>
              <a:rPr lang="en-GB"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. 2.2.1</a:t>
            </a: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._Vulnerability Regional Analysis</a:t>
            </a:r>
            <a:endParaRPr dirty="0"/>
          </a:p>
        </p:txBody>
      </p:sp>
      <p:sp>
        <p:nvSpPr>
          <p:cNvPr id="112" name="Google Shape;112;p2"/>
          <p:cNvSpPr txBox="1"/>
          <p:nvPr/>
        </p:nvSpPr>
        <p:spPr>
          <a:xfrm>
            <a:off x="3387502" y="1653607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 dirty="0"/>
          </a:p>
        </p:txBody>
      </p:sp>
      <p:sp>
        <p:nvSpPr>
          <p:cNvPr id="113" name="Google Shape;113;p2"/>
          <p:cNvSpPr txBox="1"/>
          <p:nvPr/>
        </p:nvSpPr>
        <p:spPr>
          <a:xfrm>
            <a:off x="6461980" y="2498460"/>
            <a:ext cx="2954582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>
              <a:buClr>
                <a:srgbClr val="434343"/>
              </a:buClr>
              <a:buSzPts val="1400"/>
            </a:pPr>
            <a:r>
              <a:rPr lang="en-US"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Act. 2.2.1</a:t>
            </a:r>
            <a:r>
              <a:rPr lang="en-US" b="1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._Adaptation </a:t>
            </a:r>
            <a:r>
              <a:rPr lang="en-US" b="1" dirty="0" err="1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pathways_participatory</a:t>
            </a:r>
            <a:r>
              <a:rPr lang="en-US" b="1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assessment</a:t>
            </a:r>
            <a:endParaRPr lang="en-US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114" name="Google Shape;114;p2"/>
          <p:cNvSpPr txBox="1"/>
          <p:nvPr/>
        </p:nvSpPr>
        <p:spPr>
          <a:xfrm>
            <a:off x="6379897" y="1617733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4" name="Google Shape;115;p2"/>
          <p:cNvSpPr/>
          <p:nvPr/>
        </p:nvSpPr>
        <p:spPr>
          <a:xfrm>
            <a:off x="2864836" y="4158124"/>
            <a:ext cx="8206288" cy="45719"/>
          </a:xfrm>
          <a:prstGeom prst="rect">
            <a:avLst/>
          </a:prstGeom>
          <a:solidFill>
            <a:srgbClr val="BFBFBF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14;p2"/>
          <p:cNvSpPr txBox="1"/>
          <p:nvPr/>
        </p:nvSpPr>
        <p:spPr>
          <a:xfrm>
            <a:off x="3372433" y="3487002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 smtClean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dirty="0"/>
          </a:p>
        </p:txBody>
      </p:sp>
      <p:sp>
        <p:nvSpPr>
          <p:cNvPr id="17" name="Google Shape;114;p2"/>
          <p:cNvSpPr txBox="1"/>
          <p:nvPr/>
        </p:nvSpPr>
        <p:spPr>
          <a:xfrm>
            <a:off x="6330065" y="3511345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 smtClean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04</a:t>
            </a:r>
            <a:endParaRPr dirty="0"/>
          </a:p>
        </p:txBody>
      </p:sp>
      <p:sp>
        <p:nvSpPr>
          <p:cNvPr id="18" name="Google Shape;114;p2"/>
          <p:cNvSpPr txBox="1"/>
          <p:nvPr/>
        </p:nvSpPr>
        <p:spPr>
          <a:xfrm>
            <a:off x="9165349" y="3511345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 smtClean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05</a:t>
            </a:r>
            <a:endParaRPr dirty="0"/>
          </a:p>
        </p:txBody>
      </p:sp>
      <p:sp>
        <p:nvSpPr>
          <p:cNvPr id="20" name="Google Shape;113;p2"/>
          <p:cNvSpPr txBox="1"/>
          <p:nvPr/>
        </p:nvSpPr>
        <p:spPr>
          <a:xfrm>
            <a:off x="6330065" y="4556833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Senegal applied research and outputs  Act 2.2.1 and 2.3.1 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22" name="Google Shape;113;p2"/>
          <p:cNvSpPr txBox="1"/>
          <p:nvPr/>
        </p:nvSpPr>
        <p:spPr>
          <a:xfrm>
            <a:off x="9258003" y="4500298"/>
            <a:ext cx="1813121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sz="1400" b="1" i="0" u="none" strike="noStrike" cap="none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Communication and Dissemination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pic>
        <p:nvPicPr>
          <p:cNvPr id="49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B5BEC45-AECD-DBCD-6641-150F30AC70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5" name="Google Shape;115;p2">
            <a:extLst>
              <a:ext uri="{FF2B5EF4-FFF2-40B4-BE49-F238E27FC236}">
                <a16:creationId xmlns:a16="http://schemas.microsoft.com/office/drawing/2014/main" id="{50C6A6EB-3805-E38F-4FE8-41A09E76EFBA}"/>
              </a:ext>
            </a:extLst>
          </p:cNvPr>
          <p:cNvSpPr/>
          <p:nvPr/>
        </p:nvSpPr>
        <p:spPr>
          <a:xfrm>
            <a:off x="2864836" y="3013457"/>
            <a:ext cx="8206288" cy="45719"/>
          </a:xfrm>
          <a:prstGeom prst="rect">
            <a:avLst/>
          </a:prstGeom>
          <a:solidFill>
            <a:srgbClr val="BFBFBF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113;p2"/>
          <p:cNvSpPr txBox="1"/>
          <p:nvPr/>
        </p:nvSpPr>
        <p:spPr>
          <a:xfrm>
            <a:off x="3050702" y="4789198"/>
            <a:ext cx="2831484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-US"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Act. 2.3.1._</a:t>
            </a:r>
            <a:r>
              <a:rPr lang="en-GB" b="1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</a:rPr>
              <a:t>Understand society's perception and knowledge of climate change and its risks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3"/>
          <p:cNvSpPr txBox="1"/>
          <p:nvPr/>
        </p:nvSpPr>
        <p:spPr>
          <a:xfrm>
            <a:off x="5446422" y="2371650"/>
            <a:ext cx="648799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rgbClr val="434343"/>
              </a:buClr>
              <a:buSzPts val="1400"/>
            </a:pPr>
            <a:r>
              <a:rPr lang="en-US" sz="48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Act. 2.2.1._Vulnerability Regional Analysis</a:t>
            </a:r>
            <a:endParaRPr lang="en-US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7" name="Group 276">
            <a:extLst>
              <a:ext uri="{FF2B5EF4-FFF2-40B4-BE49-F238E27FC236}">
                <a16:creationId xmlns:a16="http://schemas.microsoft.com/office/drawing/2014/main" id="{23096972-49F3-205A-003A-E8B1BD83602F}"/>
              </a:ext>
            </a:extLst>
          </p:cNvPr>
          <p:cNvGrpSpPr/>
          <p:nvPr/>
        </p:nvGrpSpPr>
        <p:grpSpPr>
          <a:xfrm>
            <a:off x="3484584" y="1647538"/>
            <a:ext cx="8067675" cy="4905375"/>
            <a:chOff x="3695700" y="1176584"/>
            <a:chExt cx="8067675" cy="490537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E410EAC-5BAC-B091-1244-AA93AE50B287}"/>
                </a:ext>
              </a:extLst>
            </p:cNvPr>
            <p:cNvGrpSpPr/>
            <p:nvPr/>
          </p:nvGrpSpPr>
          <p:grpSpPr>
            <a:xfrm>
              <a:off x="3695700" y="1176584"/>
              <a:ext cx="8067675" cy="4905375"/>
              <a:chOff x="3695700" y="1176584"/>
              <a:chExt cx="8067675" cy="4905375"/>
            </a:xfrm>
          </p:grpSpPr>
          <p:pic>
            <p:nvPicPr>
              <p:cNvPr id="15" name="Picture 2" descr="RÃ©sultat de recherche d'images pour &quot;soclimpact&quot;">
                <a:extLst>
                  <a:ext uri="{FF2B5EF4-FFF2-40B4-BE49-F238E27FC236}">
                    <a16:creationId xmlns:a16="http://schemas.microsoft.com/office/drawing/2014/main" id="{FD4D075B-1636-9397-3D62-9422CEE629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5700" y="1176584"/>
                <a:ext cx="8067675" cy="49053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DB2C1B3A-DA22-372A-A378-327A178E63FF}"/>
                  </a:ext>
                </a:extLst>
              </p:cNvPr>
              <p:cNvSpPr/>
              <p:nvPr/>
            </p:nvSpPr>
            <p:spPr>
              <a:xfrm>
                <a:off x="7134447" y="2339165"/>
                <a:ext cx="276446" cy="255181"/>
              </a:xfrm>
              <a:prstGeom prst="rect">
                <a:avLst/>
              </a:prstGeom>
              <a:solidFill>
                <a:srgbClr val="9595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51216CCE-0349-4169-C86A-10AF8B08D958}"/>
                  </a:ext>
                </a:extLst>
              </p:cNvPr>
              <p:cNvSpPr/>
              <p:nvPr/>
            </p:nvSpPr>
            <p:spPr>
              <a:xfrm>
                <a:off x="8316985" y="2302327"/>
                <a:ext cx="338381" cy="345199"/>
              </a:xfrm>
              <a:prstGeom prst="rect">
                <a:avLst/>
              </a:prstGeom>
              <a:solidFill>
                <a:srgbClr val="9595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BA7CDB8-699B-488F-470F-3750ECA61812}"/>
                  </a:ext>
                </a:extLst>
              </p:cNvPr>
              <p:cNvSpPr/>
              <p:nvPr/>
            </p:nvSpPr>
            <p:spPr>
              <a:xfrm>
                <a:off x="6858000" y="4228706"/>
                <a:ext cx="402335" cy="364559"/>
              </a:xfrm>
              <a:prstGeom prst="rect">
                <a:avLst/>
              </a:prstGeom>
              <a:solidFill>
                <a:srgbClr val="9595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83D8541-B133-5288-D471-36EA167E0372}"/>
                  </a:ext>
                </a:extLst>
              </p:cNvPr>
              <p:cNvSpPr/>
              <p:nvPr/>
            </p:nvSpPr>
            <p:spPr>
              <a:xfrm>
                <a:off x="6396378" y="4342579"/>
                <a:ext cx="276446" cy="255181"/>
              </a:xfrm>
              <a:prstGeom prst="rect">
                <a:avLst/>
              </a:prstGeom>
              <a:solidFill>
                <a:srgbClr val="9595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7F44D18-9D14-F301-83D6-B475854939CD}"/>
                  </a:ext>
                </a:extLst>
              </p:cNvPr>
              <p:cNvSpPr/>
              <p:nvPr/>
            </p:nvSpPr>
            <p:spPr>
              <a:xfrm>
                <a:off x="7528529" y="3439634"/>
                <a:ext cx="276446" cy="255181"/>
              </a:xfrm>
              <a:prstGeom prst="rect">
                <a:avLst/>
              </a:prstGeom>
              <a:solidFill>
                <a:srgbClr val="9595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8FF4E41-1301-8DC3-DDA1-CE334936C683}"/>
                  </a:ext>
                </a:extLst>
              </p:cNvPr>
              <p:cNvSpPr/>
              <p:nvPr/>
            </p:nvSpPr>
            <p:spPr>
              <a:xfrm rot="3612008">
                <a:off x="9729660" y="4274077"/>
                <a:ext cx="201987" cy="180892"/>
              </a:xfrm>
              <a:prstGeom prst="rect">
                <a:avLst/>
              </a:prstGeom>
              <a:solidFill>
                <a:srgbClr val="9595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69F4C35-D5DB-77D8-B419-5D0A1923383F}"/>
                  </a:ext>
                </a:extLst>
              </p:cNvPr>
              <p:cNvSpPr/>
              <p:nvPr/>
            </p:nvSpPr>
            <p:spPr>
              <a:xfrm rot="3409239">
                <a:off x="8517775" y="3579140"/>
                <a:ext cx="276446" cy="171464"/>
              </a:xfrm>
              <a:prstGeom prst="rect">
                <a:avLst/>
              </a:prstGeom>
              <a:solidFill>
                <a:srgbClr val="9595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0C5818D-98F9-B895-FF3F-442901602A3B}"/>
                  </a:ext>
                </a:extLst>
              </p:cNvPr>
              <p:cNvSpPr/>
              <p:nvPr/>
            </p:nvSpPr>
            <p:spPr>
              <a:xfrm rot="1291625">
                <a:off x="8695451" y="1895891"/>
                <a:ext cx="215893" cy="2127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95B3F5B9-F9D4-639E-8366-0FDF3A14E292}"/>
                  </a:ext>
                </a:extLst>
              </p:cNvPr>
              <p:cNvSpPr/>
              <p:nvPr/>
            </p:nvSpPr>
            <p:spPr>
              <a:xfrm rot="1291625">
                <a:off x="3834504" y="4770408"/>
                <a:ext cx="1187366" cy="11670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EDECD24-3AEF-7B9C-1B6D-2CB66A60022B}"/>
                </a:ext>
              </a:extLst>
            </p:cNvPr>
            <p:cNvGrpSpPr/>
            <p:nvPr/>
          </p:nvGrpSpPr>
          <p:grpSpPr>
            <a:xfrm>
              <a:off x="4444016" y="4076197"/>
              <a:ext cx="290312" cy="265177"/>
              <a:chOff x="9542257" y="2579773"/>
              <a:chExt cx="290312" cy="265177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A496C0E4-D074-2D74-0F22-CBF6A8F91798}"/>
                  </a:ext>
                </a:extLst>
              </p:cNvPr>
              <p:cNvSpPr/>
              <p:nvPr/>
            </p:nvSpPr>
            <p:spPr>
              <a:xfrm>
                <a:off x="9542257" y="2579773"/>
                <a:ext cx="257355" cy="265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4B665C53-91B7-1F93-F02E-2E91F783BE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1" r="75345" b="-24347"/>
              <a:stretch/>
            </p:blipFill>
            <p:spPr>
              <a:xfrm>
                <a:off x="9561581" y="2579774"/>
                <a:ext cx="270988" cy="265176"/>
              </a:xfrm>
              <a:prstGeom prst="rect">
                <a:avLst/>
              </a:prstGeom>
            </p:spPr>
          </p:pic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230479A-B1F1-D3F7-FDC7-A50BCCA6AAD8}"/>
                </a:ext>
              </a:extLst>
            </p:cNvPr>
            <p:cNvGrpSpPr/>
            <p:nvPr/>
          </p:nvGrpSpPr>
          <p:grpSpPr>
            <a:xfrm>
              <a:off x="7586367" y="4189481"/>
              <a:ext cx="290312" cy="265176"/>
              <a:chOff x="9542257" y="2579774"/>
              <a:chExt cx="290312" cy="265176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A7035526-6B80-4B56-44FC-693D9F0BCFA8}"/>
                  </a:ext>
                </a:extLst>
              </p:cNvPr>
              <p:cNvSpPr/>
              <p:nvPr/>
            </p:nvSpPr>
            <p:spPr>
              <a:xfrm>
                <a:off x="9542257" y="2579774"/>
                <a:ext cx="257355" cy="2265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865EE75B-21FE-B888-7E10-E3924EAB2E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1" r="75345" b="-24347"/>
              <a:stretch/>
            </p:blipFill>
            <p:spPr>
              <a:xfrm>
                <a:off x="9561581" y="2579774"/>
                <a:ext cx="270988" cy="265176"/>
              </a:xfrm>
              <a:prstGeom prst="rect">
                <a:avLst/>
              </a:prstGeom>
            </p:spPr>
          </p:pic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E5AEE006-0A36-A332-A86D-57C9FC8B42BE}"/>
                </a:ext>
              </a:extLst>
            </p:cNvPr>
            <p:cNvGrpSpPr/>
            <p:nvPr/>
          </p:nvGrpSpPr>
          <p:grpSpPr>
            <a:xfrm>
              <a:off x="8865983" y="4701357"/>
              <a:ext cx="290312" cy="265176"/>
              <a:chOff x="9542257" y="2579774"/>
              <a:chExt cx="290312" cy="265176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3D059CB5-2519-736F-F6CB-1FB24A7608CB}"/>
                  </a:ext>
                </a:extLst>
              </p:cNvPr>
              <p:cNvSpPr/>
              <p:nvPr/>
            </p:nvSpPr>
            <p:spPr>
              <a:xfrm>
                <a:off x="9542257" y="2579774"/>
                <a:ext cx="257355" cy="2265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EB76491C-4F3B-FEF0-DE6B-CE4B8678CC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1" r="75345" b="-24347"/>
              <a:stretch/>
            </p:blipFill>
            <p:spPr>
              <a:xfrm>
                <a:off x="9561581" y="2579774"/>
                <a:ext cx="270988" cy="265176"/>
              </a:xfrm>
              <a:prstGeom prst="rect">
                <a:avLst/>
              </a:prstGeom>
            </p:spPr>
          </p:pic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9F8B7720-0AE6-B50E-7D80-93DE5F4438A0}"/>
                </a:ext>
              </a:extLst>
            </p:cNvPr>
            <p:cNvGrpSpPr/>
            <p:nvPr/>
          </p:nvGrpSpPr>
          <p:grpSpPr>
            <a:xfrm>
              <a:off x="8853758" y="4430976"/>
              <a:ext cx="290312" cy="265176"/>
              <a:chOff x="9542257" y="2579774"/>
              <a:chExt cx="290312" cy="265176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64C38C9A-6CF0-DF16-677A-2A599009FB61}"/>
                  </a:ext>
                </a:extLst>
              </p:cNvPr>
              <p:cNvSpPr/>
              <p:nvPr/>
            </p:nvSpPr>
            <p:spPr>
              <a:xfrm>
                <a:off x="9542257" y="2579774"/>
                <a:ext cx="257355" cy="2265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DB9AFCB9-8B8D-11CC-238C-6920830C4C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1" r="75345" b="-24347"/>
              <a:stretch/>
            </p:blipFill>
            <p:spPr>
              <a:xfrm>
                <a:off x="9561581" y="2579774"/>
                <a:ext cx="270988" cy="265176"/>
              </a:xfrm>
              <a:prstGeom prst="rect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A2D5A894-F097-ABF5-7B3E-DE2F34D25D1B}"/>
                </a:ext>
              </a:extLst>
            </p:cNvPr>
            <p:cNvGrpSpPr/>
            <p:nvPr/>
          </p:nvGrpSpPr>
          <p:grpSpPr>
            <a:xfrm>
              <a:off x="8256472" y="4115037"/>
              <a:ext cx="290312" cy="265176"/>
              <a:chOff x="9542257" y="2579774"/>
              <a:chExt cx="290312" cy="265176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48EFD4A6-E2CC-E1CF-B9E4-267838D17E8A}"/>
                  </a:ext>
                </a:extLst>
              </p:cNvPr>
              <p:cNvSpPr/>
              <p:nvPr/>
            </p:nvSpPr>
            <p:spPr>
              <a:xfrm>
                <a:off x="9542257" y="2579774"/>
                <a:ext cx="257355" cy="2265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11828E8F-D561-EE80-8119-002E1C8130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1" r="75345" b="-24347"/>
              <a:stretch/>
            </p:blipFill>
            <p:spPr>
              <a:xfrm>
                <a:off x="9561581" y="2579774"/>
                <a:ext cx="270988" cy="265176"/>
              </a:xfrm>
              <a:prstGeom prst="rect">
                <a:avLst/>
              </a:prstGeom>
            </p:spPr>
          </p:pic>
        </p:grpSp>
        <p:grpSp>
          <p:nvGrpSpPr>
            <p:cNvPr id="256" name="Group 255">
              <a:extLst>
                <a:ext uri="{FF2B5EF4-FFF2-40B4-BE49-F238E27FC236}">
                  <a16:creationId xmlns:a16="http://schemas.microsoft.com/office/drawing/2014/main" id="{F4E7486F-1245-3E3B-ACA0-46D4F4E37643}"/>
                </a:ext>
              </a:extLst>
            </p:cNvPr>
            <p:cNvGrpSpPr/>
            <p:nvPr/>
          </p:nvGrpSpPr>
          <p:grpSpPr>
            <a:xfrm>
              <a:off x="8248364" y="3752007"/>
              <a:ext cx="290312" cy="265176"/>
              <a:chOff x="9542257" y="2579774"/>
              <a:chExt cx="290312" cy="265176"/>
            </a:xfrm>
          </p:grpSpPr>
          <p:sp>
            <p:nvSpPr>
              <p:cNvPr id="257" name="Rectangle 256">
                <a:extLst>
                  <a:ext uri="{FF2B5EF4-FFF2-40B4-BE49-F238E27FC236}">
                    <a16:creationId xmlns:a16="http://schemas.microsoft.com/office/drawing/2014/main" id="{335CBEA1-5087-3948-8882-D11C716A37ED}"/>
                  </a:ext>
                </a:extLst>
              </p:cNvPr>
              <p:cNvSpPr/>
              <p:nvPr/>
            </p:nvSpPr>
            <p:spPr>
              <a:xfrm>
                <a:off x="9542257" y="2579774"/>
                <a:ext cx="257355" cy="2265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pic>
            <p:nvPicPr>
              <p:cNvPr id="258" name="Picture 257">
                <a:extLst>
                  <a:ext uri="{FF2B5EF4-FFF2-40B4-BE49-F238E27FC236}">
                    <a16:creationId xmlns:a16="http://schemas.microsoft.com/office/drawing/2014/main" id="{43197F8B-4CEA-39B5-5D60-7AB58E526D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1" r="75345" b="-24347"/>
              <a:stretch/>
            </p:blipFill>
            <p:spPr>
              <a:xfrm>
                <a:off x="9561581" y="2579774"/>
                <a:ext cx="270988" cy="265176"/>
              </a:xfrm>
              <a:prstGeom prst="rect">
                <a:avLst/>
              </a:prstGeom>
            </p:spPr>
          </p:pic>
        </p:grpSp>
        <p:grpSp>
          <p:nvGrpSpPr>
            <p:cNvPr id="265" name="Group 264">
              <a:extLst>
                <a:ext uri="{FF2B5EF4-FFF2-40B4-BE49-F238E27FC236}">
                  <a16:creationId xmlns:a16="http://schemas.microsoft.com/office/drawing/2014/main" id="{A2A10F56-55F8-D74E-D8E7-A5FDF3715128}"/>
                </a:ext>
              </a:extLst>
            </p:cNvPr>
            <p:cNvGrpSpPr/>
            <p:nvPr/>
          </p:nvGrpSpPr>
          <p:grpSpPr>
            <a:xfrm>
              <a:off x="5374906" y="5098576"/>
              <a:ext cx="290312" cy="265177"/>
              <a:chOff x="9542257" y="2579773"/>
              <a:chExt cx="290312" cy="265177"/>
            </a:xfrm>
          </p:grpSpPr>
          <p:sp>
            <p:nvSpPr>
              <p:cNvPr id="266" name="Rectangle 265">
                <a:extLst>
                  <a:ext uri="{FF2B5EF4-FFF2-40B4-BE49-F238E27FC236}">
                    <a16:creationId xmlns:a16="http://schemas.microsoft.com/office/drawing/2014/main" id="{018084D6-1FF9-FCE8-5384-BDE1BF811A02}"/>
                  </a:ext>
                </a:extLst>
              </p:cNvPr>
              <p:cNvSpPr/>
              <p:nvPr/>
            </p:nvSpPr>
            <p:spPr>
              <a:xfrm>
                <a:off x="9542257" y="2579773"/>
                <a:ext cx="257355" cy="265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pic>
            <p:nvPicPr>
              <p:cNvPr id="267" name="Picture 266">
                <a:extLst>
                  <a:ext uri="{FF2B5EF4-FFF2-40B4-BE49-F238E27FC236}">
                    <a16:creationId xmlns:a16="http://schemas.microsoft.com/office/drawing/2014/main" id="{2A7EB338-5734-33E2-0231-A4A5190D23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1" r="75345" b="-24347"/>
              <a:stretch/>
            </p:blipFill>
            <p:spPr>
              <a:xfrm>
                <a:off x="9561581" y="2579774"/>
                <a:ext cx="270988" cy="265176"/>
              </a:xfrm>
              <a:prstGeom prst="rect">
                <a:avLst/>
              </a:prstGeom>
            </p:spPr>
          </p:pic>
        </p:grpSp>
        <p:grpSp>
          <p:nvGrpSpPr>
            <p:cNvPr id="268" name="Group 267">
              <a:extLst>
                <a:ext uri="{FF2B5EF4-FFF2-40B4-BE49-F238E27FC236}">
                  <a16:creationId xmlns:a16="http://schemas.microsoft.com/office/drawing/2014/main" id="{DD25A446-25CA-8651-BACC-A98145BE6AFB}"/>
                </a:ext>
              </a:extLst>
            </p:cNvPr>
            <p:cNvGrpSpPr/>
            <p:nvPr/>
          </p:nvGrpSpPr>
          <p:grpSpPr>
            <a:xfrm>
              <a:off x="5520062" y="5666031"/>
              <a:ext cx="290312" cy="265177"/>
              <a:chOff x="9542257" y="2579773"/>
              <a:chExt cx="290312" cy="265177"/>
            </a:xfrm>
          </p:grpSpPr>
          <p:sp>
            <p:nvSpPr>
              <p:cNvPr id="269" name="Rectangle 268">
                <a:extLst>
                  <a:ext uri="{FF2B5EF4-FFF2-40B4-BE49-F238E27FC236}">
                    <a16:creationId xmlns:a16="http://schemas.microsoft.com/office/drawing/2014/main" id="{BFB366AD-3D83-3625-CF8C-BCA6415EB353}"/>
                  </a:ext>
                </a:extLst>
              </p:cNvPr>
              <p:cNvSpPr/>
              <p:nvPr/>
            </p:nvSpPr>
            <p:spPr>
              <a:xfrm>
                <a:off x="9542257" y="2579773"/>
                <a:ext cx="257355" cy="265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pic>
            <p:nvPicPr>
              <p:cNvPr id="270" name="Picture 269">
                <a:extLst>
                  <a:ext uri="{FF2B5EF4-FFF2-40B4-BE49-F238E27FC236}">
                    <a16:creationId xmlns:a16="http://schemas.microsoft.com/office/drawing/2014/main" id="{ABE56B67-DC59-F3D0-BFF2-324C7DDA95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1" r="75345" b="-24347"/>
              <a:stretch/>
            </p:blipFill>
            <p:spPr>
              <a:xfrm>
                <a:off x="9561581" y="2579774"/>
                <a:ext cx="270988" cy="265176"/>
              </a:xfrm>
              <a:prstGeom prst="rect">
                <a:avLst/>
              </a:prstGeom>
            </p:spPr>
          </p:pic>
        </p:grpSp>
        <p:grpSp>
          <p:nvGrpSpPr>
            <p:cNvPr id="271" name="Group 270">
              <a:extLst>
                <a:ext uri="{FF2B5EF4-FFF2-40B4-BE49-F238E27FC236}">
                  <a16:creationId xmlns:a16="http://schemas.microsoft.com/office/drawing/2014/main" id="{2DF3D280-4BFE-4A42-5568-E8F736370702}"/>
                </a:ext>
              </a:extLst>
            </p:cNvPr>
            <p:cNvGrpSpPr/>
            <p:nvPr/>
          </p:nvGrpSpPr>
          <p:grpSpPr>
            <a:xfrm>
              <a:off x="11045200" y="4790402"/>
              <a:ext cx="290312" cy="265177"/>
              <a:chOff x="9542257" y="2579773"/>
              <a:chExt cx="290312" cy="265177"/>
            </a:xfrm>
          </p:grpSpPr>
          <p:sp>
            <p:nvSpPr>
              <p:cNvPr id="272" name="Rectangle 271">
                <a:extLst>
                  <a:ext uri="{FF2B5EF4-FFF2-40B4-BE49-F238E27FC236}">
                    <a16:creationId xmlns:a16="http://schemas.microsoft.com/office/drawing/2014/main" id="{EA2D2673-5A5E-1EB2-19A4-CD139C93B83F}"/>
                  </a:ext>
                </a:extLst>
              </p:cNvPr>
              <p:cNvSpPr/>
              <p:nvPr/>
            </p:nvSpPr>
            <p:spPr>
              <a:xfrm>
                <a:off x="9542257" y="2579773"/>
                <a:ext cx="257355" cy="265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pic>
            <p:nvPicPr>
              <p:cNvPr id="273" name="Picture 272">
                <a:extLst>
                  <a:ext uri="{FF2B5EF4-FFF2-40B4-BE49-F238E27FC236}">
                    <a16:creationId xmlns:a16="http://schemas.microsoft.com/office/drawing/2014/main" id="{EC1EC8DF-3BBF-0939-2B90-41A19FA81E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1" r="75345" b="-24347"/>
              <a:stretch/>
            </p:blipFill>
            <p:spPr>
              <a:xfrm>
                <a:off x="9561581" y="2579774"/>
                <a:ext cx="270988" cy="265176"/>
              </a:xfrm>
              <a:prstGeom prst="rect">
                <a:avLst/>
              </a:prstGeom>
            </p:spPr>
          </p:pic>
        </p:grpSp>
        <p:grpSp>
          <p:nvGrpSpPr>
            <p:cNvPr id="274" name="Group 273">
              <a:extLst>
                <a:ext uri="{FF2B5EF4-FFF2-40B4-BE49-F238E27FC236}">
                  <a16:creationId xmlns:a16="http://schemas.microsoft.com/office/drawing/2014/main" id="{7EF960A8-6BE3-0782-0F61-D6062FFBD87A}"/>
                </a:ext>
              </a:extLst>
            </p:cNvPr>
            <p:cNvGrpSpPr/>
            <p:nvPr/>
          </p:nvGrpSpPr>
          <p:grpSpPr>
            <a:xfrm>
              <a:off x="10086122" y="4758399"/>
              <a:ext cx="290312" cy="265177"/>
              <a:chOff x="9542257" y="2579773"/>
              <a:chExt cx="290312" cy="265177"/>
            </a:xfrm>
          </p:grpSpPr>
          <p:sp>
            <p:nvSpPr>
              <p:cNvPr id="275" name="Rectangle 274">
                <a:extLst>
                  <a:ext uri="{FF2B5EF4-FFF2-40B4-BE49-F238E27FC236}">
                    <a16:creationId xmlns:a16="http://schemas.microsoft.com/office/drawing/2014/main" id="{8D69B459-0068-CE90-B9DB-25DF6D53375F}"/>
                  </a:ext>
                </a:extLst>
              </p:cNvPr>
              <p:cNvSpPr/>
              <p:nvPr/>
            </p:nvSpPr>
            <p:spPr>
              <a:xfrm>
                <a:off x="9542257" y="2579773"/>
                <a:ext cx="257355" cy="265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ES"/>
              </a:p>
            </p:txBody>
          </p:sp>
          <p:pic>
            <p:nvPicPr>
              <p:cNvPr id="276" name="Picture 275">
                <a:extLst>
                  <a:ext uri="{FF2B5EF4-FFF2-40B4-BE49-F238E27FC236}">
                    <a16:creationId xmlns:a16="http://schemas.microsoft.com/office/drawing/2014/main" id="{90D84EFF-E911-6DCA-93A5-01576116CC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1" r="75345" b="-24347"/>
              <a:stretch/>
            </p:blipFill>
            <p:spPr>
              <a:xfrm>
                <a:off x="9561581" y="2579774"/>
                <a:ext cx="270988" cy="265176"/>
              </a:xfrm>
              <a:prstGeom prst="rect">
                <a:avLst/>
              </a:prstGeom>
            </p:spPr>
          </p:pic>
        </p:grpSp>
      </p:grpSp>
      <p:sp>
        <p:nvSpPr>
          <p:cNvPr id="307" name="Google Shape;307;p13"/>
          <p:cNvSpPr/>
          <p:nvPr/>
        </p:nvSpPr>
        <p:spPr>
          <a:xfrm>
            <a:off x="8643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643" y="6079989"/>
            <a:ext cx="2870200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0F99F40-86FC-3B16-0C64-F388DA4E8209}"/>
              </a:ext>
            </a:extLst>
          </p:cNvPr>
          <p:cNvSpPr txBox="1"/>
          <p:nvPr/>
        </p:nvSpPr>
        <p:spPr>
          <a:xfrm>
            <a:off x="3103701" y="259945"/>
            <a:ext cx="8731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Risk </a:t>
            </a:r>
            <a:r>
              <a:rPr lang="en-GB" sz="1800" b="1" dirty="0"/>
              <a:t>and vulnerability study </a:t>
            </a:r>
            <a:r>
              <a:rPr lang="en-GB" sz="1800" dirty="0"/>
              <a:t>(Comparison of risk between islands) – </a:t>
            </a:r>
            <a:r>
              <a:rPr lang="en-GB" i="1" dirty="0"/>
              <a:t>2100 RCP 8.5 </a:t>
            </a:r>
            <a:endParaRPr lang="en-ES" sz="1800" i="1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5906A88-BA60-7E28-1225-49E73745FEC1}"/>
              </a:ext>
            </a:extLst>
          </p:cNvPr>
          <p:cNvGrpSpPr/>
          <p:nvPr/>
        </p:nvGrpSpPr>
        <p:grpSpPr>
          <a:xfrm>
            <a:off x="3830564" y="3637922"/>
            <a:ext cx="1218438" cy="876890"/>
            <a:chOff x="4041680" y="3166968"/>
            <a:chExt cx="1218438" cy="876890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ADADAF95-6F35-4FCB-9AF1-69CF2872907F}"/>
                </a:ext>
              </a:extLst>
            </p:cNvPr>
            <p:cNvGrpSpPr/>
            <p:nvPr/>
          </p:nvGrpSpPr>
          <p:grpSpPr>
            <a:xfrm>
              <a:off x="4041680" y="3778682"/>
              <a:ext cx="1218438" cy="265176"/>
              <a:chOff x="4041680" y="3778682"/>
              <a:chExt cx="1218438" cy="265176"/>
            </a:xfrm>
          </p:grpSpPr>
          <p:cxnSp>
            <p:nvCxnSpPr>
              <p:cNvPr id="18" name="Connecteur droit 13">
                <a:extLst>
                  <a:ext uri="{FF2B5EF4-FFF2-40B4-BE49-F238E27FC236}">
                    <a16:creationId xmlns:a16="http://schemas.microsoft.com/office/drawing/2014/main" id="{794901C8-E14D-CEBA-F7CE-A28319C2795D}"/>
                  </a:ext>
                </a:extLst>
              </p:cNvPr>
              <p:cNvCxnSpPr/>
              <p:nvPr/>
            </p:nvCxnSpPr>
            <p:spPr>
              <a:xfrm flipH="1" flipV="1">
                <a:off x="4041680" y="3796970"/>
                <a:ext cx="402336" cy="2286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5">
                <a:extLst>
                  <a:ext uri="{FF2B5EF4-FFF2-40B4-BE49-F238E27FC236}">
                    <a16:creationId xmlns:a16="http://schemas.microsoft.com/office/drawing/2014/main" id="{3B7F7F63-BE31-46D7-8E6A-6C89E9AD03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66342" y="3778682"/>
                <a:ext cx="493776" cy="26517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1" name="ZoneTexte 18">
              <a:extLst>
                <a:ext uri="{FF2B5EF4-FFF2-40B4-BE49-F238E27FC236}">
                  <a16:creationId xmlns:a16="http://schemas.microsoft.com/office/drawing/2014/main" id="{CF74998C-179A-5BFA-B71B-08BB48BD9F1A}"/>
                </a:ext>
              </a:extLst>
            </p:cNvPr>
            <p:cNvSpPr txBox="1"/>
            <p:nvPr/>
          </p:nvSpPr>
          <p:spPr>
            <a:xfrm>
              <a:off x="4269200" y="3166968"/>
              <a:ext cx="6815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Azores</a:t>
              </a:r>
            </a:p>
          </p:txBody>
        </p:sp>
      </p:grpSp>
      <p:graphicFrame>
        <p:nvGraphicFramePr>
          <p:cNvPr id="41" name="Table 41">
            <a:extLst>
              <a:ext uri="{FF2B5EF4-FFF2-40B4-BE49-F238E27FC236}">
                <a16:creationId xmlns:a16="http://schemas.microsoft.com/office/drawing/2014/main" id="{61FEC255-F191-447E-EE24-4C838B48BB1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976434" y="890265"/>
          <a:ext cx="5400000" cy="7315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2913761615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62906494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4261149089"/>
                    </a:ext>
                  </a:extLst>
                </a:gridCol>
              </a:tblGrid>
              <a:tr h="270012">
                <a:tc gridSpan="3">
                  <a:txBody>
                    <a:bodyPr/>
                    <a:lstStyle/>
                    <a:p>
                      <a:pPr algn="ctr"/>
                      <a:r>
                        <a:rPr lang="en-ES" sz="1400" b="1" dirty="0">
                          <a:solidFill>
                            <a:schemeClr val="bg1"/>
                          </a:solidFill>
                        </a:rPr>
                        <a:t>RISKS</a:t>
                      </a:r>
                      <a:endParaRPr lang="en-E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10565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ES" sz="1200" b="1" dirty="0">
                        <a:solidFill>
                          <a:srgbClr val="10565F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ES" sz="1200" b="1" dirty="0">
                        <a:solidFill>
                          <a:srgbClr val="10565F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4378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ES" sz="1100" b="1" dirty="0">
                          <a:solidFill>
                            <a:srgbClr val="10565F"/>
                          </a:solidFill>
                        </a:rPr>
                        <a:t>FOREST FIRES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1100" b="1" dirty="0">
                          <a:solidFill>
                            <a:srgbClr val="10565F"/>
                          </a:solidFill>
                        </a:rPr>
                        <a:t>THERMAL STRESS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1100" b="1" dirty="0">
                          <a:solidFill>
                            <a:srgbClr val="10565F"/>
                          </a:solidFill>
                        </a:rPr>
                        <a:t>MARINE HABITAT DEGRADATION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136810"/>
                  </a:ext>
                </a:extLst>
              </a:tr>
            </a:tbl>
          </a:graphicData>
        </a:graphic>
      </p:graphicFrame>
      <p:graphicFrame>
        <p:nvGraphicFramePr>
          <p:cNvPr id="14" name="Table 41">
            <a:extLst>
              <a:ext uri="{FF2B5EF4-FFF2-40B4-BE49-F238E27FC236}">
                <a16:creationId xmlns:a16="http://schemas.microsoft.com/office/drawing/2014/main" id="{341AC794-BFEF-EA5D-5EC4-19D48064E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608281"/>
              </p:ext>
            </p:extLst>
          </p:nvPr>
        </p:nvGraphicFramePr>
        <p:xfrm>
          <a:off x="3655575" y="3944893"/>
          <a:ext cx="1512000" cy="244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91376161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290649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261149089"/>
                    </a:ext>
                  </a:extLst>
                </a:gridCol>
              </a:tblGrid>
              <a:tr h="244800"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FOREST FIRES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THERMAL STRESS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MARINE HABITAT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136810"/>
                  </a:ext>
                </a:extLst>
              </a:tr>
            </a:tbl>
          </a:graphicData>
        </a:graphic>
      </p:graphicFrame>
      <p:grpSp>
        <p:nvGrpSpPr>
          <p:cNvPr id="264" name="Group 263">
            <a:extLst>
              <a:ext uri="{FF2B5EF4-FFF2-40B4-BE49-F238E27FC236}">
                <a16:creationId xmlns:a16="http://schemas.microsoft.com/office/drawing/2014/main" id="{DBEFF31D-BBA7-C419-B464-899E7FFE5205}"/>
              </a:ext>
            </a:extLst>
          </p:cNvPr>
          <p:cNvGrpSpPr/>
          <p:nvPr/>
        </p:nvGrpSpPr>
        <p:grpSpPr>
          <a:xfrm>
            <a:off x="4709827" y="4754191"/>
            <a:ext cx="1218438" cy="876890"/>
            <a:chOff x="4041680" y="3166968"/>
            <a:chExt cx="1218438" cy="876890"/>
          </a:xfrm>
        </p:grpSpPr>
        <p:grpSp>
          <p:nvGrpSpPr>
            <p:cNvPr id="278" name="Group 277">
              <a:extLst>
                <a:ext uri="{FF2B5EF4-FFF2-40B4-BE49-F238E27FC236}">
                  <a16:creationId xmlns:a16="http://schemas.microsoft.com/office/drawing/2014/main" id="{4679F978-F855-9A0F-2126-A9B1C377417B}"/>
                </a:ext>
              </a:extLst>
            </p:cNvPr>
            <p:cNvGrpSpPr/>
            <p:nvPr/>
          </p:nvGrpSpPr>
          <p:grpSpPr>
            <a:xfrm>
              <a:off x="4041680" y="3778682"/>
              <a:ext cx="1218438" cy="265176"/>
              <a:chOff x="4041680" y="3778682"/>
              <a:chExt cx="1218438" cy="265176"/>
            </a:xfrm>
          </p:grpSpPr>
          <p:cxnSp>
            <p:nvCxnSpPr>
              <p:cNvPr id="280" name="Connecteur droit 13">
                <a:extLst>
                  <a:ext uri="{FF2B5EF4-FFF2-40B4-BE49-F238E27FC236}">
                    <a16:creationId xmlns:a16="http://schemas.microsoft.com/office/drawing/2014/main" id="{BBEEA1DF-6EF6-DC77-7754-AE5CAE4D5B15}"/>
                  </a:ext>
                </a:extLst>
              </p:cNvPr>
              <p:cNvCxnSpPr/>
              <p:nvPr/>
            </p:nvCxnSpPr>
            <p:spPr>
              <a:xfrm flipH="1" flipV="1">
                <a:off x="4041680" y="3796970"/>
                <a:ext cx="402336" cy="2286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1" name="Connecteur droit 15">
                <a:extLst>
                  <a:ext uri="{FF2B5EF4-FFF2-40B4-BE49-F238E27FC236}">
                    <a16:creationId xmlns:a16="http://schemas.microsoft.com/office/drawing/2014/main" id="{6530B5BA-F590-433F-8B48-F856938612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66342" y="3778682"/>
                <a:ext cx="493776" cy="26517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79" name="ZoneTexte 18">
              <a:extLst>
                <a:ext uri="{FF2B5EF4-FFF2-40B4-BE49-F238E27FC236}">
                  <a16:creationId xmlns:a16="http://schemas.microsoft.com/office/drawing/2014/main" id="{AD057D96-79FE-1B78-1AC3-62382953622E}"/>
                </a:ext>
              </a:extLst>
            </p:cNvPr>
            <p:cNvSpPr txBox="1"/>
            <p:nvPr/>
          </p:nvSpPr>
          <p:spPr>
            <a:xfrm>
              <a:off x="4269200" y="3166968"/>
              <a:ext cx="8194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Madeira</a:t>
              </a:r>
            </a:p>
          </p:txBody>
        </p:sp>
      </p:grpSp>
      <p:graphicFrame>
        <p:nvGraphicFramePr>
          <p:cNvPr id="282" name="Table 41">
            <a:extLst>
              <a:ext uri="{FF2B5EF4-FFF2-40B4-BE49-F238E27FC236}">
                <a16:creationId xmlns:a16="http://schemas.microsoft.com/office/drawing/2014/main" id="{DD4C05F1-B90C-4C44-ED3C-515C789CA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143439"/>
              </p:ext>
            </p:extLst>
          </p:nvPr>
        </p:nvGraphicFramePr>
        <p:xfrm>
          <a:off x="4534838" y="5061162"/>
          <a:ext cx="1512000" cy="244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91376161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290649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261149089"/>
                    </a:ext>
                  </a:extLst>
                </a:gridCol>
              </a:tblGrid>
              <a:tr h="244800"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FOREST FIRES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THERMAL STRESS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MARINE HABITAT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136810"/>
                  </a:ext>
                </a:extLst>
              </a:tr>
            </a:tbl>
          </a:graphicData>
        </a:graphic>
      </p:graphicFrame>
      <p:grpSp>
        <p:nvGrpSpPr>
          <p:cNvPr id="283" name="Group 282">
            <a:extLst>
              <a:ext uri="{FF2B5EF4-FFF2-40B4-BE49-F238E27FC236}">
                <a16:creationId xmlns:a16="http://schemas.microsoft.com/office/drawing/2014/main" id="{0B8ABC65-2FE3-4B90-95E0-EE1BC691ADE8}"/>
              </a:ext>
            </a:extLst>
          </p:cNvPr>
          <p:cNvGrpSpPr/>
          <p:nvPr/>
        </p:nvGrpSpPr>
        <p:grpSpPr>
          <a:xfrm>
            <a:off x="3392775" y="5813772"/>
            <a:ext cx="1898063" cy="637907"/>
            <a:chOff x="3716388" y="3193867"/>
            <a:chExt cx="1898063" cy="637907"/>
          </a:xfrm>
        </p:grpSpPr>
        <p:grpSp>
          <p:nvGrpSpPr>
            <p:cNvPr id="284" name="Group 283">
              <a:extLst>
                <a:ext uri="{FF2B5EF4-FFF2-40B4-BE49-F238E27FC236}">
                  <a16:creationId xmlns:a16="http://schemas.microsoft.com/office/drawing/2014/main" id="{095677C3-2D6E-8931-9FC8-8711FC056C35}"/>
                </a:ext>
              </a:extLst>
            </p:cNvPr>
            <p:cNvGrpSpPr/>
            <p:nvPr/>
          </p:nvGrpSpPr>
          <p:grpSpPr>
            <a:xfrm>
              <a:off x="5151665" y="3540195"/>
              <a:ext cx="462786" cy="291579"/>
              <a:chOff x="5151665" y="3540195"/>
              <a:chExt cx="462786" cy="291579"/>
            </a:xfrm>
          </p:grpSpPr>
          <p:cxnSp>
            <p:nvCxnSpPr>
              <p:cNvPr id="286" name="Connecteur droit 13">
                <a:extLst>
                  <a:ext uri="{FF2B5EF4-FFF2-40B4-BE49-F238E27FC236}">
                    <a16:creationId xmlns:a16="http://schemas.microsoft.com/office/drawing/2014/main" id="{BC94FA90-E3F7-E957-3EFA-17E496D621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51665" y="3732736"/>
                <a:ext cx="462786" cy="9903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7" name="Connecteur droit 15">
                <a:extLst>
                  <a:ext uri="{FF2B5EF4-FFF2-40B4-BE49-F238E27FC236}">
                    <a16:creationId xmlns:a16="http://schemas.microsoft.com/office/drawing/2014/main" id="{32F55983-3409-51DA-AF45-FF8336C8D56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167578" y="3540195"/>
                <a:ext cx="398810" cy="7552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5" name="ZoneTexte 18">
              <a:extLst>
                <a:ext uri="{FF2B5EF4-FFF2-40B4-BE49-F238E27FC236}">
                  <a16:creationId xmlns:a16="http://schemas.microsoft.com/office/drawing/2014/main" id="{AE4B5BF2-9209-ED00-0A4D-F5FB7CF53BD9}"/>
                </a:ext>
              </a:extLst>
            </p:cNvPr>
            <p:cNvSpPr txBox="1"/>
            <p:nvPr/>
          </p:nvSpPr>
          <p:spPr>
            <a:xfrm>
              <a:off x="3716388" y="3193867"/>
              <a:ext cx="12923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Canary </a:t>
              </a:r>
              <a:r>
                <a:rPr lang="fr-FR" sz="1200" b="1" dirty="0" err="1">
                  <a:solidFill>
                    <a:srgbClr val="002060"/>
                  </a:solidFill>
                  <a:latin typeface="Century Gothic" panose="020B0502020202020204" pitchFamily="34" charset="0"/>
                </a:rPr>
                <a:t>Islands</a:t>
              </a:r>
              <a:endParaRPr lang="fr-FR" sz="1200" b="1" dirty="0">
                <a:solidFill>
                  <a:srgbClr val="002060"/>
                </a:solidFill>
                <a:latin typeface="Century Gothic" panose="020B0502020202020204" pitchFamily="34" charset="0"/>
              </a:endParaRPr>
            </a:p>
          </p:txBody>
        </p:sp>
      </p:grpSp>
      <p:graphicFrame>
        <p:nvGraphicFramePr>
          <p:cNvPr id="288" name="Table 41">
            <a:extLst>
              <a:ext uri="{FF2B5EF4-FFF2-40B4-BE49-F238E27FC236}">
                <a16:creationId xmlns:a16="http://schemas.microsoft.com/office/drawing/2014/main" id="{DF78F601-B0D1-BC9D-D7EA-A3647CACC7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319069"/>
              </p:ext>
            </p:extLst>
          </p:nvPr>
        </p:nvGraphicFramePr>
        <p:xfrm>
          <a:off x="3262585" y="6147172"/>
          <a:ext cx="1512000" cy="244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91376161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290649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261149089"/>
                    </a:ext>
                  </a:extLst>
                </a:gridCol>
              </a:tblGrid>
              <a:tr h="244800"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FOREST FIRES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THERMAL STRESS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MARINE HABITAT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136810"/>
                  </a:ext>
                </a:extLst>
              </a:tr>
            </a:tbl>
          </a:graphicData>
        </a:graphic>
      </p:graphicFrame>
      <p:grpSp>
        <p:nvGrpSpPr>
          <p:cNvPr id="295" name="Group 294">
            <a:extLst>
              <a:ext uri="{FF2B5EF4-FFF2-40B4-BE49-F238E27FC236}">
                <a16:creationId xmlns:a16="http://schemas.microsoft.com/office/drawing/2014/main" id="{57DD0499-1D3A-622E-A4A1-7F5C6C4ED849}"/>
              </a:ext>
            </a:extLst>
          </p:cNvPr>
          <p:cNvGrpSpPr/>
          <p:nvPr/>
        </p:nvGrpSpPr>
        <p:grpSpPr>
          <a:xfrm>
            <a:off x="6836839" y="4805680"/>
            <a:ext cx="1348446" cy="797383"/>
            <a:chOff x="3939732" y="3198192"/>
            <a:chExt cx="1348446" cy="797383"/>
          </a:xfrm>
        </p:grpSpPr>
        <p:grpSp>
          <p:nvGrpSpPr>
            <p:cNvPr id="296" name="Group 295">
              <a:extLst>
                <a:ext uri="{FF2B5EF4-FFF2-40B4-BE49-F238E27FC236}">
                  <a16:creationId xmlns:a16="http://schemas.microsoft.com/office/drawing/2014/main" id="{C28983A3-5D27-CC73-9879-CE91F761F210}"/>
                </a:ext>
              </a:extLst>
            </p:cNvPr>
            <p:cNvGrpSpPr/>
            <p:nvPr/>
          </p:nvGrpSpPr>
          <p:grpSpPr>
            <a:xfrm>
              <a:off x="4063378" y="3198192"/>
              <a:ext cx="1173785" cy="255482"/>
              <a:chOff x="4063378" y="3198192"/>
              <a:chExt cx="1173785" cy="255482"/>
            </a:xfrm>
          </p:grpSpPr>
          <p:cxnSp>
            <p:nvCxnSpPr>
              <p:cNvPr id="298" name="Connecteur droit 13">
                <a:extLst>
                  <a:ext uri="{FF2B5EF4-FFF2-40B4-BE49-F238E27FC236}">
                    <a16:creationId xmlns:a16="http://schemas.microsoft.com/office/drawing/2014/main" id="{1083E328-F16A-6203-5B01-607391F95B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63378" y="3225204"/>
                <a:ext cx="356928" cy="22847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9" name="Connecteur droit 15">
                <a:extLst>
                  <a:ext uri="{FF2B5EF4-FFF2-40B4-BE49-F238E27FC236}">
                    <a16:creationId xmlns:a16="http://schemas.microsoft.com/office/drawing/2014/main" id="{CAFF9415-881F-1CB5-D69D-A6E380A988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0165" y="3198192"/>
                <a:ext cx="456998" cy="24038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97" name="ZoneTexte 18">
              <a:extLst>
                <a:ext uri="{FF2B5EF4-FFF2-40B4-BE49-F238E27FC236}">
                  <a16:creationId xmlns:a16="http://schemas.microsoft.com/office/drawing/2014/main" id="{007E3B23-4E45-1DAC-0A39-22EA845C3743}"/>
                </a:ext>
              </a:extLst>
            </p:cNvPr>
            <p:cNvSpPr txBox="1"/>
            <p:nvPr/>
          </p:nvSpPr>
          <p:spPr>
            <a:xfrm>
              <a:off x="3939732" y="3718576"/>
              <a:ext cx="13484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 err="1">
                  <a:solidFill>
                    <a:srgbClr val="002060"/>
                  </a:solidFill>
                  <a:latin typeface="Century Gothic" panose="020B0502020202020204" pitchFamily="34" charset="0"/>
                </a:rPr>
                <a:t>Balearic</a:t>
              </a:r>
              <a:r>
                <a:rPr lang="fr-FR" sz="1200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200" b="1" dirty="0" err="1">
                  <a:solidFill>
                    <a:srgbClr val="002060"/>
                  </a:solidFill>
                  <a:latin typeface="Century Gothic" panose="020B0502020202020204" pitchFamily="34" charset="0"/>
                </a:rPr>
                <a:t>Islands</a:t>
              </a:r>
              <a:endParaRPr lang="fr-FR" sz="1200" b="1" dirty="0">
                <a:solidFill>
                  <a:srgbClr val="002060"/>
                </a:solidFill>
                <a:latin typeface="Century Gothic" panose="020B0502020202020204" pitchFamily="34" charset="0"/>
              </a:endParaRPr>
            </a:p>
          </p:txBody>
        </p:sp>
      </p:grpSp>
      <p:graphicFrame>
        <p:nvGraphicFramePr>
          <p:cNvPr id="300" name="Table 41">
            <a:extLst>
              <a:ext uri="{FF2B5EF4-FFF2-40B4-BE49-F238E27FC236}">
                <a16:creationId xmlns:a16="http://schemas.microsoft.com/office/drawing/2014/main" id="{9AD111E0-F473-A453-9952-2C767297C5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741398"/>
              </p:ext>
            </p:extLst>
          </p:nvPr>
        </p:nvGraphicFramePr>
        <p:xfrm>
          <a:off x="6763798" y="5081427"/>
          <a:ext cx="1512000" cy="244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91376161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290649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261149089"/>
                    </a:ext>
                  </a:extLst>
                </a:gridCol>
              </a:tblGrid>
              <a:tr h="244800"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FOREST FIRES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THERMAL STRESS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MARINE HABITAT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136810"/>
                  </a:ext>
                </a:extLst>
              </a:tr>
            </a:tbl>
          </a:graphicData>
        </a:graphic>
      </p:graphicFrame>
      <p:grpSp>
        <p:nvGrpSpPr>
          <p:cNvPr id="306" name="Group 305">
            <a:extLst>
              <a:ext uri="{FF2B5EF4-FFF2-40B4-BE49-F238E27FC236}">
                <a16:creationId xmlns:a16="http://schemas.microsoft.com/office/drawing/2014/main" id="{4E0DE1F3-B2CF-56EB-9C5A-C4FEECDA2305}"/>
              </a:ext>
            </a:extLst>
          </p:cNvPr>
          <p:cNvGrpSpPr/>
          <p:nvPr/>
        </p:nvGrpSpPr>
        <p:grpSpPr>
          <a:xfrm>
            <a:off x="8175145" y="3448583"/>
            <a:ext cx="1219626" cy="797351"/>
            <a:chOff x="3626476" y="3109103"/>
            <a:chExt cx="1219626" cy="797351"/>
          </a:xfrm>
        </p:grpSpPr>
        <p:grpSp>
          <p:nvGrpSpPr>
            <p:cNvPr id="308" name="Group 307">
              <a:extLst>
                <a:ext uri="{FF2B5EF4-FFF2-40B4-BE49-F238E27FC236}">
                  <a16:creationId xmlns:a16="http://schemas.microsoft.com/office/drawing/2014/main" id="{6E07E7CB-3CFB-9F48-95FF-D5340C81AB8D}"/>
                </a:ext>
              </a:extLst>
            </p:cNvPr>
            <p:cNvGrpSpPr/>
            <p:nvPr/>
          </p:nvGrpSpPr>
          <p:grpSpPr>
            <a:xfrm>
              <a:off x="3626476" y="3594442"/>
              <a:ext cx="451035" cy="312012"/>
              <a:chOff x="3626476" y="3594442"/>
              <a:chExt cx="451035" cy="312012"/>
            </a:xfrm>
          </p:grpSpPr>
          <p:cxnSp>
            <p:nvCxnSpPr>
              <p:cNvPr id="311" name="Connecteur droit 13">
                <a:extLst>
                  <a:ext uri="{FF2B5EF4-FFF2-40B4-BE49-F238E27FC236}">
                    <a16:creationId xmlns:a16="http://schemas.microsoft.com/office/drawing/2014/main" id="{48517EA1-038B-33F0-06A5-4DCA36BA2F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26476" y="3594442"/>
                <a:ext cx="119458" cy="23184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2" name="Connecteur droit 15">
                <a:extLst>
                  <a:ext uri="{FF2B5EF4-FFF2-40B4-BE49-F238E27FC236}">
                    <a16:creationId xmlns:a16="http://schemas.microsoft.com/office/drawing/2014/main" id="{49DD540E-BF6C-2D22-06A0-516B37ABDE5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78891" y="3717405"/>
                <a:ext cx="298620" cy="18904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10" name="ZoneTexte 18">
              <a:extLst>
                <a:ext uri="{FF2B5EF4-FFF2-40B4-BE49-F238E27FC236}">
                  <a16:creationId xmlns:a16="http://schemas.microsoft.com/office/drawing/2014/main" id="{C62BCE21-599B-E151-9DCC-68AC8887F365}"/>
                </a:ext>
              </a:extLst>
            </p:cNvPr>
            <p:cNvSpPr txBox="1"/>
            <p:nvPr/>
          </p:nvSpPr>
          <p:spPr>
            <a:xfrm>
              <a:off x="4093973" y="3109103"/>
              <a:ext cx="7521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Corsica</a:t>
              </a:r>
            </a:p>
          </p:txBody>
        </p:sp>
      </p:grpSp>
      <p:graphicFrame>
        <p:nvGraphicFramePr>
          <p:cNvPr id="313" name="Table 41">
            <a:extLst>
              <a:ext uri="{FF2B5EF4-FFF2-40B4-BE49-F238E27FC236}">
                <a16:creationId xmlns:a16="http://schemas.microsoft.com/office/drawing/2014/main" id="{71670313-FFD3-AE0D-AC7C-80270E3D7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580704"/>
              </p:ext>
            </p:extLst>
          </p:nvPr>
        </p:nvGraphicFramePr>
        <p:xfrm>
          <a:off x="8397057" y="3765820"/>
          <a:ext cx="1512000" cy="244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91376161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290649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261149089"/>
                    </a:ext>
                  </a:extLst>
                </a:gridCol>
              </a:tblGrid>
              <a:tr h="244800"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FOREST FIRES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THERMAL STRESS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MARINE HABITAT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136810"/>
                  </a:ext>
                </a:extLst>
              </a:tr>
            </a:tbl>
          </a:graphicData>
        </a:graphic>
      </p:graphicFrame>
      <p:grpSp>
        <p:nvGrpSpPr>
          <p:cNvPr id="324" name="Group 323">
            <a:extLst>
              <a:ext uri="{FF2B5EF4-FFF2-40B4-BE49-F238E27FC236}">
                <a16:creationId xmlns:a16="http://schemas.microsoft.com/office/drawing/2014/main" id="{E1359281-B6A7-A435-12E2-9FA2F44CDD93}"/>
              </a:ext>
            </a:extLst>
          </p:cNvPr>
          <p:cNvGrpSpPr/>
          <p:nvPr/>
        </p:nvGrpSpPr>
        <p:grpSpPr>
          <a:xfrm>
            <a:off x="6336324" y="3802112"/>
            <a:ext cx="1692460" cy="907381"/>
            <a:chOff x="3944409" y="2894787"/>
            <a:chExt cx="1692460" cy="907381"/>
          </a:xfrm>
        </p:grpSpPr>
        <p:grpSp>
          <p:nvGrpSpPr>
            <p:cNvPr id="325" name="Group 324">
              <a:extLst>
                <a:ext uri="{FF2B5EF4-FFF2-40B4-BE49-F238E27FC236}">
                  <a16:creationId xmlns:a16="http://schemas.microsoft.com/office/drawing/2014/main" id="{968F24BA-4AF8-BEE6-78E1-18D470DDFB27}"/>
                </a:ext>
              </a:extLst>
            </p:cNvPr>
            <p:cNvGrpSpPr/>
            <p:nvPr/>
          </p:nvGrpSpPr>
          <p:grpSpPr>
            <a:xfrm>
              <a:off x="5165749" y="3411998"/>
              <a:ext cx="471120" cy="390170"/>
              <a:chOff x="5165749" y="3411998"/>
              <a:chExt cx="471120" cy="390170"/>
            </a:xfrm>
          </p:grpSpPr>
          <p:cxnSp>
            <p:nvCxnSpPr>
              <p:cNvPr id="327" name="Connecteur droit 13">
                <a:extLst>
                  <a:ext uri="{FF2B5EF4-FFF2-40B4-BE49-F238E27FC236}">
                    <a16:creationId xmlns:a16="http://schemas.microsoft.com/office/drawing/2014/main" id="{4603D1E9-FE91-6BF9-B60D-0398A3F57B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165749" y="3628116"/>
                <a:ext cx="412507" cy="17405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8" name="Connecteur droit 15">
                <a:extLst>
                  <a:ext uri="{FF2B5EF4-FFF2-40B4-BE49-F238E27FC236}">
                    <a16:creationId xmlns:a16="http://schemas.microsoft.com/office/drawing/2014/main" id="{CBCEEC96-8412-860D-2C40-7BD1D984D6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301535" y="3411998"/>
                <a:ext cx="335334" cy="26415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26" name="ZoneTexte 18">
              <a:extLst>
                <a:ext uri="{FF2B5EF4-FFF2-40B4-BE49-F238E27FC236}">
                  <a16:creationId xmlns:a16="http://schemas.microsoft.com/office/drawing/2014/main" id="{6280B058-A3DB-E202-118B-BC1D387500D1}"/>
                </a:ext>
              </a:extLst>
            </p:cNvPr>
            <p:cNvSpPr txBox="1"/>
            <p:nvPr/>
          </p:nvSpPr>
          <p:spPr>
            <a:xfrm>
              <a:off x="3944409" y="2894787"/>
              <a:ext cx="78098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 err="1">
                  <a:solidFill>
                    <a:srgbClr val="002060"/>
                  </a:solidFill>
                  <a:latin typeface="Century Gothic" panose="020B0502020202020204" pitchFamily="34" charset="0"/>
                </a:rPr>
                <a:t>Sardinia</a:t>
              </a:r>
              <a:endParaRPr lang="fr-FR" sz="1200" b="1" dirty="0">
                <a:solidFill>
                  <a:srgbClr val="002060"/>
                </a:solidFill>
                <a:latin typeface="Century Gothic" panose="020B0502020202020204" pitchFamily="34" charset="0"/>
              </a:endParaRPr>
            </a:p>
          </p:txBody>
        </p:sp>
      </p:grpSp>
      <p:graphicFrame>
        <p:nvGraphicFramePr>
          <p:cNvPr id="331" name="Table 41">
            <a:extLst>
              <a:ext uri="{FF2B5EF4-FFF2-40B4-BE49-F238E27FC236}">
                <a16:creationId xmlns:a16="http://schemas.microsoft.com/office/drawing/2014/main" id="{BD5B496B-5E79-98DC-83CC-9AE91E6DE6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552201"/>
              </p:ext>
            </p:extLst>
          </p:nvPr>
        </p:nvGraphicFramePr>
        <p:xfrm>
          <a:off x="6099359" y="4120795"/>
          <a:ext cx="1512000" cy="244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91376161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290649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261149089"/>
                    </a:ext>
                  </a:extLst>
                </a:gridCol>
              </a:tblGrid>
              <a:tr h="244800"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FOREST FIRES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THERMAL STRESS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MARINE HABITAT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136810"/>
                  </a:ext>
                </a:extLst>
              </a:tr>
            </a:tbl>
          </a:graphicData>
        </a:graphic>
      </p:graphicFrame>
      <p:grpSp>
        <p:nvGrpSpPr>
          <p:cNvPr id="333" name="Group 332">
            <a:extLst>
              <a:ext uri="{FF2B5EF4-FFF2-40B4-BE49-F238E27FC236}">
                <a16:creationId xmlns:a16="http://schemas.microsoft.com/office/drawing/2014/main" id="{A4C4DB8E-A860-5F1B-B8B4-95E11E4A94F8}"/>
              </a:ext>
            </a:extLst>
          </p:cNvPr>
          <p:cNvGrpSpPr/>
          <p:nvPr/>
        </p:nvGrpSpPr>
        <p:grpSpPr>
          <a:xfrm>
            <a:off x="8790276" y="4067141"/>
            <a:ext cx="1041259" cy="821182"/>
            <a:chOff x="3615689" y="3109103"/>
            <a:chExt cx="1041259" cy="821182"/>
          </a:xfrm>
        </p:grpSpPr>
        <p:grpSp>
          <p:nvGrpSpPr>
            <p:cNvPr id="334" name="Group 333">
              <a:extLst>
                <a:ext uri="{FF2B5EF4-FFF2-40B4-BE49-F238E27FC236}">
                  <a16:creationId xmlns:a16="http://schemas.microsoft.com/office/drawing/2014/main" id="{2D589121-1EDD-BD75-8629-A6ADA0E4CA07}"/>
                </a:ext>
              </a:extLst>
            </p:cNvPr>
            <p:cNvGrpSpPr/>
            <p:nvPr/>
          </p:nvGrpSpPr>
          <p:grpSpPr>
            <a:xfrm>
              <a:off x="3615689" y="3717405"/>
              <a:ext cx="401918" cy="212880"/>
              <a:chOff x="3615689" y="3717405"/>
              <a:chExt cx="401918" cy="212880"/>
            </a:xfrm>
          </p:grpSpPr>
          <p:cxnSp>
            <p:nvCxnSpPr>
              <p:cNvPr id="336" name="Connecteur droit 13">
                <a:extLst>
                  <a:ext uri="{FF2B5EF4-FFF2-40B4-BE49-F238E27FC236}">
                    <a16:creationId xmlns:a16="http://schemas.microsoft.com/office/drawing/2014/main" id="{E6BB338D-110E-6970-E377-D0BB85FE53B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15689" y="3717405"/>
                <a:ext cx="55365" cy="18904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7" name="Connecteur droit 15">
                <a:extLst>
                  <a:ext uri="{FF2B5EF4-FFF2-40B4-BE49-F238E27FC236}">
                    <a16:creationId xmlns:a16="http://schemas.microsoft.com/office/drawing/2014/main" id="{3516704B-4705-9175-B220-8603C93A1A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18987" y="3741236"/>
                <a:ext cx="298620" cy="18904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35" name="ZoneTexte 18">
              <a:extLst>
                <a:ext uri="{FF2B5EF4-FFF2-40B4-BE49-F238E27FC236}">
                  <a16:creationId xmlns:a16="http://schemas.microsoft.com/office/drawing/2014/main" id="{8598AB3C-12FA-EB35-54B2-E77295D32279}"/>
                </a:ext>
              </a:extLst>
            </p:cNvPr>
            <p:cNvSpPr txBox="1"/>
            <p:nvPr/>
          </p:nvSpPr>
          <p:spPr>
            <a:xfrm>
              <a:off x="4093973" y="3109103"/>
              <a:ext cx="5629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 err="1">
                  <a:solidFill>
                    <a:srgbClr val="002060"/>
                  </a:solidFill>
                  <a:latin typeface="Century Gothic" panose="020B0502020202020204" pitchFamily="34" charset="0"/>
                </a:rPr>
                <a:t>Sicily</a:t>
              </a:r>
              <a:endParaRPr lang="fr-FR" sz="1200" b="1" dirty="0">
                <a:solidFill>
                  <a:srgbClr val="002060"/>
                </a:solidFill>
                <a:latin typeface="Century Gothic" panose="020B0502020202020204" pitchFamily="34" charset="0"/>
              </a:endParaRPr>
            </a:p>
          </p:txBody>
        </p:sp>
      </p:grpSp>
      <p:graphicFrame>
        <p:nvGraphicFramePr>
          <p:cNvPr id="338" name="Table 41">
            <a:extLst>
              <a:ext uri="{FF2B5EF4-FFF2-40B4-BE49-F238E27FC236}">
                <a16:creationId xmlns:a16="http://schemas.microsoft.com/office/drawing/2014/main" id="{8027C1CC-E75E-176D-B4F4-9E265D1514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655658"/>
              </p:ext>
            </p:extLst>
          </p:nvPr>
        </p:nvGraphicFramePr>
        <p:xfrm>
          <a:off x="8797460" y="4367184"/>
          <a:ext cx="1512000" cy="244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91376161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290649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261149089"/>
                    </a:ext>
                  </a:extLst>
                </a:gridCol>
              </a:tblGrid>
              <a:tr h="244800"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FOREST FIRES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THERMAL STRESS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MARINE HABITAT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136810"/>
                  </a:ext>
                </a:extLst>
              </a:tr>
            </a:tbl>
          </a:graphicData>
        </a:graphic>
      </p:graphicFrame>
      <p:grpSp>
        <p:nvGrpSpPr>
          <p:cNvPr id="341" name="Group 340">
            <a:extLst>
              <a:ext uri="{FF2B5EF4-FFF2-40B4-BE49-F238E27FC236}">
                <a16:creationId xmlns:a16="http://schemas.microsoft.com/office/drawing/2014/main" id="{ED43DF46-BAF7-C8C8-C927-C0A901CF1A40}"/>
              </a:ext>
            </a:extLst>
          </p:cNvPr>
          <p:cNvGrpSpPr/>
          <p:nvPr/>
        </p:nvGrpSpPr>
        <p:grpSpPr>
          <a:xfrm>
            <a:off x="8229515" y="5467216"/>
            <a:ext cx="1173785" cy="797069"/>
            <a:chOff x="4063378" y="3198192"/>
            <a:chExt cx="1173785" cy="797069"/>
          </a:xfrm>
        </p:grpSpPr>
        <p:grpSp>
          <p:nvGrpSpPr>
            <p:cNvPr id="342" name="Group 341">
              <a:extLst>
                <a:ext uri="{FF2B5EF4-FFF2-40B4-BE49-F238E27FC236}">
                  <a16:creationId xmlns:a16="http://schemas.microsoft.com/office/drawing/2014/main" id="{CAB24958-B27D-E041-F5CF-25CB63339EE8}"/>
                </a:ext>
              </a:extLst>
            </p:cNvPr>
            <p:cNvGrpSpPr/>
            <p:nvPr/>
          </p:nvGrpSpPr>
          <p:grpSpPr>
            <a:xfrm>
              <a:off x="4063378" y="3198192"/>
              <a:ext cx="1173785" cy="255482"/>
              <a:chOff x="4063378" y="3198192"/>
              <a:chExt cx="1173785" cy="255482"/>
            </a:xfrm>
          </p:grpSpPr>
          <p:cxnSp>
            <p:nvCxnSpPr>
              <p:cNvPr id="344" name="Connecteur droit 13">
                <a:extLst>
                  <a:ext uri="{FF2B5EF4-FFF2-40B4-BE49-F238E27FC236}">
                    <a16:creationId xmlns:a16="http://schemas.microsoft.com/office/drawing/2014/main" id="{0F6647FC-F54C-5528-766E-9C6D3AA90C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63378" y="3225204"/>
                <a:ext cx="356928" cy="22847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5" name="Connecteur droit 15">
                <a:extLst>
                  <a:ext uri="{FF2B5EF4-FFF2-40B4-BE49-F238E27FC236}">
                    <a16:creationId xmlns:a16="http://schemas.microsoft.com/office/drawing/2014/main" id="{EA6E2ADA-EA74-F176-C044-566DDCA341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0165" y="3198192"/>
                <a:ext cx="456998" cy="24038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43" name="ZoneTexte 18">
              <a:extLst>
                <a:ext uri="{FF2B5EF4-FFF2-40B4-BE49-F238E27FC236}">
                  <a16:creationId xmlns:a16="http://schemas.microsoft.com/office/drawing/2014/main" id="{E3A4C3C5-27D1-9E90-83A6-C9BA80EA0A19}"/>
                </a:ext>
              </a:extLst>
            </p:cNvPr>
            <p:cNvSpPr txBox="1"/>
            <p:nvPr/>
          </p:nvSpPr>
          <p:spPr>
            <a:xfrm>
              <a:off x="4341479" y="3718262"/>
              <a:ext cx="62068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>
                  <a:solidFill>
                    <a:srgbClr val="002060"/>
                  </a:solidFill>
                  <a:latin typeface="Century Gothic" panose="020B0502020202020204" pitchFamily="34" charset="0"/>
                </a:rPr>
                <a:t>Malta</a:t>
              </a:r>
            </a:p>
          </p:txBody>
        </p:sp>
      </p:grpSp>
      <p:graphicFrame>
        <p:nvGraphicFramePr>
          <p:cNvPr id="346" name="Table 41">
            <a:extLst>
              <a:ext uri="{FF2B5EF4-FFF2-40B4-BE49-F238E27FC236}">
                <a16:creationId xmlns:a16="http://schemas.microsoft.com/office/drawing/2014/main" id="{5EC96409-A035-3762-1015-1349BD38D4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015234"/>
              </p:ext>
            </p:extLst>
          </p:nvPr>
        </p:nvGraphicFramePr>
        <p:xfrm>
          <a:off x="8045356" y="5766982"/>
          <a:ext cx="1512000" cy="244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91376161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290649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261149089"/>
                    </a:ext>
                  </a:extLst>
                </a:gridCol>
              </a:tblGrid>
              <a:tr h="244800"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FOREST FIRES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THERMAL STRESS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MARINE HABITAT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136810"/>
                  </a:ext>
                </a:extLst>
              </a:tr>
            </a:tbl>
          </a:graphicData>
        </a:graphic>
      </p:graphicFrame>
      <p:grpSp>
        <p:nvGrpSpPr>
          <p:cNvPr id="347" name="Group 346">
            <a:extLst>
              <a:ext uri="{FF2B5EF4-FFF2-40B4-BE49-F238E27FC236}">
                <a16:creationId xmlns:a16="http://schemas.microsoft.com/office/drawing/2014/main" id="{A350791B-A824-3256-047B-37C6C6F69959}"/>
              </a:ext>
            </a:extLst>
          </p:cNvPr>
          <p:cNvGrpSpPr/>
          <p:nvPr/>
        </p:nvGrpSpPr>
        <p:grpSpPr>
          <a:xfrm>
            <a:off x="10405765" y="4384464"/>
            <a:ext cx="1218438" cy="876890"/>
            <a:chOff x="4041680" y="3166968"/>
            <a:chExt cx="1218438" cy="876890"/>
          </a:xfrm>
        </p:grpSpPr>
        <p:grpSp>
          <p:nvGrpSpPr>
            <p:cNvPr id="348" name="Group 347">
              <a:extLst>
                <a:ext uri="{FF2B5EF4-FFF2-40B4-BE49-F238E27FC236}">
                  <a16:creationId xmlns:a16="http://schemas.microsoft.com/office/drawing/2014/main" id="{17954366-62BC-9929-586C-57F96205861A}"/>
                </a:ext>
              </a:extLst>
            </p:cNvPr>
            <p:cNvGrpSpPr/>
            <p:nvPr/>
          </p:nvGrpSpPr>
          <p:grpSpPr>
            <a:xfrm>
              <a:off x="4041680" y="3778682"/>
              <a:ext cx="1218438" cy="265176"/>
              <a:chOff x="4041680" y="3778682"/>
              <a:chExt cx="1218438" cy="265176"/>
            </a:xfrm>
          </p:grpSpPr>
          <p:cxnSp>
            <p:nvCxnSpPr>
              <p:cNvPr id="350" name="Connecteur droit 13">
                <a:extLst>
                  <a:ext uri="{FF2B5EF4-FFF2-40B4-BE49-F238E27FC236}">
                    <a16:creationId xmlns:a16="http://schemas.microsoft.com/office/drawing/2014/main" id="{50E01B01-A1E6-9614-BFC6-D23436EBC5D7}"/>
                  </a:ext>
                </a:extLst>
              </p:cNvPr>
              <p:cNvCxnSpPr/>
              <p:nvPr/>
            </p:nvCxnSpPr>
            <p:spPr>
              <a:xfrm flipH="1" flipV="1">
                <a:off x="4041680" y="3796970"/>
                <a:ext cx="402336" cy="22860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1" name="Connecteur droit 15">
                <a:extLst>
                  <a:ext uri="{FF2B5EF4-FFF2-40B4-BE49-F238E27FC236}">
                    <a16:creationId xmlns:a16="http://schemas.microsoft.com/office/drawing/2014/main" id="{83487C39-CAAB-1B9A-4516-EFDCF5664A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66342" y="3778682"/>
                <a:ext cx="493776" cy="26517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49" name="ZoneTexte 18">
              <a:extLst>
                <a:ext uri="{FF2B5EF4-FFF2-40B4-BE49-F238E27FC236}">
                  <a16:creationId xmlns:a16="http://schemas.microsoft.com/office/drawing/2014/main" id="{6F9F0823-3F91-ED60-3548-CC7CCB9C008E}"/>
                </a:ext>
              </a:extLst>
            </p:cNvPr>
            <p:cNvSpPr txBox="1"/>
            <p:nvPr/>
          </p:nvSpPr>
          <p:spPr>
            <a:xfrm>
              <a:off x="4269200" y="3166968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 err="1">
                  <a:solidFill>
                    <a:srgbClr val="002060"/>
                  </a:solidFill>
                  <a:latin typeface="Century Gothic" panose="020B0502020202020204" pitchFamily="34" charset="0"/>
                </a:rPr>
                <a:t>Cyrpus</a:t>
              </a:r>
              <a:endParaRPr lang="fr-FR" sz="1200" b="1" dirty="0">
                <a:solidFill>
                  <a:srgbClr val="002060"/>
                </a:solidFill>
                <a:latin typeface="Century Gothic" panose="020B0502020202020204" pitchFamily="34" charset="0"/>
              </a:endParaRPr>
            </a:p>
          </p:txBody>
        </p:sp>
      </p:grpSp>
      <p:graphicFrame>
        <p:nvGraphicFramePr>
          <p:cNvPr id="352" name="Table 41">
            <a:extLst>
              <a:ext uri="{FF2B5EF4-FFF2-40B4-BE49-F238E27FC236}">
                <a16:creationId xmlns:a16="http://schemas.microsoft.com/office/drawing/2014/main" id="{B002F717-28C9-AA0E-2943-654BAFAA5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33436"/>
              </p:ext>
            </p:extLst>
          </p:nvPr>
        </p:nvGraphicFramePr>
        <p:xfrm>
          <a:off x="10256587" y="4702889"/>
          <a:ext cx="1512000" cy="244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91376161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290649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261149089"/>
                    </a:ext>
                  </a:extLst>
                </a:gridCol>
              </a:tblGrid>
              <a:tr h="244800"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FOREST FIRES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THERMAL STRESS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MARINE HABITAT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136810"/>
                  </a:ext>
                </a:extLst>
              </a:tr>
            </a:tbl>
          </a:graphicData>
        </a:graphic>
      </p:graphicFrame>
      <p:grpSp>
        <p:nvGrpSpPr>
          <p:cNvPr id="353" name="Group 352">
            <a:extLst>
              <a:ext uri="{FF2B5EF4-FFF2-40B4-BE49-F238E27FC236}">
                <a16:creationId xmlns:a16="http://schemas.microsoft.com/office/drawing/2014/main" id="{07690ABB-FD77-EE06-4C2B-983DD3340747}"/>
              </a:ext>
            </a:extLst>
          </p:cNvPr>
          <p:cNvGrpSpPr/>
          <p:nvPr/>
        </p:nvGrpSpPr>
        <p:grpSpPr>
          <a:xfrm>
            <a:off x="10029824" y="5483515"/>
            <a:ext cx="1124438" cy="852844"/>
            <a:chOff x="3523939" y="2879394"/>
            <a:chExt cx="1124438" cy="852844"/>
          </a:xfrm>
        </p:grpSpPr>
        <p:grpSp>
          <p:nvGrpSpPr>
            <p:cNvPr id="354" name="Group 353">
              <a:extLst>
                <a:ext uri="{FF2B5EF4-FFF2-40B4-BE49-F238E27FC236}">
                  <a16:creationId xmlns:a16="http://schemas.microsoft.com/office/drawing/2014/main" id="{F9577789-266B-556D-DB61-2053D766DD4A}"/>
                </a:ext>
              </a:extLst>
            </p:cNvPr>
            <p:cNvGrpSpPr/>
            <p:nvPr/>
          </p:nvGrpSpPr>
          <p:grpSpPr>
            <a:xfrm>
              <a:off x="3523939" y="2879394"/>
              <a:ext cx="432667" cy="326593"/>
              <a:chOff x="3523939" y="2879394"/>
              <a:chExt cx="432667" cy="326593"/>
            </a:xfrm>
          </p:grpSpPr>
          <p:cxnSp>
            <p:nvCxnSpPr>
              <p:cNvPr id="356" name="Connecteur droit 13">
                <a:extLst>
                  <a:ext uri="{FF2B5EF4-FFF2-40B4-BE49-F238E27FC236}">
                    <a16:creationId xmlns:a16="http://schemas.microsoft.com/office/drawing/2014/main" id="{DA9B78E6-5DDB-B2D7-FD64-06FF90ACF7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3211" y="2879394"/>
                <a:ext cx="243395" cy="1848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7" name="Connecteur droit 15">
                <a:extLst>
                  <a:ext uri="{FF2B5EF4-FFF2-40B4-BE49-F238E27FC236}">
                    <a16:creationId xmlns:a16="http://schemas.microsoft.com/office/drawing/2014/main" id="{AE6ACBA3-D635-542C-62BF-C4D04A8139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23939" y="2922410"/>
                <a:ext cx="102537" cy="28357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55" name="ZoneTexte 18">
              <a:extLst>
                <a:ext uri="{FF2B5EF4-FFF2-40B4-BE49-F238E27FC236}">
                  <a16:creationId xmlns:a16="http://schemas.microsoft.com/office/drawing/2014/main" id="{18BD7ABF-9004-B3B1-DDA6-59AB52737EEC}"/>
                </a:ext>
              </a:extLst>
            </p:cNvPr>
            <p:cNvSpPr txBox="1"/>
            <p:nvPr/>
          </p:nvSpPr>
          <p:spPr>
            <a:xfrm>
              <a:off x="4040518" y="3455239"/>
              <a:ext cx="6078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b="1" dirty="0" err="1">
                  <a:solidFill>
                    <a:srgbClr val="002060"/>
                  </a:solidFill>
                  <a:latin typeface="Century Gothic" panose="020B0502020202020204" pitchFamily="34" charset="0"/>
                </a:rPr>
                <a:t>Crete</a:t>
              </a:r>
              <a:endParaRPr lang="fr-FR" sz="1200" b="1" dirty="0">
                <a:solidFill>
                  <a:srgbClr val="002060"/>
                </a:solidFill>
                <a:latin typeface="Century Gothic" panose="020B0502020202020204" pitchFamily="34" charset="0"/>
              </a:endParaRPr>
            </a:p>
          </p:txBody>
        </p:sp>
      </p:grpSp>
      <p:graphicFrame>
        <p:nvGraphicFramePr>
          <p:cNvPr id="363" name="Table 41">
            <a:extLst>
              <a:ext uri="{FF2B5EF4-FFF2-40B4-BE49-F238E27FC236}">
                <a16:creationId xmlns:a16="http://schemas.microsoft.com/office/drawing/2014/main" id="{B57C333C-1D7F-B0C0-ACF6-9A4FAC7A07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240803"/>
              </p:ext>
            </p:extLst>
          </p:nvPr>
        </p:nvGraphicFramePr>
        <p:xfrm>
          <a:off x="10251375" y="5766982"/>
          <a:ext cx="1512000" cy="244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91376161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62906494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261149089"/>
                    </a:ext>
                  </a:extLst>
                </a:gridCol>
              </a:tblGrid>
              <a:tr h="244800">
                <a:tc>
                  <a:txBody>
                    <a:bodyPr/>
                    <a:lstStyle/>
                    <a:p>
                      <a:pPr algn="ctr"/>
                      <a:r>
                        <a:rPr lang="en-ES" sz="500" b="1" dirty="0">
                          <a:solidFill>
                            <a:srgbClr val="10565F"/>
                          </a:solidFill>
                        </a:rPr>
                        <a:t>FOREST FIRES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THERMAL STRESS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ES" sz="500" b="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MARINE HABITAT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136810"/>
                  </a:ext>
                </a:extLst>
              </a:tr>
            </a:tbl>
          </a:graphicData>
        </a:graphic>
      </p:graphicFrame>
      <p:grpSp>
        <p:nvGrpSpPr>
          <p:cNvPr id="374" name="Group 373">
            <a:extLst>
              <a:ext uri="{FF2B5EF4-FFF2-40B4-BE49-F238E27FC236}">
                <a16:creationId xmlns:a16="http://schemas.microsoft.com/office/drawing/2014/main" id="{FB419EDB-C31D-0E59-0976-0A1B8A6B8409}"/>
              </a:ext>
            </a:extLst>
          </p:cNvPr>
          <p:cNvGrpSpPr/>
          <p:nvPr/>
        </p:nvGrpSpPr>
        <p:grpSpPr>
          <a:xfrm>
            <a:off x="3484584" y="881167"/>
            <a:ext cx="992601" cy="731520"/>
            <a:chOff x="3285095" y="988072"/>
            <a:chExt cx="992601" cy="731520"/>
          </a:xfrm>
        </p:grpSpPr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79422C92-507D-6EB5-3421-11C9A0956E49}"/>
                </a:ext>
              </a:extLst>
            </p:cNvPr>
            <p:cNvSpPr/>
            <p:nvPr/>
          </p:nvSpPr>
          <p:spPr>
            <a:xfrm>
              <a:off x="3285095" y="988072"/>
              <a:ext cx="992601" cy="7315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grpSp>
          <p:nvGrpSpPr>
            <p:cNvPr id="368" name="Group 367">
              <a:extLst>
                <a:ext uri="{FF2B5EF4-FFF2-40B4-BE49-F238E27FC236}">
                  <a16:creationId xmlns:a16="http://schemas.microsoft.com/office/drawing/2014/main" id="{4B096E63-8EE4-0305-D4FF-294712F0B44D}"/>
                </a:ext>
              </a:extLst>
            </p:cNvPr>
            <p:cNvGrpSpPr/>
            <p:nvPr/>
          </p:nvGrpSpPr>
          <p:grpSpPr>
            <a:xfrm>
              <a:off x="3493418" y="1038473"/>
              <a:ext cx="780072" cy="623504"/>
              <a:chOff x="4034537" y="5236273"/>
              <a:chExt cx="780072" cy="623504"/>
            </a:xfrm>
          </p:grpSpPr>
          <p:sp>
            <p:nvSpPr>
              <p:cNvPr id="369" name="TextBox 368">
                <a:extLst>
                  <a:ext uri="{FF2B5EF4-FFF2-40B4-BE49-F238E27FC236}">
                    <a16:creationId xmlns:a16="http://schemas.microsoft.com/office/drawing/2014/main" id="{29706CDB-274C-2781-42EE-AA7ECD4579D8}"/>
                  </a:ext>
                </a:extLst>
              </p:cNvPr>
              <p:cNvSpPr txBox="1"/>
              <p:nvPr/>
            </p:nvSpPr>
            <p:spPr>
              <a:xfrm>
                <a:off x="4194565" y="5236273"/>
                <a:ext cx="620044" cy="6235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s-ES" sz="800" dirty="0">
                    <a:solidFill>
                      <a:schemeClr val="tx1"/>
                    </a:solidFill>
                    <a:effectLst/>
                    <a:latin typeface="+mn-lt"/>
                    <a:ea typeface="Garamond" panose="02020404030301010803" pitchFamily="18" charset="0"/>
                    <a:cs typeface="Garamond" panose="02020404030301010803" pitchFamily="18" charset="0"/>
                  </a:rPr>
                  <a:t>Low</a:t>
                </a:r>
                <a:endParaRPr lang="es-ES" sz="800" dirty="0">
                  <a:solidFill>
                    <a:schemeClr val="tx1"/>
                  </a:solidFill>
                  <a:effectLst/>
                  <a:latin typeface="+mn-lt"/>
                  <a:ea typeface="Garamond" panose="02020404030301010803" pitchFamily="18" charset="0"/>
                  <a:cs typeface="Calibri" panose="020F0502020204030204" pitchFamily="3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s-ES" sz="800" dirty="0">
                    <a:solidFill>
                      <a:schemeClr val="tx1"/>
                    </a:solidFill>
                    <a:effectLst/>
                    <a:latin typeface="+mn-lt"/>
                    <a:ea typeface="Garamond" panose="02020404030301010803" pitchFamily="18" charset="0"/>
                    <a:cs typeface="Calibri" panose="020F0502020204030204" pitchFamily="34" charset="0"/>
                  </a:rPr>
                  <a:t>Medium</a:t>
                </a:r>
              </a:p>
              <a:p>
                <a:pPr>
                  <a:lnSpc>
                    <a:spcPct val="150000"/>
                  </a:lnSpc>
                </a:pPr>
                <a:r>
                  <a:rPr lang="es-ES" sz="800" dirty="0">
                    <a:solidFill>
                      <a:schemeClr val="tx1"/>
                    </a:solidFill>
                    <a:effectLst/>
                    <a:latin typeface="+mn-lt"/>
                    <a:ea typeface="Garamond" panose="02020404030301010803" pitchFamily="18" charset="0"/>
                    <a:cs typeface="Garamond" panose="02020404030301010803" pitchFamily="18" charset="0"/>
                  </a:rPr>
                  <a:t>High</a:t>
                </a:r>
                <a:endParaRPr lang="en-ES" sz="800" dirty="0">
                  <a:solidFill>
                    <a:schemeClr val="tx1"/>
                  </a:solidFill>
                  <a:latin typeface="+mn-lt"/>
                </a:endParaRPr>
              </a:p>
            </p:txBody>
          </p:sp>
          <p:pic>
            <p:nvPicPr>
              <p:cNvPr id="370" name="Graphic 369" descr="Stop">
                <a:extLst>
                  <a:ext uri="{FF2B5EF4-FFF2-40B4-BE49-F238E27FC236}">
                    <a16:creationId xmlns:a16="http://schemas.microsoft.com/office/drawing/2014/main" id="{467DBE2C-8B80-C560-3B6A-A84000C60E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/>
              </a:stretch>
            </p:blipFill>
            <p:spPr>
              <a:xfrm>
                <a:off x="4034537" y="5296004"/>
                <a:ext cx="160028" cy="160028"/>
              </a:xfrm>
              <a:prstGeom prst="rect">
                <a:avLst/>
              </a:prstGeom>
            </p:spPr>
          </p:pic>
          <p:pic>
            <p:nvPicPr>
              <p:cNvPr id="371" name="Graphic 370" descr="Stop">
                <a:extLst>
                  <a:ext uri="{FF2B5EF4-FFF2-40B4-BE49-F238E27FC236}">
                    <a16:creationId xmlns:a16="http://schemas.microsoft.com/office/drawing/2014/main" id="{6758F7A0-1B0D-924D-CC88-DE0E036C96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/>
              </a:stretch>
            </p:blipFill>
            <p:spPr>
              <a:xfrm>
                <a:off x="4034537" y="5473776"/>
                <a:ext cx="160028" cy="160028"/>
              </a:xfrm>
              <a:prstGeom prst="rect">
                <a:avLst/>
              </a:prstGeom>
            </p:spPr>
          </p:pic>
          <p:pic>
            <p:nvPicPr>
              <p:cNvPr id="372" name="Graphic 371" descr="Stop">
                <a:extLst>
                  <a:ext uri="{FF2B5EF4-FFF2-40B4-BE49-F238E27FC236}">
                    <a16:creationId xmlns:a16="http://schemas.microsoft.com/office/drawing/2014/main" id="{FBC2537A-2572-2B3D-6A82-43C294E8B1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xmlns="" r:embed="rId13"/>
                  </a:ext>
                </a:extLst>
              </a:blip>
              <a:stretch>
                <a:fillRect/>
              </a:stretch>
            </p:blipFill>
            <p:spPr>
              <a:xfrm>
                <a:off x="4034537" y="5659557"/>
                <a:ext cx="160028" cy="16002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15457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11" name="Google Shape;113;p2"/>
          <p:cNvSpPr txBox="1"/>
          <p:nvPr/>
        </p:nvSpPr>
        <p:spPr>
          <a:xfrm>
            <a:off x="6168508" y="3800515"/>
            <a:ext cx="5594867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>
              <a:buClr>
                <a:srgbClr val="434343"/>
              </a:buClr>
              <a:buSzPts val="1400"/>
            </a:pPr>
            <a:r>
              <a:rPr lang="en-US" sz="40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Act. 2.2.1._</a:t>
            </a:r>
            <a:r>
              <a:rPr lang="en-US" sz="40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Adaptation pathways</a:t>
            </a:r>
            <a:endParaRPr lang="en-US" sz="40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sz="40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</a:endParaRPr>
          </a:p>
        </p:txBody>
      </p:sp>
    </p:spTree>
    <p:extLst>
      <p:ext uri="{BB962C8B-B14F-4D97-AF65-F5344CB8AC3E}">
        <p14:creationId xmlns:p14="http://schemas.microsoft.com/office/powerpoint/2010/main" val="762086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9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087572"/>
            <a:ext cx="2870200" cy="77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Freeform 2"/>
          <p:cNvSpPr/>
          <p:nvPr/>
        </p:nvSpPr>
        <p:spPr>
          <a:xfrm rot="837543">
            <a:off x="9949883" y="1209091"/>
            <a:ext cx="4846186" cy="479166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8989325" y="2675084"/>
            <a:ext cx="2765088" cy="517812"/>
          </a:xfrm>
          <a:prstGeom prst="line">
            <a:avLst/>
          </a:prstGeom>
          <a:ln w="28575">
            <a:solidFill>
              <a:srgbClr val="A0A2A7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8" name="AutoShape 18"/>
          <p:cNvSpPr/>
          <p:nvPr/>
        </p:nvSpPr>
        <p:spPr>
          <a:xfrm flipV="1">
            <a:off x="9191110" y="2463059"/>
            <a:ext cx="2563303" cy="2068537"/>
          </a:xfrm>
          <a:prstGeom prst="line">
            <a:avLst/>
          </a:prstGeom>
          <a:ln w="28575">
            <a:solidFill>
              <a:srgbClr val="A0A2A7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" name="AutoShape 19"/>
          <p:cNvSpPr/>
          <p:nvPr/>
        </p:nvSpPr>
        <p:spPr>
          <a:xfrm flipV="1">
            <a:off x="8989325" y="2862029"/>
            <a:ext cx="2765088" cy="2664258"/>
          </a:xfrm>
          <a:prstGeom prst="line">
            <a:avLst/>
          </a:prstGeom>
          <a:ln w="28575">
            <a:solidFill>
              <a:srgbClr val="A0A2A7"/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0" name="Picture 2" descr="Picture 2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992273" y="2616194"/>
            <a:ext cx="1030165" cy="82368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extBox 20"/>
          <p:cNvSpPr txBox="1"/>
          <p:nvPr/>
        </p:nvSpPr>
        <p:spPr>
          <a:xfrm>
            <a:off x="8035481" y="2322852"/>
            <a:ext cx="1403401" cy="2804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300"/>
              </a:lnSpc>
              <a:defRPr sz="1600"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dirty="0"/>
              <a:t>CANARIAS</a:t>
            </a:r>
          </a:p>
        </p:txBody>
      </p:sp>
      <p:sp>
        <p:nvSpPr>
          <p:cNvPr id="27" name="Freeform 7"/>
          <p:cNvSpPr/>
          <p:nvPr/>
        </p:nvSpPr>
        <p:spPr>
          <a:xfrm>
            <a:off x="7673992" y="4002483"/>
            <a:ext cx="1640304" cy="75044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8" name="Freeform 8"/>
          <p:cNvSpPr/>
          <p:nvPr/>
        </p:nvSpPr>
        <p:spPr>
          <a:xfrm>
            <a:off x="7899415" y="5550442"/>
            <a:ext cx="1310583" cy="800039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9" name="TextBox 15"/>
          <p:cNvSpPr txBox="1"/>
          <p:nvPr/>
        </p:nvSpPr>
        <p:spPr>
          <a:xfrm>
            <a:off x="7910895" y="3768993"/>
            <a:ext cx="1403401" cy="2804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ts val="2300"/>
              </a:lnSpc>
              <a:defRPr sz="1600"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dirty="0"/>
              <a:t>AZORES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7792443" y="5080418"/>
            <a:ext cx="1403401" cy="2804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ts val="2300"/>
              </a:lnSpc>
              <a:defRPr sz="1600"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t>MADEIRA</a:t>
            </a:r>
          </a:p>
        </p:txBody>
      </p:sp>
      <p:sp>
        <p:nvSpPr>
          <p:cNvPr id="31" name="TextBox 10">
            <a:extLst>
              <a:ext uri="{FF2B5EF4-FFF2-40B4-BE49-F238E27FC236}">
                <a16:creationId xmlns:a16="http://schemas.microsoft.com/office/drawing/2014/main" id="{60F99F40-86FC-3B16-0C64-F388DA4E8209}"/>
              </a:ext>
            </a:extLst>
          </p:cNvPr>
          <p:cNvSpPr txBox="1"/>
          <p:nvPr/>
        </p:nvSpPr>
        <p:spPr>
          <a:xfrm>
            <a:off x="3103700" y="317337"/>
            <a:ext cx="9002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Co-designing adaptation policy pathways until 2100 (tourism</a:t>
            </a:r>
            <a:r>
              <a:rPr lang="en-GB" sz="1800" b="1" dirty="0"/>
              <a:t>, energy, maritime transport, aquaculture</a:t>
            </a:r>
            <a:r>
              <a:rPr lang="en-GB" sz="1800" b="1" dirty="0" smtClean="0"/>
              <a:t>) with experts</a:t>
            </a:r>
            <a:endParaRPr lang="en-ES" sz="1800" i="1" dirty="0"/>
          </a:p>
        </p:txBody>
      </p:sp>
      <p:pic>
        <p:nvPicPr>
          <p:cNvPr id="32" name="Picture 485"/>
          <p:cNvPicPr/>
          <p:nvPr/>
        </p:nvPicPr>
        <p:blipFill>
          <a:blip r:embed="rId9"/>
          <a:stretch>
            <a:fillRect/>
          </a:stretch>
        </p:blipFill>
        <p:spPr>
          <a:xfrm>
            <a:off x="3212815" y="1743265"/>
            <a:ext cx="4324140" cy="392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13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1662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05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12" name="Google Shape;113;p2"/>
          <p:cNvSpPr txBox="1"/>
          <p:nvPr/>
        </p:nvSpPr>
        <p:spPr>
          <a:xfrm>
            <a:off x="5958629" y="3656214"/>
            <a:ext cx="5450858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-US" sz="30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Act. 2.3.1._</a:t>
            </a:r>
            <a:r>
              <a:rPr lang="en-GB" sz="30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</a:rPr>
              <a:t>Understand society's perception and knowledge of climate change and its risks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sz="3000" dirty="0"/>
          </a:p>
        </p:txBody>
      </p:sp>
    </p:spTree>
    <p:extLst>
      <p:ext uri="{BB962C8B-B14F-4D97-AF65-F5344CB8AC3E}">
        <p14:creationId xmlns:p14="http://schemas.microsoft.com/office/powerpoint/2010/main" val="216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6">
            <a:extLst>
              <a:ext uri="{FF2B5EF4-FFF2-40B4-BE49-F238E27FC236}">
                <a16:creationId xmlns:a16="http://schemas.microsoft.com/office/drawing/2014/main" id="{46FF208D-488B-93A6-3909-A8C29637B6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651"/>
          <a:stretch/>
        </p:blipFill>
        <p:spPr>
          <a:xfrm>
            <a:off x="3194719" y="904097"/>
            <a:ext cx="3124194" cy="2809311"/>
          </a:xfrm>
          <a:prstGeom prst="rect">
            <a:avLst/>
          </a:prstGeom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0833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FF208D-488B-93A6-3909-A8C29637B6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938"/>
          <a:stretch/>
        </p:blipFill>
        <p:spPr>
          <a:xfrm>
            <a:off x="3194719" y="3792791"/>
            <a:ext cx="3224395" cy="3006695"/>
          </a:xfrm>
          <a:prstGeom prst="rect">
            <a:avLst/>
          </a:prstGeom>
        </p:spPr>
      </p:pic>
      <p:pic>
        <p:nvPicPr>
          <p:cNvPr id="292" name="Imagen 29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2926" y="1541689"/>
            <a:ext cx="5053717" cy="4401188"/>
          </a:xfrm>
          <a:prstGeom prst="rect">
            <a:avLst/>
          </a:prstGeom>
        </p:spPr>
      </p:pic>
      <p:sp>
        <p:nvSpPr>
          <p:cNvPr id="293" name="Rectángulo 292"/>
          <p:cNvSpPr/>
          <p:nvPr/>
        </p:nvSpPr>
        <p:spPr>
          <a:xfrm>
            <a:off x="3926888" y="5294367"/>
            <a:ext cx="2393804" cy="973099"/>
          </a:xfrm>
          <a:prstGeom prst="rect">
            <a:avLst/>
          </a:prstGeom>
          <a:solidFill>
            <a:srgbClr val="FF0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Rectángulo 43"/>
          <p:cNvSpPr/>
          <p:nvPr/>
        </p:nvSpPr>
        <p:spPr>
          <a:xfrm>
            <a:off x="3908524" y="6267466"/>
            <a:ext cx="2375438" cy="532019"/>
          </a:xfrm>
          <a:prstGeom prst="rect">
            <a:avLst/>
          </a:prstGeom>
          <a:solidFill>
            <a:srgbClr val="00B05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Rectángulo 44"/>
          <p:cNvSpPr/>
          <p:nvPr/>
        </p:nvSpPr>
        <p:spPr>
          <a:xfrm>
            <a:off x="3969261" y="3857920"/>
            <a:ext cx="2351430" cy="897139"/>
          </a:xfrm>
          <a:prstGeom prst="rect">
            <a:avLst/>
          </a:prstGeom>
          <a:solidFill>
            <a:srgbClr val="FF0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Rectángulo 45"/>
          <p:cNvSpPr/>
          <p:nvPr/>
        </p:nvSpPr>
        <p:spPr>
          <a:xfrm>
            <a:off x="3969261" y="4780981"/>
            <a:ext cx="2333065" cy="500427"/>
          </a:xfrm>
          <a:prstGeom prst="rect">
            <a:avLst/>
          </a:prstGeom>
          <a:solidFill>
            <a:srgbClr val="00B05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Rectángulo 46"/>
          <p:cNvSpPr/>
          <p:nvPr/>
        </p:nvSpPr>
        <p:spPr>
          <a:xfrm>
            <a:off x="4027831" y="910672"/>
            <a:ext cx="2291082" cy="433278"/>
          </a:xfrm>
          <a:prstGeom prst="rect">
            <a:avLst/>
          </a:prstGeom>
          <a:solidFill>
            <a:srgbClr val="00B05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Rectángulo 47"/>
          <p:cNvSpPr/>
          <p:nvPr/>
        </p:nvSpPr>
        <p:spPr>
          <a:xfrm>
            <a:off x="3992880" y="1417573"/>
            <a:ext cx="2291082" cy="365137"/>
          </a:xfrm>
          <a:prstGeom prst="rect">
            <a:avLst/>
          </a:prstGeom>
          <a:solidFill>
            <a:srgbClr val="FF0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TextBox 10">
            <a:extLst>
              <a:ext uri="{FF2B5EF4-FFF2-40B4-BE49-F238E27FC236}">
                <a16:creationId xmlns:a16="http://schemas.microsoft.com/office/drawing/2014/main" id="{60F99F40-86FC-3B16-0C64-F388DA4E8209}"/>
              </a:ext>
            </a:extLst>
          </p:cNvPr>
          <p:cNvSpPr txBox="1"/>
          <p:nvPr/>
        </p:nvSpPr>
        <p:spPr>
          <a:xfrm>
            <a:off x="3194719" y="177875"/>
            <a:ext cx="9002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Residents in Canary Islands: root causes of </a:t>
            </a:r>
            <a:r>
              <a:rPr lang="en-GB" sz="1800" b="1" dirty="0" err="1" smtClean="0"/>
              <a:t>tourismophobia</a:t>
            </a:r>
            <a:r>
              <a:rPr lang="en-GB" sz="1800" b="1" dirty="0" smtClean="0"/>
              <a:t> and willingness to support net-zero emission goal and related policies </a:t>
            </a:r>
            <a:endParaRPr lang="en-ES" sz="1800" i="1" dirty="0"/>
          </a:p>
        </p:txBody>
      </p:sp>
      <p:sp>
        <p:nvSpPr>
          <p:cNvPr id="51" name="Rectángulo 50"/>
          <p:cNvSpPr/>
          <p:nvPr/>
        </p:nvSpPr>
        <p:spPr>
          <a:xfrm>
            <a:off x="3992879" y="1895218"/>
            <a:ext cx="2230499" cy="365137"/>
          </a:xfrm>
          <a:prstGeom prst="rect">
            <a:avLst/>
          </a:prstGeom>
          <a:solidFill>
            <a:srgbClr val="FF0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Rectángulo 51"/>
          <p:cNvSpPr/>
          <p:nvPr/>
        </p:nvSpPr>
        <p:spPr>
          <a:xfrm>
            <a:off x="3969262" y="2307706"/>
            <a:ext cx="2291082" cy="433278"/>
          </a:xfrm>
          <a:prstGeom prst="rect">
            <a:avLst/>
          </a:prstGeom>
          <a:solidFill>
            <a:srgbClr val="00B05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Rectángulo 52"/>
          <p:cNvSpPr/>
          <p:nvPr/>
        </p:nvSpPr>
        <p:spPr>
          <a:xfrm>
            <a:off x="3969262" y="3276806"/>
            <a:ext cx="2291082" cy="365137"/>
          </a:xfrm>
          <a:prstGeom prst="rect">
            <a:avLst/>
          </a:prstGeom>
          <a:solidFill>
            <a:srgbClr val="FF0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Rectángulo 53"/>
          <p:cNvSpPr/>
          <p:nvPr/>
        </p:nvSpPr>
        <p:spPr>
          <a:xfrm>
            <a:off x="3969261" y="2772739"/>
            <a:ext cx="2254118" cy="433278"/>
          </a:xfrm>
          <a:prstGeom prst="rect">
            <a:avLst/>
          </a:prstGeom>
          <a:solidFill>
            <a:srgbClr val="00B05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773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1662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05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11" name="Google Shape;113;p2"/>
          <p:cNvSpPr txBox="1"/>
          <p:nvPr/>
        </p:nvSpPr>
        <p:spPr>
          <a:xfrm>
            <a:off x="6059606" y="2872451"/>
            <a:ext cx="5410847" cy="900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sz="30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Senegal applied research and outputs  Act 2.2.1 and 2.3.1 </a:t>
            </a:r>
            <a:endParaRPr lang="en-GB" sz="30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8712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467</Words>
  <Application>Microsoft Office PowerPoint</Application>
  <PresentationFormat>Panorámica</PresentationFormat>
  <Paragraphs>130</Paragraphs>
  <Slides>16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5" baseType="lpstr">
      <vt:lpstr>Arial</vt:lpstr>
      <vt:lpstr>Calibri</vt:lpstr>
      <vt:lpstr>Times New Roman</vt:lpstr>
      <vt:lpstr>Fira Sans Extra Condensed Medium</vt:lpstr>
      <vt:lpstr>Century Gothic</vt:lpstr>
      <vt:lpstr>Garamond</vt:lpstr>
      <vt:lpstr>Open Sans</vt:lpstr>
      <vt:lpstr>Roboto Slab</vt:lpstr>
      <vt:lpstr>Tema de Office</vt:lpstr>
      <vt:lpstr>Sistema de observación meteorológica y oceánica como herramienta para el fomento de la resiliencia y adaptación al cambio climático en el espacio de cooperación (MAC-CLIMA) </vt:lpstr>
      <vt:lpstr>ÍNDICE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Meteorological and Oceanic Observation System as a Tool to Promote Resilience and Adaptation to Climate Change in the Cooperation Space (MAC-CLIMA)</dc:title>
  <dc:creator>Usuario de Microsoft Office</dc:creator>
  <cp:lastModifiedBy>Yen Elizabeth Lam González</cp:lastModifiedBy>
  <cp:revision>35</cp:revision>
  <dcterms:created xsi:type="dcterms:W3CDTF">2020-02-25T12:45:58Z</dcterms:created>
  <dcterms:modified xsi:type="dcterms:W3CDTF">2023-12-12T14:31:02Z</dcterms:modified>
</cp:coreProperties>
</file>