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94" r:id="rId2"/>
    <p:sldId id="257" r:id="rId3"/>
    <p:sldId id="258" r:id="rId4"/>
    <p:sldId id="281" r:id="rId5"/>
    <p:sldId id="282" r:id="rId6"/>
    <p:sldId id="283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79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Roboto Slab" panose="020B0604020202020204" charset="0"/>
      <p:regular r:id="rId22"/>
      <p:bold r:id="rId23"/>
    </p:embeddedFont>
    <p:embeddedFont>
      <p:font typeface="Fira Sans Extra Condensed Medium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38">
          <p15:clr>
            <a:srgbClr val="A4A3A4"/>
          </p15:clr>
        </p15:guide>
        <p15:guide id="2" pos="415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5" roundtripDataSignature="AMtx7mgRPSAs7/jaaaS7yGv40MVBTCWz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8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5E3082E-8BF3-445E-AE46-06713B7FABE0}">
  <a:tblStyle styleId="{55E3082E-8BF3-445E-AE46-06713B7FABE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1716" y="-726"/>
      </p:cViewPr>
      <p:guideLst>
        <p:guide orient="horz" pos="163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4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509534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just"/>
            <a:r>
              <a:rPr lang="pt-PT" dirty="0" smtClean="0"/>
              <a:t>Níveis de acesso:</a:t>
            </a:r>
          </a:p>
          <a:p>
            <a:pPr algn="just"/>
            <a:endParaRPr lang="pt-PT" dirty="0" smtClean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pt-PT" dirty="0" smtClean="0"/>
              <a:t>Do Administrador com acesso total a todas as funcionalidades ao público em geral com acesso restrito podendo aceder apenas informação dos Agrupamentos e dos Relatórios.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PT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Para além da monitorização de Partículas Materiais, contêm</a:t>
            </a:r>
            <a:r>
              <a:rPr lang="pt-PT" sz="1200" b="0" i="0" u="none" strike="noStrike" cap="none" baseline="0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parâmetros meteorológicos:</a:t>
            </a:r>
          </a:p>
          <a:p>
            <a:pPr lvl="0"/>
            <a:r>
              <a:rPr lang="pt-PT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Temperatura;</a:t>
            </a:r>
          </a:p>
          <a:p>
            <a:pPr lvl="0"/>
            <a:r>
              <a:rPr lang="pt-PT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Pressão Atmosférica;</a:t>
            </a:r>
          </a:p>
          <a:p>
            <a:pPr lvl="0"/>
            <a:r>
              <a:rPr lang="pt-PT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Intensidade de UV;</a:t>
            </a:r>
          </a:p>
          <a:p>
            <a:pPr lvl="0"/>
            <a:r>
              <a:rPr lang="pt-PT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Radiação Global;</a:t>
            </a:r>
          </a:p>
          <a:p>
            <a:pPr lvl="0"/>
            <a:r>
              <a:rPr lang="pt-PT" sz="1200" b="0" i="0" u="none" strike="noStrike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Direção</a:t>
            </a:r>
            <a:r>
              <a:rPr lang="pt-PT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 velocidade do vento;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Além</a:t>
            </a:r>
            <a:r>
              <a:rPr lang="es-ES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do sistema de alerta, o aplicativo </a:t>
            </a:r>
            <a:r>
              <a:rPr lang="es-ES" sz="1200" b="0" i="0" u="none" strike="noStrike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possui</a:t>
            </a:r>
            <a:r>
              <a:rPr lang="es-ES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200" b="0" i="0" u="none" strike="noStrike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uma</a:t>
            </a:r>
            <a:r>
              <a:rPr lang="es-ES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ES" sz="1200" b="0" i="0" u="none" strike="noStrike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seção</a:t>
            </a:r>
            <a:r>
              <a:rPr lang="es-ES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s-ES" sz="1200" b="0" i="0" u="none" strike="noStrike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notícias</a:t>
            </a:r>
            <a:r>
              <a:rPr lang="es-ES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s-ES" sz="1200" b="0" i="0" u="none" strike="noStrike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outra</a:t>
            </a:r>
            <a:r>
              <a:rPr lang="es-ES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para planos de </a:t>
            </a:r>
            <a:r>
              <a:rPr lang="es-ES" sz="1200" b="0" i="0" u="none" strike="noStrike" cap="none" dirty="0" err="1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contingência</a:t>
            </a:r>
            <a:r>
              <a:rPr lang="es-ES" sz="1200" b="0" i="0" u="none" strike="noStrike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304" name="Google Shape;30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375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1985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.jp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35.png"/><Relationship Id="rId5" Type="http://schemas.openxmlformats.org/officeDocument/2006/relationships/image" Target="../media/image18.jpg"/><Relationship Id="rId10" Type="http://schemas.openxmlformats.org/officeDocument/2006/relationships/image" Target="../media/image34.png"/><Relationship Id="rId4" Type="http://schemas.openxmlformats.org/officeDocument/2006/relationships/image" Target="../media/image17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jp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jp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jp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.jpg"/><Relationship Id="rId7" Type="http://schemas.openxmlformats.org/officeDocument/2006/relationships/hyperlink" Target="http://www.inmg.gov.cv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10" Type="http://schemas.openxmlformats.org/officeDocument/2006/relationships/image" Target="../media/image29.jpeg"/><Relationship Id="rId4" Type="http://schemas.openxmlformats.org/officeDocument/2006/relationships/image" Target="../media/image17.png"/><Relationship Id="rId9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689475"/>
            <a:ext cx="5232400" cy="12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/>
          <p:nvPr/>
        </p:nvSpPr>
        <p:spPr>
          <a:xfrm>
            <a:off x="5195888" y="0"/>
            <a:ext cx="6996112" cy="599200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652778" y="193027"/>
            <a:ext cx="3720096" cy="62941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>
            <a:spLocks noGrp="1"/>
          </p:cNvSpPr>
          <p:nvPr>
            <p:ph type="subTitle" idx="1"/>
          </p:nvPr>
        </p:nvSpPr>
        <p:spPr>
          <a:xfrm>
            <a:off x="7781737" y="2377327"/>
            <a:ext cx="5418271" cy="682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None/>
            </a:pPr>
            <a:r>
              <a:rPr lang="en-GB" sz="20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(MAC2/3.5b/254)</a:t>
            </a:r>
            <a:endParaRPr dirty="0"/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8604" y="1413249"/>
            <a:ext cx="2408444" cy="268541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>
            <a:spLocks noGrp="1"/>
          </p:cNvSpPr>
          <p:nvPr>
            <p:ph type="ctrTitle"/>
          </p:nvPr>
        </p:nvSpPr>
        <p:spPr>
          <a:xfrm>
            <a:off x="5414880" y="251218"/>
            <a:ext cx="6782923" cy="1347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178B9B"/>
              </a:buClr>
              <a:buSzPts val="2400"/>
            </a:pP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Sistema de observación meteorológica y oceánica como herramienta para el fomento</a:t>
            </a:r>
            <a:b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</a:br>
            <a:r>
              <a:rPr lang="es-ES" sz="2400" b="1" dirty="0">
                <a:solidFill>
                  <a:srgbClr val="178B9B"/>
                </a:solidFill>
                <a:latin typeface="Arial" panose="020B0604020202020204" pitchFamily="34" charset="0"/>
              </a:rPr>
              <a:t>de la resiliencia y adaptación al cambio climático en el espacio de cooperación (MAC-CLIMA)</a:t>
            </a:r>
            <a:r>
              <a:rPr lang="es-ES" sz="2400" b="1" dirty="0">
                <a:cs typeface="Arial" panose="020B0604020202020204" pitchFamily="34" charset="0"/>
              </a:rPr>
              <a:t/>
            </a:r>
            <a:br>
              <a:rPr lang="es-ES" sz="2400" b="1" dirty="0">
                <a:cs typeface="Arial" panose="020B0604020202020204" pitchFamily="34" charset="0"/>
              </a:rPr>
            </a:br>
            <a:endParaRPr sz="24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5414880" y="2799850"/>
            <a:ext cx="6996112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algn="ctr">
              <a:buClr>
                <a:schemeClr val="dk1"/>
              </a:buClr>
            </a:pPr>
            <a:endParaRPr lang="es-ES" sz="2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s-ES" sz="2000" b="1" u="sng" dirty="0" err="1">
                <a:solidFill>
                  <a:srgbClr val="FF0000"/>
                </a:solidFill>
              </a:rPr>
              <a:t>Atividades</a:t>
            </a:r>
            <a:r>
              <a:rPr lang="es-ES" sz="2000" b="1" u="sng" dirty="0">
                <a:solidFill>
                  <a:srgbClr val="FF0000"/>
                </a:solidFill>
              </a:rPr>
              <a:t> </a:t>
            </a:r>
            <a:r>
              <a:rPr lang="es-ES" sz="2000" b="1" u="sng" dirty="0" err="1">
                <a:solidFill>
                  <a:srgbClr val="FF0000"/>
                </a:solidFill>
              </a:rPr>
              <a:t>desenvolvidas</a:t>
            </a:r>
            <a:r>
              <a:rPr lang="es-ES" sz="2000" b="1" u="sng" dirty="0">
                <a:solidFill>
                  <a:srgbClr val="FF0000"/>
                </a:solidFill>
              </a:rPr>
              <a:t> no INMG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lang="es-ES" sz="2000" b="1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sz="2000" dirty="0">
              <a:solidFill>
                <a:srgbClr val="7F7F7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dirty="0">
                <a:solidFill>
                  <a:srgbClr val="7F7F7F"/>
                </a:solidFill>
              </a:rPr>
              <a:t>JORNADA DE CLAUSURA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2000" dirty="0">
                <a:solidFill>
                  <a:srgbClr val="7F7F7F"/>
                </a:solidFill>
              </a:rPr>
              <a:t>13 DICIEMBRE 2023</a:t>
            </a:r>
            <a:endParaRPr lang="es-ES" sz="2000" dirty="0">
              <a:solidFill>
                <a:srgbClr val="FF0000"/>
              </a:solidFill>
            </a:endParaRPr>
          </a:p>
          <a:p>
            <a:pPr lvl="0" algn="ctr">
              <a:buClr>
                <a:schemeClr val="dk1"/>
              </a:buClr>
            </a:pPr>
            <a:r>
              <a:rPr lang="es-ES" sz="2000" dirty="0">
                <a:solidFill>
                  <a:srgbClr val="7F7F7F"/>
                </a:solidFill>
                <a:latin typeface="Arial" panose="020B0604020202020204" pitchFamily="34" charset="0"/>
              </a:rPr>
              <a:t>Reunión presencial, </a:t>
            </a:r>
            <a:r>
              <a:rPr lang="en-GB" sz="2000" dirty="0">
                <a:solidFill>
                  <a:srgbClr val="7F7F7F"/>
                </a:solidFill>
              </a:rPr>
              <a:t>Gran Canaria</a:t>
            </a:r>
            <a:endParaRPr sz="2000" dirty="0">
              <a:solidFill>
                <a:srgbClr val="7F7F7F"/>
              </a:solidFill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8270671" y="5644709"/>
            <a:ext cx="4915702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50000"/>
              </a:lnSpc>
              <a:buClr>
                <a:schemeClr val="dk1"/>
              </a:buClr>
            </a:pPr>
            <a:r>
              <a:rPr lang="en-US" sz="900" i="1" dirty="0">
                <a:solidFill>
                  <a:srgbClr val="7F7F7F"/>
                </a:solidFill>
                <a:latin typeface="Arial" panose="020B0604020202020204" pitchFamily="34" charset="0"/>
              </a:rPr>
              <a:t>EL 85% DEL PROYECTO ESTÁ COFINANCIADO POR FONDOS FEDER</a:t>
            </a:r>
            <a:endParaRPr lang="en-GB" sz="900" i="1" dirty="0">
              <a:solidFill>
                <a:srgbClr val="7F7F7F"/>
              </a:solidFill>
            </a:endParaRPr>
          </a:p>
        </p:txBody>
      </p:sp>
      <p:sp>
        <p:nvSpPr>
          <p:cNvPr id="2" name="AutoShape 2" descr="Información Corporativa | Consejo Insular de la Energía de Gran Canar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 b="7767"/>
          <a:stretch/>
        </p:blipFill>
        <p:spPr>
          <a:xfrm>
            <a:off x="1238062" y="6023172"/>
            <a:ext cx="755072" cy="760638"/>
          </a:xfrm>
          <a:prstGeom prst="rect">
            <a:avLst/>
          </a:prstGeom>
        </p:spPr>
      </p:pic>
      <p:pic>
        <p:nvPicPr>
          <p:cNvPr id="13" name="Picture 4" descr="Información Corporativa | Consejo Insular de la Energía de Gran Canar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1" y="6114614"/>
            <a:ext cx="1256296" cy="6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AEMET - Agencia Estatal de Meteorología | Predicti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417" y="6195589"/>
            <a:ext cx="697995" cy="47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928" y="6114614"/>
            <a:ext cx="1328558" cy="545085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0004" y="6075126"/>
            <a:ext cx="738564" cy="779196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591" y="5991573"/>
            <a:ext cx="800717" cy="844767"/>
          </a:xfrm>
          <a:prstGeom prst="rect">
            <a:avLst/>
          </a:prstGeom>
        </p:spPr>
      </p:pic>
      <p:pic>
        <p:nvPicPr>
          <p:cNvPr id="20" name="Picture 24" descr="Cabildo Insular de Tenerife - Wikipedia, la enciclopedia libr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389" y="6167639"/>
            <a:ext cx="390251" cy="51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8" descr="Cabildo de El Hierro: Participación ciudadana | Edosoft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r="27267" b="-281"/>
          <a:stretch/>
        </p:blipFill>
        <p:spPr bwMode="auto">
          <a:xfrm>
            <a:off x="6449302" y="6050714"/>
            <a:ext cx="624599" cy="73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6" descr="Camara de Comercio de Lanzarote y La GraciosaAyudas Cabildo de Lanzarote -  Camara de Comercio de Lanzarote y La Graciosa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95" y="6159724"/>
            <a:ext cx="944840" cy="6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336" y="6052156"/>
            <a:ext cx="1124082" cy="664116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573" y="6071433"/>
            <a:ext cx="594060" cy="66411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248" y="6116184"/>
            <a:ext cx="603281" cy="628682"/>
          </a:xfrm>
          <a:prstGeom prst="rect">
            <a:avLst/>
          </a:prstGeom>
        </p:spPr>
      </p:pic>
      <p:pic>
        <p:nvPicPr>
          <p:cNvPr id="1026" name="Picture 2" descr="Instituto Tecnológico de Canarias - Más de 25 años apoyando la  investigación, el desarrollo científico y la innovación en Canarias.">
            <a:extLst>
              <a:ext uri="{FF2B5EF4-FFF2-40B4-BE49-F238E27FC236}">
                <a16:creationId xmlns="" xmlns:a16="http://schemas.microsoft.com/office/drawing/2014/main" id="{4299B117-768C-3F5A-5CA1-F999F6BA9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241" y="6298642"/>
            <a:ext cx="1670516" cy="26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492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ângulo 2"/>
          <p:cNvSpPr/>
          <p:nvPr/>
        </p:nvSpPr>
        <p:spPr>
          <a:xfrm>
            <a:off x="6937142" y="1774602"/>
            <a:ext cx="511703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/>
              <a:t>O Curso é motivado pelo aumento da ocorrência de eventos meteorológicos extremos, percebido por toda a população e noticiado pela imprensa, que precisa de informações mais detalhadas sobre a previsão do tempo e do clima.</a:t>
            </a:r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r>
              <a:rPr lang="pt-PT" dirty="0" smtClean="0"/>
              <a:t>Objectivo:</a:t>
            </a:r>
          </a:p>
          <a:p>
            <a:endParaRPr lang="pt-PT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dirty="0" smtClean="0"/>
              <a:t>sensibilizar </a:t>
            </a:r>
            <a:r>
              <a:rPr lang="pt-PT" dirty="0"/>
              <a:t>os jornalistas e profissionais dos órgãos de comunicação social na interpretação e divulgação de informações e dados meteorológicos, abordando conceitos básicos da meteorologia, climatologia e sustentabilidade ambiental, com ênfase nos principais termos técnicos associados aos sistemas meteorológicos que influenciam o tempo em Cabo Verde.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544" y="1314205"/>
            <a:ext cx="3153378" cy="4460224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3140544" y="814939"/>
            <a:ext cx="8152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4. Conhecimento das informações/termos </a:t>
            </a:r>
            <a:r>
              <a:rPr lang="pt-PT" b="1" dirty="0"/>
              <a:t>de tempo e </a:t>
            </a:r>
            <a:r>
              <a:rPr lang="pt-PT" b="1" dirty="0" smtClean="0"/>
              <a:t>clima, evitando os “FAKE NEWS”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40766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Instalação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do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modelo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ETA</a:t>
            </a:r>
            <a:endParaRPr lang="en-GB" dirty="0" smtClean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35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ângulo 2"/>
          <p:cNvSpPr/>
          <p:nvPr/>
        </p:nvSpPr>
        <p:spPr>
          <a:xfrm>
            <a:off x="8228458" y="3873124"/>
            <a:ext cx="33236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pt-PT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lvl="0" algn="just"/>
            <a:r>
              <a:rPr lang="pt-PT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Objectivo: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pt-PT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Instalação e configuração </a:t>
            </a:r>
            <a:r>
              <a:rPr lang="pt-PT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</a:t>
            </a:r>
            <a:r>
              <a:rPr lang="pt-PT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 área pretendida;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pt-PT" dirty="0" smtClean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Avaliar as rodadas numéricas de previsão sazonal do modelo Eta em comparação com os dados observados e de reanálise;</a:t>
            </a:r>
          </a:p>
          <a:p>
            <a:pPr lvl="0" algn="just"/>
            <a:endParaRPr lang="pt-PT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lvl="0" algn="just"/>
            <a:endParaRPr lang="pt-PT" dirty="0" smtClean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3090594" y="761155"/>
            <a:ext cx="8107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pt-PT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Decorreu nos dias 26 a 30 de </a:t>
            </a:r>
            <a:r>
              <a:rPr lang="pt-PT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Setembro/2022 </a:t>
            </a:r>
            <a:r>
              <a:rPr lang="pt-PT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um treinamento online realizado pela </a:t>
            </a:r>
            <a:r>
              <a:rPr lang="pt-PT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CPTEC/INPE (enquadrado no âmbito da cooperação KNMI-NETHERLANDS, CPTEC- BRASIL INMG-CABO VERDE) e, presencial de 26 de Fevereiro a 23 de Março/2023 de carácter presencial no Brasil-INPE.</a:t>
            </a:r>
            <a:endParaRPr lang="pt-PT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3188128" y="412898"/>
            <a:ext cx="54453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5. Melhorar a precisão da previsão</a:t>
            </a:r>
            <a:endParaRPr lang="pt-PT" b="1" dirty="0"/>
          </a:p>
        </p:txBody>
      </p:sp>
      <p:grpSp>
        <p:nvGrpSpPr>
          <p:cNvPr id="12" name="Group 260"/>
          <p:cNvGrpSpPr/>
          <p:nvPr/>
        </p:nvGrpSpPr>
        <p:grpSpPr>
          <a:xfrm>
            <a:off x="3345218" y="1682126"/>
            <a:ext cx="4578418" cy="1697160"/>
            <a:chOff x="-243100" y="-204981"/>
            <a:chExt cx="7253193" cy="2386241"/>
          </a:xfrm>
        </p:grpSpPr>
        <p:pic>
          <p:nvPicPr>
            <p:cNvPr id="13" name="Picture 25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70" t="-583" r="12699"/>
            <a:stretch/>
          </p:blipFill>
          <p:spPr bwMode="auto">
            <a:xfrm>
              <a:off x="4491320" y="-180889"/>
              <a:ext cx="2235267" cy="2299587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4" name="Picture 25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35" b="4589"/>
            <a:stretch/>
          </p:blipFill>
          <p:spPr bwMode="auto">
            <a:xfrm>
              <a:off x="6735773" y="126788"/>
              <a:ext cx="274320" cy="178498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5" name="Picture 25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73" t="1" r="11120" b="1099"/>
            <a:stretch/>
          </p:blipFill>
          <p:spPr bwMode="auto">
            <a:xfrm>
              <a:off x="-243100" y="-204981"/>
              <a:ext cx="2501767" cy="2386241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6" name="Picture 25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66" t="2742" r="12383" b="5082"/>
            <a:stretch/>
          </p:blipFill>
          <p:spPr bwMode="auto">
            <a:xfrm>
              <a:off x="2151922" y="-97406"/>
              <a:ext cx="2362140" cy="214670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7" name="Picture 25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172" y="1615604"/>
            <a:ext cx="2825896" cy="2257519"/>
          </a:xfrm>
          <a:prstGeom prst="rect">
            <a:avLst/>
          </a:prstGeom>
        </p:spPr>
      </p:pic>
      <p:grpSp>
        <p:nvGrpSpPr>
          <p:cNvPr id="18" name="Group 263"/>
          <p:cNvGrpSpPr/>
          <p:nvPr/>
        </p:nvGrpSpPr>
        <p:grpSpPr>
          <a:xfrm>
            <a:off x="3090594" y="3367833"/>
            <a:ext cx="5134723" cy="1638795"/>
            <a:chOff x="0" y="0"/>
            <a:chExt cx="6588797" cy="1924162"/>
          </a:xfrm>
        </p:grpSpPr>
        <p:pic>
          <p:nvPicPr>
            <p:cNvPr id="19" name="Picture 264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6" r="12647" b="5423"/>
            <a:stretch/>
          </p:blipFill>
          <p:spPr bwMode="auto">
            <a:xfrm>
              <a:off x="4249270" y="13447"/>
              <a:ext cx="2070735" cy="191071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1" name="Picture 265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18" r="12647" b="4737"/>
            <a:stretch/>
          </p:blipFill>
          <p:spPr bwMode="auto">
            <a:xfrm>
              <a:off x="2218764" y="0"/>
              <a:ext cx="2084070" cy="18986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2" name="Picture 266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10448" b="4532"/>
            <a:stretch/>
          </p:blipFill>
          <p:spPr bwMode="auto">
            <a:xfrm>
              <a:off x="0" y="0"/>
              <a:ext cx="2305685" cy="18986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3" name="Picture 267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67" b="8723"/>
            <a:stretch/>
          </p:blipFill>
          <p:spPr bwMode="auto">
            <a:xfrm>
              <a:off x="6252882" y="0"/>
              <a:ext cx="335915" cy="183578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7" name="Rectângulo 6"/>
          <p:cNvSpPr/>
          <p:nvPr/>
        </p:nvSpPr>
        <p:spPr>
          <a:xfrm>
            <a:off x="3188128" y="5172730"/>
            <a:ext cx="50152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 smtClean="0"/>
              <a:t>Figura 3. Topografia </a:t>
            </a:r>
            <a:r>
              <a:rPr lang="pt-BR" dirty="0"/>
              <a:t>(m) da Ilha do Fogo, na latitude 16, gerada pelo modelo Eta nas  resoluções 5km, 8km e </a:t>
            </a:r>
            <a:r>
              <a:rPr lang="pt-BR" dirty="0" smtClean="0"/>
              <a:t>10km e </a:t>
            </a:r>
            <a:r>
              <a:rPr lang="pt-BR" dirty="0"/>
              <a:t>Máscara continente-oceano do </a:t>
            </a:r>
            <a:r>
              <a:rPr lang="pt-BR" dirty="0" smtClean="0"/>
              <a:t>Arquipélago;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07660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859466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Aquisição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/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Instalação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das 14 EMAS no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âmbito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do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projeto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Reflor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-CV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06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351366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781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ângulo 2"/>
          <p:cNvSpPr/>
          <p:nvPr/>
        </p:nvSpPr>
        <p:spPr>
          <a:xfrm>
            <a:off x="7267225" y="780652"/>
            <a:ext cx="43920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/>
              <a:t>No âmbito do </a:t>
            </a:r>
            <a:r>
              <a:rPr lang="pt-PT" dirty="0" smtClean="0"/>
              <a:t>projecto REFLOR-CV foram adquiridos </a:t>
            </a:r>
            <a:r>
              <a:rPr lang="pt-PT" dirty="0"/>
              <a:t>e </a:t>
            </a:r>
            <a:r>
              <a:rPr lang="pt-PT" dirty="0" smtClean="0"/>
              <a:t>instalados 14 </a:t>
            </a:r>
            <a:r>
              <a:rPr lang="pt-PT" dirty="0"/>
              <a:t>estações meteorológicas </a:t>
            </a:r>
            <a:r>
              <a:rPr lang="pt-PT" dirty="0" smtClean="0"/>
              <a:t>automáticas.</a:t>
            </a:r>
            <a:r>
              <a:rPr lang="pt-PT" dirty="0"/>
              <a:t> </a:t>
            </a:r>
          </a:p>
        </p:txBody>
      </p:sp>
      <p:sp>
        <p:nvSpPr>
          <p:cNvPr id="4" name="Rectângulo 3"/>
          <p:cNvSpPr/>
          <p:nvPr/>
        </p:nvSpPr>
        <p:spPr>
          <a:xfrm>
            <a:off x="8780471" y="3905858"/>
            <a:ext cx="3137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/>
              <a:t>Contendo informações como:</a:t>
            </a:r>
          </a:p>
          <a:p>
            <a:endParaRPr lang="pt-PT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dirty="0" smtClean="0"/>
              <a:t>Rede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dirty="0" smtClean="0"/>
              <a:t>Estação </a:t>
            </a:r>
            <a:endParaRPr lang="pt-PT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dirty="0" smtClean="0"/>
              <a:t>Agrupamentos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dirty="0" smtClean="0"/>
              <a:t>Alarmes </a:t>
            </a:r>
            <a:r>
              <a:rPr lang="pt-PT" dirty="0"/>
              <a:t>e Alertas </a:t>
            </a:r>
            <a:endParaRPr lang="pt-PT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dirty="0" smtClean="0"/>
              <a:t>Histórico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dirty="0" smtClean="0"/>
              <a:t>Relatórios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dirty="0" smtClean="0"/>
              <a:t>Estatísticas </a:t>
            </a:r>
            <a:endParaRPr lang="pt-PT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dirty="0" smtClean="0"/>
              <a:t>Base </a:t>
            </a:r>
            <a:r>
              <a:rPr lang="pt-PT" dirty="0"/>
              <a:t>de conhecimento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539" y="1340402"/>
            <a:ext cx="3214093" cy="2566019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2979223" y="695325"/>
            <a:ext cx="54453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6. Melhoria na recolha e tratamento de dados</a:t>
            </a:r>
            <a:endParaRPr lang="pt-PT" b="1" dirty="0"/>
          </a:p>
        </p:txBody>
      </p:sp>
      <p:pic>
        <p:nvPicPr>
          <p:cNvPr id="12" name="Picture 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200" y="1140008"/>
            <a:ext cx="4397025" cy="3515979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2983501" y="4721465"/>
            <a:ext cx="56261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Figura 4. Distribuição espacial das 41 AWS em Cabo Verde</a:t>
            </a:r>
          </a:p>
          <a:p>
            <a:endParaRPr lang="pt-PT" dirty="0"/>
          </a:p>
          <a:p>
            <a:endParaRPr lang="pt-PT" dirty="0" smtClean="0"/>
          </a:p>
          <a:p>
            <a:r>
              <a:rPr lang="pt-PT" dirty="0" smtClean="0"/>
              <a:t>AWS Marítimos: total de 3 sitos em São Vicente, Sal e Santiago.</a:t>
            </a:r>
          </a:p>
          <a:p>
            <a:r>
              <a:rPr lang="pt-PT" dirty="0" smtClean="0"/>
              <a:t>AWS Superfície: apenas 3 operam 24/7, disseminando METAR/TAF/SYNOP via AFTN.</a:t>
            </a:r>
          </a:p>
        </p:txBody>
      </p:sp>
    </p:spTree>
    <p:extLst>
      <p:ext uri="{BB962C8B-B14F-4D97-AF65-F5344CB8AC3E}">
        <p14:creationId xmlns:p14="http://schemas.microsoft.com/office/powerpoint/2010/main" val="1074825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4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7" name="Google Shape;537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74" y="5246017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24"/>
          <p:cNvSpPr txBox="1"/>
          <p:nvPr/>
        </p:nvSpPr>
        <p:spPr>
          <a:xfrm>
            <a:off x="5088211" y="1512256"/>
            <a:ext cx="5420316" cy="2778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Gracias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Obrigado</a:t>
            </a:r>
            <a:endParaRPr sz="3200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3200"/>
              <a:buFont typeface="Arial"/>
              <a:buNone/>
            </a:pPr>
            <a:r>
              <a:rPr lang="en-GB" sz="3200" dirty="0" err="1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Merci</a:t>
            </a:r>
            <a:r>
              <a:rPr lang="en-GB" sz="3200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 Beaucoup 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sz="3200" b="1" dirty="0">
              <a:solidFill>
                <a:srgbClr val="178B9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None/>
            </a:pPr>
            <a:r>
              <a:rPr lang="en-GB" sz="3200" b="1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 dirty="0"/>
          </a:p>
        </p:txBody>
      </p:sp>
      <p:sp>
        <p:nvSpPr>
          <p:cNvPr id="540" name="Google Shape;540;p24"/>
          <p:cNvSpPr/>
          <p:nvPr/>
        </p:nvSpPr>
        <p:spPr>
          <a:xfrm>
            <a:off x="8446052" y="4624251"/>
            <a:ext cx="3122061" cy="114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2" name="Google Shape;542;p24"/>
          <p:cNvPicPr preferRelativeResize="0"/>
          <p:nvPr/>
        </p:nvPicPr>
        <p:blipFill rotWithShape="1">
          <a:blip r:embed="rId5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AFB30012-B0BB-9D52-9714-F77BBE859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"/>
          <p:cNvSpPr txBox="1">
            <a:spLocks noGrp="1"/>
          </p:cNvSpPr>
          <p:nvPr>
            <p:ph type="title"/>
          </p:nvPr>
        </p:nvSpPr>
        <p:spPr>
          <a:xfrm>
            <a:off x="569259" y="1305672"/>
            <a:ext cx="203409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8B9B"/>
              </a:buClr>
              <a:buSzPts val="2000"/>
              <a:buFont typeface="Arial"/>
              <a:buNone/>
            </a:pPr>
            <a:r>
              <a:rPr lang="en-GB" sz="2000" b="1" dirty="0">
                <a:solidFill>
                  <a:srgbClr val="178B9B"/>
                </a:solidFill>
                <a:latin typeface="Arial"/>
                <a:ea typeface="Arial"/>
                <a:cs typeface="Arial"/>
                <a:sym typeface="Arial"/>
              </a:rPr>
              <a:t>ÍNDICE</a:t>
            </a:r>
            <a:endParaRPr dirty="0"/>
          </a:p>
        </p:txBody>
      </p:sp>
      <p:pic>
        <p:nvPicPr>
          <p:cNvPr id="110" name="Google Shape;110;p2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2993718" y="2387002"/>
            <a:ext cx="2869907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INSTALAÇÃO/CAPACITAÇÃO  DO ANALISADOR </a:t>
            </a:r>
            <a:r>
              <a:rPr lang="en-GB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DE </a:t>
            </a: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PARTÍCULAS</a:t>
            </a:r>
            <a:r>
              <a:rPr lang="pt-PT" dirty="0" smtClean="0"/>
              <a:t>-</a:t>
            </a: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PM10 </a:t>
            </a:r>
            <a:r>
              <a:rPr lang="en-GB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COOPERAÇÃO </a:t>
            </a: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AEMET</a:t>
            </a:r>
          </a:p>
        </p:txBody>
      </p:sp>
      <p:sp>
        <p:nvSpPr>
          <p:cNvPr id="112" name="Google Shape;112;p2"/>
          <p:cNvSpPr txBox="1"/>
          <p:nvPr/>
        </p:nvSpPr>
        <p:spPr>
          <a:xfrm>
            <a:off x="3387502" y="1653607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 dirty="0"/>
          </a:p>
        </p:txBody>
      </p:sp>
      <p:sp>
        <p:nvSpPr>
          <p:cNvPr id="113" name="Google Shape;113;p2"/>
          <p:cNvSpPr txBox="1"/>
          <p:nvPr/>
        </p:nvSpPr>
        <p:spPr>
          <a:xfrm>
            <a:off x="5454663" y="2191230"/>
            <a:ext cx="2953065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b="1" dirty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	</a:t>
            </a: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CAPACITAÇÃO TÉCNICA</a:t>
            </a:r>
            <a:endParaRPr dirty="0"/>
          </a:p>
        </p:txBody>
      </p:sp>
      <p:sp>
        <p:nvSpPr>
          <p:cNvPr id="114" name="Google Shape;114;p2"/>
          <p:cNvSpPr txBox="1"/>
          <p:nvPr/>
        </p:nvSpPr>
        <p:spPr>
          <a:xfrm>
            <a:off x="6379897" y="1617733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4" name="Google Shape;115;p2"/>
          <p:cNvSpPr/>
          <p:nvPr/>
        </p:nvSpPr>
        <p:spPr>
          <a:xfrm>
            <a:off x="2864836" y="4158124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14;p2"/>
          <p:cNvSpPr txBox="1"/>
          <p:nvPr/>
        </p:nvSpPr>
        <p:spPr>
          <a:xfrm>
            <a:off x="9146299" y="1613430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6" name="Google Shape;114;p2"/>
          <p:cNvSpPr txBox="1"/>
          <p:nvPr/>
        </p:nvSpPr>
        <p:spPr>
          <a:xfrm>
            <a:off x="3372433" y="3487002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dirty="0"/>
          </a:p>
        </p:txBody>
      </p:sp>
      <p:sp>
        <p:nvSpPr>
          <p:cNvPr id="17" name="Google Shape;114;p2"/>
          <p:cNvSpPr txBox="1"/>
          <p:nvPr/>
        </p:nvSpPr>
        <p:spPr>
          <a:xfrm>
            <a:off x="6330065" y="3511345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05</a:t>
            </a:r>
            <a:endParaRPr dirty="0"/>
          </a:p>
        </p:txBody>
      </p:sp>
      <p:sp>
        <p:nvSpPr>
          <p:cNvPr id="18" name="Google Shape;114;p2"/>
          <p:cNvSpPr txBox="1"/>
          <p:nvPr/>
        </p:nvSpPr>
        <p:spPr>
          <a:xfrm>
            <a:off x="9165349" y="3511345"/>
            <a:ext cx="1753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Fira Sans Extra Condensed Medium"/>
              <a:buNone/>
            </a:pPr>
            <a:r>
              <a:rPr lang="en-GB" sz="6000" b="0" i="0" u="none" strike="noStrike" cap="none" dirty="0">
                <a:solidFill>
                  <a:srgbClr val="178B9B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06</a:t>
            </a:r>
            <a:endParaRPr dirty="0"/>
          </a:p>
        </p:txBody>
      </p:sp>
      <p:sp>
        <p:nvSpPr>
          <p:cNvPr id="19" name="Google Shape;113;p2"/>
          <p:cNvSpPr txBox="1"/>
          <p:nvPr/>
        </p:nvSpPr>
        <p:spPr>
          <a:xfrm>
            <a:off x="2993719" y="4512792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CURSO DE METEOROLOGIA PARA JORNALISTAS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0" name="Google Shape;113;p2"/>
          <p:cNvSpPr txBox="1"/>
          <p:nvPr/>
        </p:nvSpPr>
        <p:spPr>
          <a:xfrm>
            <a:off x="6118639" y="4399892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INSTALAÇÃO DO MODELO ETA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1" name="Google Shape;113;p2"/>
          <p:cNvSpPr txBox="1"/>
          <p:nvPr/>
        </p:nvSpPr>
        <p:spPr>
          <a:xfrm>
            <a:off x="9258003" y="2590522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APP MÓVEL/ WEBSITE</a:t>
            </a:r>
            <a:endParaRPr lang="en-GB" dirty="0" smtClean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Fira Sans Extra Condensed Medium"/>
              <a:buNone/>
            </a:pPr>
            <a:endParaRPr dirty="0"/>
          </a:p>
        </p:txBody>
      </p:sp>
      <p:sp>
        <p:nvSpPr>
          <p:cNvPr id="22" name="Google Shape;113;p2"/>
          <p:cNvSpPr txBox="1"/>
          <p:nvPr/>
        </p:nvSpPr>
        <p:spPr>
          <a:xfrm>
            <a:off x="9146299" y="4661142"/>
            <a:ext cx="26292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buClr>
                <a:srgbClr val="434343"/>
              </a:buClr>
              <a:buSzPts val="1400"/>
            </a:pPr>
            <a:r>
              <a:rPr lang="en-GB" b="1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INSTALAÇÃO DAS 14 ESTAÇÕES NO ÂMBITO DO PROJETO REFLOR-CV, FINANCIADO PELA UNIÃO EUROPEIA</a:t>
            </a:r>
            <a:endParaRPr dirty="0"/>
          </a:p>
        </p:txBody>
      </p:sp>
      <p:pic>
        <p:nvPicPr>
          <p:cNvPr id="49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3B5BEC45-AECD-DBCD-6641-150F30AC70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5" name="Google Shape;115;p2">
            <a:extLst>
              <a:ext uri="{FF2B5EF4-FFF2-40B4-BE49-F238E27FC236}">
                <a16:creationId xmlns="" xmlns:a16="http://schemas.microsoft.com/office/drawing/2014/main" id="{50C6A6EB-3805-E38F-4FE8-41A09E76EFBA}"/>
              </a:ext>
            </a:extLst>
          </p:cNvPr>
          <p:cNvSpPr/>
          <p:nvPr/>
        </p:nvSpPr>
        <p:spPr>
          <a:xfrm>
            <a:off x="2864836" y="3013457"/>
            <a:ext cx="8206288" cy="45719"/>
          </a:xfrm>
          <a:prstGeom prst="rect">
            <a:avLst/>
          </a:prstGeom>
          <a:solidFill>
            <a:srgbClr val="BFBFBF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Instalação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/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Capacitação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Sensor PM10-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cooperação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AEMET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01</a:t>
            </a:r>
            <a:endParaRPr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3059911" y="3775643"/>
            <a:ext cx="4652232" cy="1979265"/>
            <a:chOff x="0" y="0"/>
            <a:chExt cx="5467350" cy="2000250"/>
          </a:xfrm>
        </p:grpSpPr>
        <p:pic>
          <p:nvPicPr>
            <p:cNvPr id="8" name="Imagem 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80" r="14152" b="-26"/>
            <a:stretch/>
          </p:blipFill>
          <p:spPr bwMode="auto">
            <a:xfrm>
              <a:off x="0" y="0"/>
              <a:ext cx="1190625" cy="19907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Imagem 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20375" b="-35"/>
            <a:stretch/>
          </p:blipFill>
          <p:spPr bwMode="auto">
            <a:xfrm>
              <a:off x="1274356" y="0"/>
              <a:ext cx="1259294" cy="19812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Imagem 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184"/>
            <a:stretch/>
          </p:blipFill>
          <p:spPr bwMode="auto">
            <a:xfrm>
              <a:off x="2647950" y="0"/>
              <a:ext cx="1209675" cy="200025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1450" y="0"/>
              <a:ext cx="1485900" cy="1981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Rectângulo 2"/>
          <p:cNvSpPr/>
          <p:nvPr/>
        </p:nvSpPr>
        <p:spPr>
          <a:xfrm>
            <a:off x="7712143" y="3775643"/>
            <a:ext cx="44460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b="1" dirty="0"/>
          </a:p>
          <a:p>
            <a:r>
              <a:rPr lang="pt-PT" dirty="0"/>
              <a:t>O</a:t>
            </a:r>
            <a:r>
              <a:rPr lang="pt-PT" dirty="0" smtClean="0"/>
              <a:t>ferecidos </a:t>
            </a:r>
            <a:r>
              <a:rPr lang="pt-PT" dirty="0"/>
              <a:t>pela Agência Estatal de Meteorologia (AEMET) -   Canárias, na sequência </a:t>
            </a:r>
            <a:r>
              <a:rPr lang="pt-PT" dirty="0" smtClean="0"/>
              <a:t>do </a:t>
            </a:r>
            <a:r>
              <a:rPr lang="pt-PT" dirty="0"/>
              <a:t>protocolo de cooperação com o Instituto Nacional de Meteorologia e Geofísica de Cabo Verde (INMG), enquadrado no âmbito de Programa de Cooperação Territorial INTERREG VA-Madeira-Açores-Canárias (MAC) 2014-2020.</a:t>
            </a:r>
          </a:p>
        </p:txBody>
      </p:sp>
      <p:pic>
        <p:nvPicPr>
          <p:cNvPr id="13" name="Picture 3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225" y="646991"/>
            <a:ext cx="2604324" cy="230291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CaixaDeTexto 3"/>
          <p:cNvSpPr txBox="1"/>
          <p:nvPr/>
        </p:nvSpPr>
        <p:spPr>
          <a:xfrm>
            <a:off x="2953328" y="2958064"/>
            <a:ext cx="4290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Figura 1. Localização geográfica de Cabo Verde</a:t>
            </a:r>
            <a:endParaRPr lang="pt-PT" dirty="0"/>
          </a:p>
        </p:txBody>
      </p:sp>
      <p:sp>
        <p:nvSpPr>
          <p:cNvPr id="5" name="Rectângulo 4"/>
          <p:cNvSpPr/>
          <p:nvPr/>
        </p:nvSpPr>
        <p:spPr>
          <a:xfrm>
            <a:off x="5827746" y="92786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dirty="0" smtClean="0"/>
              <a:t>Cabo </a:t>
            </a:r>
            <a:r>
              <a:rPr lang="pt-PT" dirty="0"/>
              <a:t>Verde é particularmente vulnerável a fenómenos meteorológicos e climáticos </a:t>
            </a:r>
            <a:r>
              <a:rPr lang="pt-PT" dirty="0" smtClean="0"/>
              <a:t>extremos, com consequências na </a:t>
            </a:r>
            <a:r>
              <a:rPr lang="pt-PT" dirty="0"/>
              <a:t>segurança hídrica e </a:t>
            </a:r>
            <a:r>
              <a:rPr lang="pt-PT" dirty="0" smtClean="0"/>
              <a:t>alimentar;</a:t>
            </a:r>
            <a:endParaRPr lang="pt-PT" dirty="0"/>
          </a:p>
        </p:txBody>
      </p:sp>
      <p:sp>
        <p:nvSpPr>
          <p:cNvPr id="6" name="Rectângulo 5"/>
          <p:cNvSpPr/>
          <p:nvPr/>
        </p:nvSpPr>
        <p:spPr>
          <a:xfrm>
            <a:off x="5805007" y="1685463"/>
            <a:ext cx="6096000" cy="738664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r>
              <a:rPr lang="pt-PT" dirty="0"/>
              <a:t>Cabo Verde necessita, portanto, de parcerias fortes e de intervenções sustentáveis ​​com impacto </a:t>
            </a:r>
            <a:r>
              <a:rPr lang="pt-PT" dirty="0" smtClean="0">
                <a:solidFill>
                  <a:schemeClr val="tx1"/>
                </a:solidFill>
              </a:rPr>
              <a:t>acentuado</a:t>
            </a:r>
            <a:r>
              <a:rPr lang="pt-PT" dirty="0" smtClean="0"/>
              <a:t> </a:t>
            </a:r>
            <a:r>
              <a:rPr lang="pt-PT" dirty="0"/>
              <a:t>no fortalecimento das capacidades institucionais do país. 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3059911" y="3394643"/>
            <a:ext cx="638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/>
              <a:t>1. Instalação do equipamento da qualidade do Ar/ Capacitação</a:t>
            </a:r>
          </a:p>
          <a:p>
            <a:endParaRPr lang="pt-PT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2930748" y="5808141"/>
            <a:ext cx="4017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Figura 2. Analisador de partículas PM10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2833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Capacitação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Técnica</a:t>
            </a: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02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86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ângulo 2"/>
          <p:cNvSpPr/>
          <p:nvPr/>
        </p:nvSpPr>
        <p:spPr>
          <a:xfrm>
            <a:off x="3058063" y="854135"/>
            <a:ext cx="892478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 smtClean="0"/>
              <a:t>Enquadradas </a:t>
            </a:r>
            <a:r>
              <a:rPr lang="pt-PT" dirty="0" smtClean="0"/>
              <a:t>no plano </a:t>
            </a:r>
            <a:r>
              <a:rPr lang="pt-PT" dirty="0" smtClean="0"/>
              <a:t>estratégico do INMG:</a:t>
            </a:r>
            <a:endParaRPr lang="pt-PT" dirty="0" smtClean="0"/>
          </a:p>
          <a:p>
            <a:pPr algn="just"/>
            <a:endParaRPr lang="pt-PT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pt-PT" dirty="0"/>
              <a:t>A formação de 10 Observadores enquadrada no âmbito do projecto </a:t>
            </a:r>
            <a:r>
              <a:rPr lang="pt-PT" dirty="0" err="1"/>
              <a:t>Reflor</a:t>
            </a:r>
            <a:r>
              <a:rPr lang="pt-PT" dirty="0"/>
              <a:t>-CV promovendo a renovação de quadros técnicos;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pt-PT" dirty="0"/>
              <a:t>Melhoria de serviços marítimos, no âmbito da cooperação entre o Instituto Nacional de Meteorologia e Geofísica de Cabo Verde (INMG) e a Organização Mundial da Meteorologia (OMM), em duas fases: online (fase I) de1 de Agosto a 4 de Novembro de 2022 focado na forma como cada organização fornece serviços marítimos e a segunda fase de carácter presencial na Cidade de Cape </a:t>
            </a:r>
            <a:r>
              <a:rPr lang="pt-PT" dirty="0" err="1"/>
              <a:t>Town</a:t>
            </a:r>
            <a:r>
              <a:rPr lang="pt-PT" dirty="0"/>
              <a:t>, em Africa do Sul de 23 de Outubro a 2 de Novembro de 2023.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pt-PT" dirty="0"/>
              <a:t>Formação sobre CLIMSOFT;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pt-PT" dirty="0"/>
              <a:t>Capacitação/Formação nas diversas áreas de </a:t>
            </a:r>
            <a:r>
              <a:rPr lang="pt-PT" dirty="0" smtClean="0"/>
              <a:t>actuação;</a:t>
            </a:r>
            <a:endParaRPr lang="pt-PT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pt-PT" dirty="0" smtClean="0"/>
              <a:t>Inovar o Centro de Análise e Previsão Especial, através da 4ª Comunicação Nacional, com aquisição de  equipamentos e capacitação em modelação (Eta), melhorando a qualidade da previsão.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058063" y="490828"/>
            <a:ext cx="6692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2. Capacitação/formação contínua dos colaboradores</a:t>
            </a:r>
            <a:endParaRPr lang="pt-PT" b="1" dirty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063" y="3747235"/>
            <a:ext cx="2525015" cy="2116715"/>
          </a:xfrm>
          <a:prstGeom prst="rect">
            <a:avLst/>
          </a:prstGeom>
        </p:spPr>
      </p:pic>
      <p:pic>
        <p:nvPicPr>
          <p:cNvPr id="13" name="Imagem 1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078" y="3747234"/>
            <a:ext cx="2534727" cy="211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490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App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móvel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/ Website</a:t>
            </a:r>
            <a:endParaRPr lang="en-GB"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03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3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3"/>
          <p:cNvPicPr preferRelativeResize="0"/>
          <p:nvPr/>
        </p:nvPicPr>
        <p:blipFill rotWithShape="1">
          <a:blip r:embed="rId3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1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85999754-18B2-51AB-EA97-2F1307A181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  <p:sp>
        <p:nvSpPr>
          <p:cNvPr id="3" name="Rectângulo 2"/>
          <p:cNvSpPr/>
          <p:nvPr/>
        </p:nvSpPr>
        <p:spPr>
          <a:xfrm>
            <a:off x="3209488" y="1285620"/>
            <a:ext cx="835707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O APP </a:t>
            </a:r>
            <a:r>
              <a:rPr lang="es-ES" dirty="0" err="1" smtClean="0"/>
              <a:t>móvel</a:t>
            </a:r>
            <a:r>
              <a:rPr lang="es-ES" dirty="0" smtClean="0"/>
              <a:t> no </a:t>
            </a:r>
            <a:r>
              <a:rPr lang="es-ES" dirty="0" err="1" smtClean="0"/>
              <a:t>âmbito</a:t>
            </a:r>
            <a:r>
              <a:rPr lang="es-ES" dirty="0" smtClean="0"/>
              <a:t> do </a:t>
            </a:r>
            <a:r>
              <a:rPr lang="es-ES" dirty="0" err="1" smtClean="0"/>
              <a:t>projeto</a:t>
            </a:r>
            <a:r>
              <a:rPr lang="es-ES" dirty="0" smtClean="0"/>
              <a:t> </a:t>
            </a:r>
            <a:r>
              <a:rPr lang="es-ES" dirty="0" err="1" smtClean="0"/>
              <a:t>Reflor</a:t>
            </a:r>
            <a:r>
              <a:rPr lang="es-ES" dirty="0" smtClean="0"/>
              <a:t>-CV.</a:t>
            </a:r>
          </a:p>
          <a:p>
            <a:r>
              <a:rPr lang="es-ES" dirty="0" smtClean="0"/>
              <a:t>O sistema de alerta </a:t>
            </a:r>
            <a:r>
              <a:rPr lang="es-ES" dirty="0" err="1" smtClean="0"/>
              <a:t>precoce</a:t>
            </a:r>
            <a:r>
              <a:rPr lang="es-ES" dirty="0" smtClean="0"/>
              <a:t> irá auxiliar na </a:t>
            </a:r>
            <a:r>
              <a:rPr lang="es-ES" dirty="0" err="1" smtClean="0"/>
              <a:t>disseminação</a:t>
            </a:r>
            <a:r>
              <a:rPr lang="es-ES" dirty="0" smtClean="0"/>
              <a:t> das </a:t>
            </a:r>
            <a:r>
              <a:rPr lang="es-ES" dirty="0" err="1" smtClean="0"/>
              <a:t>informações</a:t>
            </a:r>
            <a:r>
              <a:rPr lang="es-ES" dirty="0" smtClean="0"/>
              <a:t>, e </a:t>
            </a:r>
            <a:r>
              <a:rPr lang="es-ES" dirty="0" err="1" smtClean="0"/>
              <a:t>notificação</a:t>
            </a:r>
            <a:r>
              <a:rPr lang="es-ES" dirty="0" smtClean="0"/>
              <a:t> de diferentes </a:t>
            </a:r>
            <a:r>
              <a:rPr lang="es-ES" dirty="0"/>
              <a:t>eventos </a:t>
            </a:r>
            <a:r>
              <a:rPr lang="es-ES" dirty="0" smtClean="0"/>
              <a:t>meteorológicos:</a:t>
            </a:r>
            <a:r>
              <a:rPr lang="es-ES" dirty="0"/>
              <a:t> </a:t>
            </a:r>
            <a:r>
              <a:rPr lang="es-ES" dirty="0" smtClean="0"/>
              <a:t>Tempestades; </a:t>
            </a:r>
            <a:r>
              <a:rPr lang="es-ES" dirty="0" err="1" smtClean="0"/>
              <a:t>Incêndios</a:t>
            </a:r>
            <a:r>
              <a:rPr lang="es-ES" dirty="0"/>
              <a:t>, etc. </a:t>
            </a:r>
            <a:r>
              <a:rPr lang="es-ES" dirty="0" smtClean="0"/>
              <a:t>o App </a:t>
            </a:r>
            <a:r>
              <a:rPr lang="es-ES" dirty="0" err="1" smtClean="0"/>
              <a:t>encontra</a:t>
            </a:r>
            <a:r>
              <a:rPr lang="es-ES" dirty="0" smtClean="0"/>
              <a:t>-se </a:t>
            </a:r>
            <a:r>
              <a:rPr lang="es-ES" dirty="0" err="1" smtClean="0"/>
              <a:t>em</a:t>
            </a:r>
            <a:r>
              <a:rPr lang="es-ES" dirty="0" smtClean="0"/>
              <a:t> </a:t>
            </a:r>
            <a:r>
              <a:rPr lang="es-ES" dirty="0" err="1" smtClean="0"/>
              <a:t>andamento</a:t>
            </a:r>
            <a:r>
              <a:rPr lang="es-ES" dirty="0" smtClean="0"/>
              <a:t>. </a:t>
            </a:r>
          </a:p>
          <a:p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 err="1" smtClean="0"/>
              <a:t>Criação</a:t>
            </a:r>
            <a:r>
              <a:rPr lang="es-ES" dirty="0" smtClean="0"/>
              <a:t> do </a:t>
            </a:r>
            <a:r>
              <a:rPr lang="es-ES" dirty="0" err="1" smtClean="0"/>
              <a:t>webiste</a:t>
            </a:r>
            <a:r>
              <a:rPr lang="es-ES" dirty="0" smtClean="0"/>
              <a:t>: </a:t>
            </a:r>
            <a:r>
              <a:rPr lang="es-ES" dirty="0" smtClean="0">
                <a:hlinkClick r:id="rId7"/>
              </a:rPr>
              <a:t>www.inmg.gov.cv</a:t>
            </a:r>
            <a:r>
              <a:rPr lang="es-ES" dirty="0" smtClean="0"/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 smtClean="0"/>
              <a:t>Página </a:t>
            </a:r>
            <a:r>
              <a:rPr lang="es-ES" dirty="0" err="1" smtClean="0"/>
              <a:t>official</a:t>
            </a:r>
            <a:r>
              <a:rPr lang="es-ES" dirty="0" smtClean="0"/>
              <a:t> do </a:t>
            </a:r>
            <a:r>
              <a:rPr lang="es-ES" dirty="0" err="1" smtClean="0"/>
              <a:t>Facebbok</a:t>
            </a:r>
            <a:r>
              <a:rPr lang="es-ES" dirty="0" smtClean="0"/>
              <a:t>: Instituto Nacional de </a:t>
            </a:r>
            <a:r>
              <a:rPr lang="es-ES" dirty="0" err="1" smtClean="0"/>
              <a:t>Meteorologia</a:t>
            </a:r>
            <a:r>
              <a:rPr lang="es-ES" dirty="0" smtClean="0"/>
              <a:t> e Geofísica;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</p:txBody>
      </p:sp>
      <p:sp>
        <p:nvSpPr>
          <p:cNvPr id="9" name="CaixaDeTexto 8"/>
          <p:cNvSpPr txBox="1"/>
          <p:nvPr/>
        </p:nvSpPr>
        <p:spPr>
          <a:xfrm>
            <a:off x="3140544" y="814939"/>
            <a:ext cx="54453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3. Melhoria na disseminação das informações meteorológicas</a:t>
            </a:r>
            <a:endParaRPr lang="pt-PT" b="1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8269" r="-268" b="33852"/>
          <a:stretch/>
        </p:blipFill>
        <p:spPr>
          <a:xfrm>
            <a:off x="2986166" y="3369792"/>
            <a:ext cx="3865898" cy="232615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026" y="3369792"/>
            <a:ext cx="3258005" cy="2326157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3369792"/>
            <a:ext cx="1792708" cy="2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6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"/>
          <p:cNvSpPr/>
          <p:nvPr/>
        </p:nvSpPr>
        <p:spPr>
          <a:xfrm>
            <a:off x="0" y="0"/>
            <a:ext cx="2870200" cy="604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65125"/>
            <a:ext cx="1651000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4">
            <a:alphaModFix/>
          </a:blip>
          <a:srcRect l="22815" b="1123"/>
          <a:stretch/>
        </p:blipFill>
        <p:spPr>
          <a:xfrm>
            <a:off x="7923636" y="175542"/>
            <a:ext cx="4010776" cy="6785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"/>
          <p:cNvSpPr txBox="1"/>
          <p:nvPr/>
        </p:nvSpPr>
        <p:spPr>
          <a:xfrm>
            <a:off x="4845310" y="2669461"/>
            <a:ext cx="6351326" cy="14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endParaRPr lang="en-GB" sz="4800" dirty="0">
              <a:solidFill>
                <a:srgbClr val="434343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  <a:p>
            <a:pPr algn="r">
              <a:buClr>
                <a:srgbClr val="FFFFFF"/>
              </a:buClr>
              <a:buSzPts val="4800"/>
            </a:pP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Curso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de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meteorologia</a:t>
            </a:r>
            <a:r>
              <a:rPr lang="en-GB" sz="4800" dirty="0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 para </a:t>
            </a:r>
            <a:r>
              <a:rPr lang="en-GB" sz="4800" dirty="0" err="1" smtClean="0">
                <a:solidFill>
                  <a:srgbClr val="434343"/>
                </a:solidFill>
                <a:latin typeface="Fira Sans Extra Condensed Medium"/>
                <a:sym typeface="Fira Sans Extra Condensed Medium"/>
              </a:rPr>
              <a:t>jornalistas</a:t>
            </a:r>
            <a:endParaRPr lang="en-GB" dirty="0" smtClean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</a:pPr>
            <a:endParaRPr dirty="0"/>
          </a:p>
        </p:txBody>
      </p:sp>
      <p:sp>
        <p:nvSpPr>
          <p:cNvPr id="128" name="Google Shape;128;p3"/>
          <p:cNvSpPr txBox="1"/>
          <p:nvPr/>
        </p:nvSpPr>
        <p:spPr>
          <a:xfrm>
            <a:off x="9255554" y="4522616"/>
            <a:ext cx="1844100" cy="13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Slab"/>
              <a:buNone/>
            </a:pPr>
            <a:endParaRPr sz="1200" b="0" i="0" u="none" strike="noStrike" cap="none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29" name="Google Shape;129;p3"/>
          <p:cNvSpPr txBox="1"/>
          <p:nvPr/>
        </p:nvSpPr>
        <p:spPr>
          <a:xfrm>
            <a:off x="3776099" y="1123135"/>
            <a:ext cx="74769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dirty="0" smtClean="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04</a:t>
            </a:r>
            <a:endParaRPr dirty="0"/>
          </a:p>
        </p:txBody>
      </p:sp>
      <p:sp>
        <p:nvSpPr>
          <p:cNvPr id="130" name="Google Shape;130;p3"/>
          <p:cNvSpPr/>
          <p:nvPr/>
        </p:nvSpPr>
        <p:spPr>
          <a:xfrm flipH="1">
            <a:off x="4650636" y="1123135"/>
            <a:ext cx="6546000" cy="3016200"/>
          </a:xfrm>
          <a:prstGeom prst="rect">
            <a:avLst/>
          </a:prstGeom>
          <a:noFill/>
          <a:ln w="28575" cap="flat" cmpd="sng">
            <a:solidFill>
              <a:srgbClr val="179B9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93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308600"/>
            <a:ext cx="2870200" cy="77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C96E4633-E1F2-B187-2C08-D2588566FA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884" y="6115918"/>
            <a:ext cx="11609491" cy="7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3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858</Words>
  <Application>Microsoft Office PowerPoint</Application>
  <PresentationFormat>Personalizados</PresentationFormat>
  <Paragraphs>134</Paragraphs>
  <Slides>15</Slides>
  <Notes>15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21" baseType="lpstr">
      <vt:lpstr>Arial</vt:lpstr>
      <vt:lpstr>Calibri</vt:lpstr>
      <vt:lpstr>Roboto Slab</vt:lpstr>
      <vt:lpstr>Fira Sans Extra Condensed Medium</vt:lpstr>
      <vt:lpstr>Wingdings</vt:lpstr>
      <vt:lpstr>Tema de Office</vt:lpstr>
      <vt:lpstr>Sistema de observación meteorológica y oceánica como herramienta para el fomento de la resiliencia y adaptación al cambio climático en el espacio de cooperación (MAC-CLIMA) </vt:lpstr>
      <vt:lpstr>ÍNDICE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Meteorological and Oceanic Observation System as a Tool to Promote Resilience and Adaptation to Climate Change in the Cooperation Space (MAC-CLIMA)</dc:title>
  <dc:creator>Usuario de Microsoft Office</dc:creator>
  <cp:lastModifiedBy>A</cp:lastModifiedBy>
  <cp:revision>75</cp:revision>
  <dcterms:created xsi:type="dcterms:W3CDTF">2020-02-25T12:45:58Z</dcterms:created>
  <dcterms:modified xsi:type="dcterms:W3CDTF">2023-12-07T12:51:15Z</dcterms:modified>
</cp:coreProperties>
</file>