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omments/comment1.xml" ContentType="application/vnd.openxmlformats-officedocument.presentationml.comments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omments/comment2.xml" ContentType="application/vnd.openxmlformats-officedocument.presentationml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1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31"/>
  </p:notesMasterIdLst>
  <p:sldIdLst>
    <p:sldId id="358" r:id="rId4"/>
    <p:sldId id="257" r:id="rId5"/>
    <p:sldId id="266" r:id="rId6"/>
    <p:sldId id="337" r:id="rId7"/>
    <p:sldId id="287" r:id="rId8"/>
    <p:sldId id="354" r:id="rId9"/>
    <p:sldId id="355" r:id="rId10"/>
    <p:sldId id="360" r:id="rId11"/>
    <p:sldId id="356" r:id="rId12"/>
    <p:sldId id="333" r:id="rId13"/>
    <p:sldId id="348" r:id="rId14"/>
    <p:sldId id="362" r:id="rId15"/>
    <p:sldId id="269" r:id="rId16"/>
    <p:sldId id="366" r:id="rId17"/>
    <p:sldId id="321" r:id="rId18"/>
    <p:sldId id="322" r:id="rId19"/>
    <p:sldId id="364" r:id="rId20"/>
    <p:sldId id="369" r:id="rId21"/>
    <p:sldId id="370" r:id="rId22"/>
    <p:sldId id="371" r:id="rId23"/>
    <p:sldId id="324" r:id="rId24"/>
    <p:sldId id="271" r:id="rId25"/>
    <p:sldId id="368" r:id="rId26"/>
    <p:sldId id="363" r:id="rId27"/>
    <p:sldId id="365" r:id="rId28"/>
    <p:sldId id="298" r:id="rId29"/>
    <p:sldId id="274" r:id="rId3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8" userDrawn="1">
          <p15:clr>
            <a:srgbClr val="A4A3A4"/>
          </p15:clr>
        </p15:guide>
        <p15:guide id="2" pos="41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rcedes Díaz Bueno" initials="MDB" lastIdx="72" clrIdx="0">
    <p:extLst>
      <p:ext uri="{19B8F6BF-5375-455C-9EA6-DF929625EA0E}">
        <p15:presenceInfo xmlns:p15="http://schemas.microsoft.com/office/powerpoint/2012/main" userId="S-1-5-21-2031208207-3292406026-2088755694-526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60E"/>
    <a:srgbClr val="DE4F22"/>
    <a:srgbClr val="F5FC9A"/>
    <a:srgbClr val="EAFC04"/>
    <a:srgbClr val="FFC91D"/>
    <a:srgbClr val="EFEF11"/>
    <a:srgbClr val="E8AFAE"/>
    <a:srgbClr val="FEA68A"/>
    <a:srgbClr val="339933"/>
    <a:srgbClr val="179B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84" autoAdjust="0"/>
    <p:restoredTop sz="94674"/>
  </p:normalViewPr>
  <p:slideViewPr>
    <p:cSldViewPr snapToGrid="0" snapToObjects="1">
      <p:cViewPr varScale="1">
        <p:scale>
          <a:sx n="98" d="100"/>
          <a:sy n="98" d="100"/>
        </p:scale>
        <p:origin x="91" y="298"/>
      </p:cViewPr>
      <p:guideLst>
        <p:guide orient="horz" pos="163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\\itclpcentral\aguas-eco\macclima\Documentos%20compartidos\Ejecuc\A_2_3_Teleformaci&#243;n\Curso%20de%20Estrategias%20de%20Mitigaci&#243;n%20y%20Adaptaci&#243;n\Informe%20final%20estrategias%20ES,PT,FR\Informe%20final%20ES,PT,ES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Hoja_de_c_lculo_de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itclpcentral\aguas-eco\macclima\Documentos%20compartidos\Ejecuc\A_2_3_Teleformaci&#243;n\Informe%20final%20introducci&#243;n%20al%20cambio%20clim&#225;tico%20ES,%20PT%20y%20Fr\Copia%20de%20Resumen%20Introducci&#243;n%20ES,PT,FR_v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itclpcentral\aguas-eco\macclima\Documentos%20compartidos\Ejecuc\A_2_3_Teleformaci&#243;n\Informe%20final%20introducci&#243;n%20al%20cambio%20clim&#225;tico%20ES,%20PT%20y%20Fr\Copia%20de%20Resumen%20Introducci&#243;n%20ES,PT,FR_v1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itclpcentral\aguas-eco\macclima\Documentos%20compartidos\Ejecuc\A_2_3_Teleformaci&#243;n\Informe%20final%20introducci&#243;n%20al%20cambio%20clim&#225;tico%20ES,%20PT%20y%20Fr\Copia%20de%20Resumen%20Introducci&#243;n%20ES,PT,FR_v1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itclpcentral\aguas-eco\macclima\Documentos%20compartidos\Ejecuc\A_2_3_Teleformaci&#243;n\Curso%20de%20Estrategias%20de%20Mitigaci&#243;n%20y%20Adaptaci&#243;n\Informe%20final%20estrategias%20ES,PT,FR\Informe%20final%20ES,PT,E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\\itclpcentral\aguas-eco\macclima\Documentos%20compartidos\Ejecuc\A_2_3_Teleformaci&#243;n\Curso%20de%20Estrategias%20de%20Mitigaci&#243;n%20y%20Adaptaci&#243;n\Informe%20final%20estrategias%20ES,PT,FR\Informe%20final%20ES,PT,E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\\itclpcentral\aguas-eco\macclima\Documentos%20compartidos\Ejecuc\A_2_3_Teleformaci&#243;n\Curso%20de%20Estrategias%20de%20Mitigaci&#243;n%20y%20Adaptaci&#243;n\Informe%20final%20estrategias%20ES,PT,FR\Informe%20final%20ES,PT,E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/>
              <a:t>Nº Inscritos y asistentes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Hoja1!$A$1:$A$2</c:f>
              <c:strCache>
                <c:ptCount val="2"/>
                <c:pt idx="0">
                  <c:v>Inscritos</c:v>
                </c:pt>
                <c:pt idx="1">
                  <c:v>Asistentes</c:v>
                </c:pt>
              </c:strCache>
            </c:strRef>
          </c:cat>
          <c:val>
            <c:numRef>
              <c:f>Hoja1!$B$1:$B$2</c:f>
              <c:numCache>
                <c:formatCode>General</c:formatCode>
                <c:ptCount val="2"/>
                <c:pt idx="0">
                  <c:v>59</c:v>
                </c:pt>
                <c:pt idx="1">
                  <c:v>41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787018224"/>
        <c:axId val="1787020400"/>
      </c:barChart>
      <c:catAx>
        <c:axId val="178701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787020400"/>
        <c:crosses val="autoZero"/>
        <c:auto val="1"/>
        <c:lblAlgn val="ctr"/>
        <c:lblOffset val="100"/>
        <c:noMultiLvlLbl val="0"/>
      </c:catAx>
      <c:valAx>
        <c:axId val="178702040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8701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sz="1800" b="0" i="0" baseline="0">
                <a:effectLst/>
              </a:rPr>
              <a:t>Ranking de la media de la encuesta de evaluación del curso para las diferentes cuestiones en los 3 idiomas (1-muy bajo;5-excelente)  </a:t>
            </a:r>
            <a:endParaRPr lang="es-ES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Hoja1!$A$156:$A$162</c:f>
              <c:strCache>
                <c:ptCount val="7"/>
                <c:pt idx="0">
                  <c:v> Valoración de la plataforma. </c:v>
                </c:pt>
                <c:pt idx="1">
                  <c:v>Calidad del contenido del curso.</c:v>
                </c:pt>
                <c:pt idx="2">
                  <c:v>Nivel de dificultad en las preguntas de las lecciones. </c:v>
                </c:pt>
                <c:pt idx="3">
                  <c:v>Nivel de dificultad en las preguntas de los cuestionarios.</c:v>
                </c:pt>
                <c:pt idx="4">
                  <c:v>Grado de actualización de los contenidos del curso.</c:v>
                </c:pt>
                <c:pt idx="5">
                  <c:v> Nivel de participación del profesorado.</c:v>
                </c:pt>
                <c:pt idx="6">
                  <c:v>Valoración general del curso. </c:v>
                </c:pt>
              </c:strCache>
            </c:strRef>
          </c:cat>
          <c:val>
            <c:numRef>
              <c:f>Hoja1!$C$156:$C$162</c:f>
              <c:numCache>
                <c:formatCode>0.0</c:formatCode>
                <c:ptCount val="7"/>
                <c:pt idx="0">
                  <c:v>4.4333333333333336</c:v>
                </c:pt>
                <c:pt idx="1">
                  <c:v>4.5</c:v>
                </c:pt>
                <c:pt idx="2">
                  <c:v>3.2666666666666671</c:v>
                </c:pt>
                <c:pt idx="3">
                  <c:v>3.4666666666666668</c:v>
                </c:pt>
                <c:pt idx="4">
                  <c:v>4.166666666666667</c:v>
                </c:pt>
                <c:pt idx="5">
                  <c:v>3.6</c:v>
                </c:pt>
                <c:pt idx="6">
                  <c:v>4.2333333333333334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47935312"/>
        <c:axId val="1647935856"/>
      </c:barChart>
      <c:catAx>
        <c:axId val="1647935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647935856"/>
        <c:crosses val="autoZero"/>
        <c:auto val="1"/>
        <c:lblAlgn val="ctr"/>
        <c:lblOffset val="100"/>
        <c:noMultiLvlLbl val="0"/>
      </c:catAx>
      <c:valAx>
        <c:axId val="1647935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647935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/>
              <a:t>% de Asistente</a:t>
            </a:r>
            <a:r>
              <a:rPr lang="es-ES" baseline="0"/>
              <a:t> por género</a:t>
            </a:r>
            <a:endParaRPr lang="es-E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Hoja1!$A$4:$A$5</c:f>
              <c:strCache>
                <c:ptCount val="2"/>
                <c:pt idx="0">
                  <c:v>Hombres </c:v>
                </c:pt>
                <c:pt idx="1">
                  <c:v>Mujeres</c:v>
                </c:pt>
              </c:strCache>
            </c:strRef>
          </c:cat>
          <c:val>
            <c:numRef>
              <c:f>Hoja1!$B$4:$B$5</c:f>
              <c:numCache>
                <c:formatCode>General</c:formatCode>
                <c:ptCount val="2"/>
                <c:pt idx="0">
                  <c:v>32</c:v>
                </c:pt>
                <c:pt idx="1">
                  <c:v>9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s-ES" sz="1000" b="1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s-ES" sz="1000" b="1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s-ES" sz="1000" b="1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s-ES" sz="1000" b="1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'General '!$I$115:$K$129</c:f>
              <c:multiLvlStrCache>
                <c:ptCount val="15"/>
                <c:lvl>
                  <c:pt idx="0">
                    <c:v>Pre-inscritos</c:v>
                  </c:pt>
                  <c:pt idx="1">
                    <c:v>Admitidos</c:v>
                  </c:pt>
                  <c:pt idx="2">
                    <c:v>Finalizado</c:v>
                  </c:pt>
                  <c:pt idx="3">
                    <c:v>Pre-inscritos</c:v>
                  </c:pt>
                  <c:pt idx="4">
                    <c:v>Admitidos</c:v>
                  </c:pt>
                  <c:pt idx="5">
                    <c:v>Finalizado</c:v>
                  </c:pt>
                  <c:pt idx="6">
                    <c:v>Pre-inscritos</c:v>
                  </c:pt>
                  <c:pt idx="7">
                    <c:v>Admitidos</c:v>
                  </c:pt>
                  <c:pt idx="8">
                    <c:v>Finalizado</c:v>
                  </c:pt>
                  <c:pt idx="9">
                    <c:v>Pre-inscritos</c:v>
                  </c:pt>
                  <c:pt idx="10">
                    <c:v>Admitidos</c:v>
                  </c:pt>
                  <c:pt idx="11">
                    <c:v>Finalizado</c:v>
                  </c:pt>
                  <c:pt idx="12">
                    <c:v>Pre-inscritos</c:v>
                  </c:pt>
                  <c:pt idx="13">
                    <c:v>Admitidos</c:v>
                  </c:pt>
                  <c:pt idx="14">
                    <c:v>Finalizado</c:v>
                  </c:pt>
                </c:lvl>
                <c:lvl>
                  <c:pt idx="0">
                    <c:v>Islas Canarias</c:v>
                  </c:pt>
                  <c:pt idx="3">
                    <c:v>Cabo Verde</c:v>
                  </c:pt>
                  <c:pt idx="6">
                    <c:v>Madeira</c:v>
                  </c:pt>
                  <c:pt idx="9">
                    <c:v>Mauritania</c:v>
                  </c:pt>
                  <c:pt idx="12">
                    <c:v>Senegal</c:v>
                  </c:pt>
                </c:lvl>
                <c:lvl>
                  <c:pt idx="0">
                    <c:v>Español</c:v>
                  </c:pt>
                  <c:pt idx="3">
                    <c:v>Portugués </c:v>
                  </c:pt>
                  <c:pt idx="9">
                    <c:v>Francés </c:v>
                  </c:pt>
                </c:lvl>
              </c:multiLvlStrCache>
            </c:multiLvlStrRef>
          </c:cat>
          <c:val>
            <c:numRef>
              <c:f>'General '!$L$115:$L$129</c:f>
              <c:numCache>
                <c:formatCode>General</c:formatCode>
                <c:ptCount val="15"/>
                <c:pt idx="0">
                  <c:v>113</c:v>
                </c:pt>
                <c:pt idx="1">
                  <c:v>89</c:v>
                </c:pt>
                <c:pt idx="2">
                  <c:v>64</c:v>
                </c:pt>
                <c:pt idx="3">
                  <c:v>36</c:v>
                </c:pt>
                <c:pt idx="4">
                  <c:v>36</c:v>
                </c:pt>
                <c:pt idx="5">
                  <c:v>17</c:v>
                </c:pt>
                <c:pt idx="6">
                  <c:v>36</c:v>
                </c:pt>
                <c:pt idx="7">
                  <c:v>36</c:v>
                </c:pt>
                <c:pt idx="8">
                  <c:v>23</c:v>
                </c:pt>
                <c:pt idx="9">
                  <c:v>13</c:v>
                </c:pt>
                <c:pt idx="10">
                  <c:v>13</c:v>
                </c:pt>
                <c:pt idx="11">
                  <c:v>10</c:v>
                </c:pt>
                <c:pt idx="12">
                  <c:v>22</c:v>
                </c:pt>
                <c:pt idx="13">
                  <c:v>22</c:v>
                </c:pt>
                <c:pt idx="14">
                  <c:v>9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787016592"/>
        <c:axId val="1787014960"/>
      </c:barChart>
      <c:catAx>
        <c:axId val="178701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787014960"/>
        <c:crosses val="autoZero"/>
        <c:auto val="1"/>
        <c:lblAlgn val="ctr"/>
        <c:lblOffset val="100"/>
        <c:noMultiLvlLbl val="0"/>
      </c:catAx>
      <c:valAx>
        <c:axId val="178701496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787016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s-ES"/>
              <a:t>nº de personas totales inscritas y personas que  finalizaron la formación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'General '!$L$38:$L$39</c:f>
              <c:strCache>
                <c:ptCount val="2"/>
                <c:pt idx="0">
                  <c:v>Inscritas </c:v>
                </c:pt>
                <c:pt idx="1">
                  <c:v>Finalizaron </c:v>
                </c:pt>
              </c:strCache>
            </c:strRef>
          </c:cat>
          <c:val>
            <c:numRef>
              <c:f>'General '!$M$38:$M$39</c:f>
              <c:numCache>
                <c:formatCode>0</c:formatCode>
                <c:ptCount val="2"/>
                <c:pt idx="0" formatCode="General">
                  <c:v>257</c:v>
                </c:pt>
                <c:pt idx="1">
                  <c:v>133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647933680"/>
        <c:axId val="1647947280"/>
      </c:barChart>
      <c:catAx>
        <c:axId val="164793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647947280"/>
        <c:crosses val="autoZero"/>
        <c:auto val="1"/>
        <c:lblAlgn val="ctr"/>
        <c:lblOffset val="100"/>
        <c:noMultiLvlLbl val="0"/>
      </c:catAx>
      <c:valAx>
        <c:axId val="1647947280"/>
        <c:scaling>
          <c:orientation val="minMax"/>
          <c:max val="3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647933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12700" cap="flat" cmpd="sng" algn="ctr">
      <a:solidFill>
        <a:schemeClr val="accent3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s-ES"/>
              <a:t>Porcentaje de personas que finalizaron el curso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'General '!$A$109:$A$110</c:f>
              <c:strCache>
                <c:ptCount val="2"/>
                <c:pt idx="0">
                  <c:v>Sr.</c:v>
                </c:pt>
                <c:pt idx="1">
                  <c:v>Sra.</c:v>
                </c:pt>
              </c:strCache>
            </c:strRef>
          </c:cat>
          <c:val>
            <c:numRef>
              <c:f>'General '!$B$109:$B$110</c:f>
              <c:numCache>
                <c:formatCode>General</c:formatCode>
                <c:ptCount val="2"/>
                <c:pt idx="0">
                  <c:v>60.7</c:v>
                </c:pt>
                <c:pt idx="1">
                  <c:v>72.3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556019336604115"/>
          <c:y val="0.53592425806822042"/>
          <c:w val="0.14333142840838672"/>
          <c:h val="0.205870910453420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solidFill>
      <a:schemeClr val="lt1"/>
    </a:solidFill>
    <a:ln w="12700" cap="flat" cmpd="sng" algn="ctr">
      <a:solidFill>
        <a:schemeClr val="bg2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E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sz="1800" b="0" i="0" baseline="0">
                <a:effectLst/>
              </a:rPr>
              <a:t>Ranking de la media de la encuesta de evaluación del curso para las diferentes cuestiones en los 3 idiomas (1-muy bajo;5-excelente)  </a:t>
            </a:r>
            <a:endParaRPr lang="es-ES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'General '!$A$272:$H$272</c:f>
              <c:strCache>
                <c:ptCount val="8"/>
                <c:pt idx="0">
                  <c:v>Valoración de la plataforma moodle</c:v>
                </c:pt>
                <c:pt idx="1">
                  <c:v>Calidad del contenido del curso</c:v>
                </c:pt>
                <c:pt idx="2">
                  <c:v>Nivel de dificultad en las preguntas de las lecciones</c:v>
                </c:pt>
                <c:pt idx="3">
                  <c:v>Nivel de dificultad en las preguntas de los cuestionarios </c:v>
                </c:pt>
                <c:pt idx="4">
                  <c:v>Grado de actualización de los contenidos del curso</c:v>
                </c:pt>
                <c:pt idx="5">
                  <c:v>Nivel de participación del profesorado</c:v>
                </c:pt>
                <c:pt idx="6">
                  <c:v>Nivel de utilidad de los foros y la participación de los otros alumnos</c:v>
                </c:pt>
                <c:pt idx="7">
                  <c:v>Valoración general del curso </c:v>
                </c:pt>
              </c:strCache>
            </c:strRef>
          </c:cat>
          <c:val>
            <c:numRef>
              <c:f>'General '!$A$273:$H$273</c:f>
              <c:numCache>
                <c:formatCode>0.0</c:formatCode>
                <c:ptCount val="8"/>
                <c:pt idx="0">
                  <c:v>4.333333333333333</c:v>
                </c:pt>
                <c:pt idx="1">
                  <c:v>4.3999999999999995</c:v>
                </c:pt>
                <c:pt idx="2">
                  <c:v>3.2666666666666671</c:v>
                </c:pt>
                <c:pt idx="3">
                  <c:v>3.5333333333333332</c:v>
                </c:pt>
                <c:pt idx="4">
                  <c:v>4.166666666666667</c:v>
                </c:pt>
                <c:pt idx="5">
                  <c:v>3.8000000000000003</c:v>
                </c:pt>
                <c:pt idx="6">
                  <c:v>3</c:v>
                </c:pt>
                <c:pt idx="7">
                  <c:v>4.2666666666666666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647946736"/>
        <c:axId val="1647945648"/>
      </c:barChart>
      <c:catAx>
        <c:axId val="1647946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647945648"/>
        <c:crosses val="autoZero"/>
        <c:auto val="1"/>
        <c:lblAlgn val="ctr"/>
        <c:lblOffset val="100"/>
        <c:noMultiLvlLbl val="0"/>
      </c:catAx>
      <c:valAx>
        <c:axId val="1647945648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647946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FFFF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multiLvlStrRef>
              <c:f>Hoja1!$M$48:$O$57</c:f>
              <c:multiLvlStrCache>
                <c:ptCount val="10"/>
                <c:lvl>
                  <c:pt idx="0">
                    <c:v>Admitidos</c:v>
                  </c:pt>
                  <c:pt idx="1">
                    <c:v>Finalizado</c:v>
                  </c:pt>
                  <c:pt idx="2">
                    <c:v>Admitidos</c:v>
                  </c:pt>
                  <c:pt idx="3">
                    <c:v>Finalizado</c:v>
                  </c:pt>
                  <c:pt idx="4">
                    <c:v>Admitidos</c:v>
                  </c:pt>
                  <c:pt idx="5">
                    <c:v>Finalizado</c:v>
                  </c:pt>
                  <c:pt idx="6">
                    <c:v>Admitidos</c:v>
                  </c:pt>
                  <c:pt idx="7">
                    <c:v>Finalizado</c:v>
                  </c:pt>
                  <c:pt idx="8">
                    <c:v>Admitidos</c:v>
                  </c:pt>
                  <c:pt idx="9">
                    <c:v>Finalizado</c:v>
                  </c:pt>
                </c:lvl>
                <c:lvl>
                  <c:pt idx="0">
                    <c:v>Islas Canarias</c:v>
                  </c:pt>
                  <c:pt idx="2">
                    <c:v>Cabo Verde</c:v>
                  </c:pt>
                  <c:pt idx="4">
                    <c:v>Madeira</c:v>
                  </c:pt>
                  <c:pt idx="6">
                    <c:v>Mauritania</c:v>
                  </c:pt>
                  <c:pt idx="8">
                    <c:v>Senegal</c:v>
                  </c:pt>
                </c:lvl>
                <c:lvl>
                  <c:pt idx="0">
                    <c:v>Español</c:v>
                  </c:pt>
                  <c:pt idx="2">
                    <c:v>Portugués </c:v>
                  </c:pt>
                  <c:pt idx="6">
                    <c:v>Francés </c:v>
                  </c:pt>
                </c:lvl>
              </c:multiLvlStrCache>
            </c:multiLvlStrRef>
          </c:cat>
          <c:val>
            <c:numRef>
              <c:f>Hoja1!$P$48:$P$57</c:f>
              <c:numCache>
                <c:formatCode>General</c:formatCode>
                <c:ptCount val="10"/>
                <c:pt idx="0">
                  <c:v>39</c:v>
                </c:pt>
                <c:pt idx="1">
                  <c:v>27</c:v>
                </c:pt>
                <c:pt idx="2">
                  <c:v>29</c:v>
                </c:pt>
                <c:pt idx="3">
                  <c:v>10</c:v>
                </c:pt>
                <c:pt idx="4">
                  <c:v>21</c:v>
                </c:pt>
                <c:pt idx="5">
                  <c:v>9</c:v>
                </c:pt>
                <c:pt idx="6">
                  <c:v>15</c:v>
                </c:pt>
                <c:pt idx="7">
                  <c:v>3</c:v>
                </c:pt>
                <c:pt idx="8">
                  <c:v>9</c:v>
                </c:pt>
                <c:pt idx="9">
                  <c:v>7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647934224"/>
        <c:axId val="1647947824"/>
      </c:barChart>
      <c:catAx>
        <c:axId val="164793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647947824"/>
        <c:crosses val="autoZero"/>
        <c:auto val="1"/>
        <c:lblAlgn val="ctr"/>
        <c:lblOffset val="100"/>
        <c:noMultiLvlLbl val="0"/>
      </c:catAx>
      <c:valAx>
        <c:axId val="16479478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647934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sz="1800" b="0" i="0" baseline="0">
                <a:effectLst/>
              </a:rPr>
              <a:t>nº de personas totales inscritas y personas que  finalizaron la formación </a:t>
            </a:r>
            <a:endParaRPr lang="es-ES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Hoja1!$F$4:$G$4</c:f>
              <c:strCache>
                <c:ptCount val="2"/>
                <c:pt idx="0">
                  <c:v>INSCRITOS </c:v>
                </c:pt>
                <c:pt idx="1">
                  <c:v>FINALIZARON</c:v>
                </c:pt>
              </c:strCache>
            </c:strRef>
          </c:cat>
          <c:val>
            <c:numRef>
              <c:f>Hoja1!$F$9:$G$9</c:f>
              <c:numCache>
                <c:formatCode>General</c:formatCode>
                <c:ptCount val="2"/>
                <c:pt idx="0">
                  <c:v>133</c:v>
                </c:pt>
                <c:pt idx="1">
                  <c:v>68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47934768"/>
        <c:axId val="1647948368"/>
      </c:barChart>
      <c:catAx>
        <c:axId val="1647934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647948368"/>
        <c:crosses val="autoZero"/>
        <c:auto val="1"/>
        <c:lblAlgn val="ctr"/>
        <c:lblOffset val="100"/>
        <c:noMultiLvlLbl val="0"/>
      </c:catAx>
      <c:valAx>
        <c:axId val="1647948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647934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2"/>
      </a:solidFill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/>
              <a:t>Porcentaje de personas que finalizaron el curso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Hoja1!$W$7:$X$7</c:f>
              <c:strCache>
                <c:ptCount val="2"/>
                <c:pt idx="0">
                  <c:v>Sr.</c:v>
                </c:pt>
                <c:pt idx="1">
                  <c:v>Sra.</c:v>
                </c:pt>
              </c:strCache>
            </c:strRef>
          </c:cat>
          <c:val>
            <c:numRef>
              <c:f>Hoja1!$W$9:$X$9</c:f>
              <c:numCache>
                <c:formatCode>0.00</c:formatCode>
                <c:ptCount val="2"/>
                <c:pt idx="0">
                  <c:v>52.941176470588232</c:v>
                </c:pt>
                <c:pt idx="1">
                  <c:v>47.058823529411768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solidFill>
        <a:schemeClr val="bg2"/>
      </a:solidFill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12-04T09:02:28.277" idx="66">
    <p:pos x="7518" y="111"/>
    <p:text/>
    <p:extLst>
      <p:ext uri="{C676402C-5697-4E1C-873F-D02D1690AC5C}">
        <p15:threadingInfo xmlns:p15="http://schemas.microsoft.com/office/powerpoint/2012/main" timeZoneBias="0"/>
      </p:ext>
    </p:extLst>
  </p:cm>
  <p:cm authorId="1" dt="2023-12-04T09:45:30.915" idx="68">
    <p:pos x="7518" y="247"/>
    <p:text>Para esta parte final del seminario, primeramente, Gilberto Martel Rodríguez, jefe de sección del Departamento de Agua del ITC, hizo una breve explicación sobre la dinámica que se iba a llevar a cabo. Esta dinámica consistía en distribuir a todos los participantes en 5 grupos en los diferentes espacios con los que cuenta el Parque Tecnológico de Gáldar, de tal manera que el personal del ITC se encontrara en cada uno de los 5 grupos, para poder acompañar y resolver las posibles cuestiones que se plantearan. Para esta actividad se planteó trabajar en dos fichas, una con respecto a los impactos del cambio climático en el ciclo industrial del agua a 10 años, y otra con respecto a propuestas de adaptación ante los efectos del cambio climático en el ciclo industrial del agua. 
Para la primera parte correspondiente a los impactos, se le proporcionó a cada persona una ficha en la que debían indicar del 0 al 10 el nivel de importancia de este impacto</p:text>
    <p:extLst>
      <p:ext uri="{C676402C-5697-4E1C-873F-D02D1690AC5C}">
        <p15:threadingInfo xmlns:p15="http://schemas.microsoft.com/office/powerpoint/2012/main" timeZoneBias="0">
          <p15:parentCm authorId="1" idx="66"/>
        </p15:threadingInfo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12-04T09:02:28.277" idx="66">
    <p:pos x="7518" y="111"/>
    <p:text/>
    <p:extLst>
      <p:ext uri="{C676402C-5697-4E1C-873F-D02D1690AC5C}">
        <p15:threadingInfo xmlns:p15="http://schemas.microsoft.com/office/powerpoint/2012/main" timeZoneBias="0"/>
      </p:ext>
    </p:extLst>
  </p:cm>
  <p:cm authorId="1" dt="2023-12-04T09:14:19.036" idx="67">
    <p:pos x="7518" y="247"/>
    <p:text>Al seminario técnico asistieron un total de 41 personas, de las 59 personas que se esperaba que asistieran al evento, es decir, más del 69% de las personas inscritas asistieron al seminario participativo.  De entre los asistentes el 22% correspondía a personas de sexo femenino, es decir, 9 personas.</p:text>
    <p:extLst>
      <p:ext uri="{C676402C-5697-4E1C-873F-D02D1690AC5C}">
        <p15:threadingInfo xmlns:p15="http://schemas.microsoft.com/office/powerpoint/2012/main" timeZoneBias="0">
          <p15:parentCm authorId="1" idx="66"/>
        </p15:threadingInfo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12-05T15:05:15.702" idx="70">
    <p:pos x="4618" y="3647"/>
    <p:text/>
    <p:extLst mod="1">
      <p:ext uri="{C676402C-5697-4E1C-873F-D02D1690AC5C}">
        <p15:threadingInfo xmlns:p15="http://schemas.microsoft.com/office/powerpoint/2012/main" timeZoneBias="0"/>
      </p:ext>
    </p:extLst>
  </p:cm>
  <p:cm authorId="1" dt="2023-12-05T15:08:55.192" idx="71">
    <p:pos x="4618" y="3783"/>
    <p:text/>
    <p:extLst mod="1">
      <p:ext uri="{C676402C-5697-4E1C-873F-D02D1690AC5C}">
        <p15:threadingInfo xmlns:p15="http://schemas.microsoft.com/office/powerpoint/2012/main" timeZoneBias="0">
          <p15:parentCm authorId="1" idx="70"/>
        </p15:threadingInfo>
      </p:ext>
    </p:extLst>
  </p:cm>
  <p:cm authorId="1" dt="2023-12-05T15:09:06.554" idx="72">
    <p:pos x="4618" y="3919"/>
    <p:text>Los miembros de la Comisión de Trabajo para la implementación de la ESTRATEGIA DE ADAPTACIÓN AL CAMBIO CLIMÁTICO E IMPULSO DE LA ECONOMÍA BAJA EN CARBONO EN GRAN CANARIA. optaron a la formación y algunos realizaron el curso de introducción y otros solo el de estrategias, por eso no cuadran datos.</p:text>
    <p:extLst mod="1">
      <p:ext uri="{C676402C-5697-4E1C-873F-D02D1690AC5C}">
        <p15:threadingInfo xmlns:p15="http://schemas.microsoft.com/office/powerpoint/2012/main" timeZoneBias="0">
          <p15:parentCm authorId="1" idx="70"/>
        </p15:threadingInfo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32596D-5C21-4EDB-9C24-F8897FA2321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02D2F247-EC52-41BD-BE71-CC2E8BD166BC}">
      <dgm:prSet/>
      <dgm:spPr/>
      <dgm:t>
        <a:bodyPr/>
        <a:lstStyle/>
        <a:p>
          <a:pPr algn="just"/>
          <a:r>
            <a:rPr lang="es-ES" u="sng" dirty="0" smtClean="0"/>
            <a:t>1. Análisis de metodologías para los estudios de riesgos y vulnerabilidad ante el cambio climático</a:t>
          </a:r>
          <a:r>
            <a:rPr lang="es-ES" dirty="0" smtClean="0"/>
            <a:t>.</a:t>
          </a:r>
          <a:endParaRPr lang="es-ES" dirty="0"/>
        </a:p>
      </dgm:t>
    </dgm:pt>
    <dgm:pt modelId="{81BA80FC-4115-4627-9FF6-4A7F115D1BC0}" type="parTrans" cxnId="{AB36D2B6-C6AE-4C68-A326-53FF3A9D8C45}">
      <dgm:prSet/>
      <dgm:spPr/>
      <dgm:t>
        <a:bodyPr/>
        <a:lstStyle/>
        <a:p>
          <a:endParaRPr lang="es-ES"/>
        </a:p>
      </dgm:t>
    </dgm:pt>
    <dgm:pt modelId="{7C62F435-BA19-489D-A00B-833FEF74331D}" type="sibTrans" cxnId="{AB36D2B6-C6AE-4C68-A326-53FF3A9D8C45}">
      <dgm:prSet/>
      <dgm:spPr/>
      <dgm:t>
        <a:bodyPr/>
        <a:lstStyle/>
        <a:p>
          <a:endParaRPr lang="es-ES" dirty="0"/>
        </a:p>
      </dgm:t>
    </dgm:pt>
    <dgm:pt modelId="{EB535BF9-18A3-47DA-9948-78636A63A7BB}">
      <dgm:prSet/>
      <dgm:spPr/>
      <dgm:t>
        <a:bodyPr/>
        <a:lstStyle/>
        <a:p>
          <a:pPr algn="just"/>
          <a:r>
            <a:rPr lang="es-ES" u="sng" dirty="0" smtClean="0"/>
            <a:t>2.Análisis de Variables climáticas y su potencial impacto sobre el Ciclo Industrial del Agua.</a:t>
          </a:r>
          <a:endParaRPr lang="es-ES" u="sng" dirty="0"/>
        </a:p>
      </dgm:t>
    </dgm:pt>
    <dgm:pt modelId="{49CF21FF-4F4C-471C-9299-0D11089F6498}" type="parTrans" cxnId="{C8E828FE-D286-45C5-9D6E-F0775248943A}">
      <dgm:prSet/>
      <dgm:spPr/>
      <dgm:t>
        <a:bodyPr/>
        <a:lstStyle/>
        <a:p>
          <a:endParaRPr lang="es-ES"/>
        </a:p>
      </dgm:t>
    </dgm:pt>
    <dgm:pt modelId="{DCCF403A-563C-4688-AE38-CA80F8A65491}" type="sibTrans" cxnId="{C8E828FE-D286-45C5-9D6E-F0775248943A}">
      <dgm:prSet/>
      <dgm:spPr/>
      <dgm:t>
        <a:bodyPr/>
        <a:lstStyle/>
        <a:p>
          <a:endParaRPr lang="es-ES" dirty="0"/>
        </a:p>
      </dgm:t>
    </dgm:pt>
    <dgm:pt modelId="{CAB192F1-49A0-43C4-8EFD-359A715BD18F}">
      <dgm:prSet/>
      <dgm:spPr/>
      <dgm:t>
        <a:bodyPr/>
        <a:lstStyle/>
        <a:p>
          <a:r>
            <a:rPr lang="es-ES" u="sng" dirty="0" smtClean="0"/>
            <a:t>3. Análisis de riesgos</a:t>
          </a:r>
        </a:p>
      </dgm:t>
    </dgm:pt>
    <dgm:pt modelId="{9550A9C5-268F-4CCA-A0A5-0FF03825533B}" type="parTrans" cxnId="{C468C134-1D5C-4236-B006-EF6EEE5B681E}">
      <dgm:prSet/>
      <dgm:spPr/>
      <dgm:t>
        <a:bodyPr/>
        <a:lstStyle/>
        <a:p>
          <a:endParaRPr lang="es-ES"/>
        </a:p>
      </dgm:t>
    </dgm:pt>
    <dgm:pt modelId="{9E1CC978-0418-4139-987B-DD4C34094B29}" type="sibTrans" cxnId="{C468C134-1D5C-4236-B006-EF6EEE5B681E}">
      <dgm:prSet/>
      <dgm:spPr/>
      <dgm:t>
        <a:bodyPr/>
        <a:lstStyle/>
        <a:p>
          <a:endParaRPr lang="es-ES" dirty="0"/>
        </a:p>
      </dgm:t>
    </dgm:pt>
    <dgm:pt modelId="{FC0CC305-7B81-4C71-A8C9-1DB123BA381D}">
      <dgm:prSet/>
      <dgm:spPr/>
      <dgm:t>
        <a:bodyPr/>
        <a:lstStyle/>
        <a:p>
          <a:r>
            <a:rPr lang="es-ES" u="sng" dirty="0" smtClean="0"/>
            <a:t>4. Definición de Indicadores </a:t>
          </a:r>
        </a:p>
      </dgm:t>
    </dgm:pt>
    <dgm:pt modelId="{F94CC741-C1DA-486C-9F3B-7CB0B062E4C0}" type="parTrans" cxnId="{DD6CE53C-B62B-4DA3-9309-238E0940326F}">
      <dgm:prSet/>
      <dgm:spPr/>
      <dgm:t>
        <a:bodyPr/>
        <a:lstStyle/>
        <a:p>
          <a:endParaRPr lang="es-ES"/>
        </a:p>
      </dgm:t>
    </dgm:pt>
    <dgm:pt modelId="{595D5857-BCEC-411A-9ED7-A2E4A1DE9054}" type="sibTrans" cxnId="{DD6CE53C-B62B-4DA3-9309-238E0940326F}">
      <dgm:prSet/>
      <dgm:spPr/>
      <dgm:t>
        <a:bodyPr/>
        <a:lstStyle/>
        <a:p>
          <a:endParaRPr lang="es-ES" dirty="0"/>
        </a:p>
      </dgm:t>
    </dgm:pt>
    <dgm:pt modelId="{52755E5B-C3E9-4024-82FD-F2A37E1897A4}">
      <dgm:prSet/>
      <dgm:spPr/>
      <dgm:t>
        <a:bodyPr/>
        <a:lstStyle/>
        <a:p>
          <a:r>
            <a:rPr lang="es-ES" u="sng" dirty="0" smtClean="0"/>
            <a:t>5.Análisis de Vulnerabilidad</a:t>
          </a:r>
        </a:p>
      </dgm:t>
    </dgm:pt>
    <dgm:pt modelId="{25729278-0E1E-4D28-9D7E-1F72DA7E1433}" type="parTrans" cxnId="{30A59D0F-B6CC-4378-BF6F-53C245574E6D}">
      <dgm:prSet/>
      <dgm:spPr/>
      <dgm:t>
        <a:bodyPr/>
        <a:lstStyle/>
        <a:p>
          <a:endParaRPr lang="es-ES"/>
        </a:p>
      </dgm:t>
    </dgm:pt>
    <dgm:pt modelId="{CBAC53D7-F44A-4E91-920D-F52CC1A4AC2C}" type="sibTrans" cxnId="{30A59D0F-B6CC-4378-BF6F-53C245574E6D}">
      <dgm:prSet/>
      <dgm:spPr/>
      <dgm:t>
        <a:bodyPr/>
        <a:lstStyle/>
        <a:p>
          <a:endParaRPr lang="es-ES"/>
        </a:p>
      </dgm:t>
    </dgm:pt>
    <dgm:pt modelId="{FF4546D3-D44C-4CBC-ADEB-8CF3007A2503}" type="pres">
      <dgm:prSet presAssocID="{0832596D-5C21-4EDB-9C24-F8897FA2321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9DEF9353-6FAC-4207-A604-88FA47B25993}" type="pres">
      <dgm:prSet presAssocID="{0832596D-5C21-4EDB-9C24-F8897FA2321F}" presName="dummyMaxCanvas" presStyleCnt="0">
        <dgm:presLayoutVars/>
      </dgm:prSet>
      <dgm:spPr/>
    </dgm:pt>
    <dgm:pt modelId="{10557D04-5448-40DC-B5EE-AF435ABD5DC0}" type="pres">
      <dgm:prSet presAssocID="{0832596D-5C21-4EDB-9C24-F8897FA2321F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4E979BD-62EC-4BCF-A702-8CF8F508FAC1}" type="pres">
      <dgm:prSet presAssocID="{0832596D-5C21-4EDB-9C24-F8897FA2321F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9BA5185-8BD4-4794-978D-18F84C2D2A87}" type="pres">
      <dgm:prSet presAssocID="{0832596D-5C21-4EDB-9C24-F8897FA2321F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77D0636-283A-4282-A476-80D66198E821}" type="pres">
      <dgm:prSet presAssocID="{0832596D-5C21-4EDB-9C24-F8897FA2321F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3F6072B-0937-468B-A56C-A79C453E8CE5}" type="pres">
      <dgm:prSet presAssocID="{0832596D-5C21-4EDB-9C24-F8897FA2321F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B948D02-C628-4F47-9445-292A177CE58C}" type="pres">
      <dgm:prSet presAssocID="{0832596D-5C21-4EDB-9C24-F8897FA2321F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284D35D-0922-4E33-979A-DE2538278D23}" type="pres">
      <dgm:prSet presAssocID="{0832596D-5C21-4EDB-9C24-F8897FA2321F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A2D0170-C452-4FAB-B32B-23EEA321E21B}" type="pres">
      <dgm:prSet presAssocID="{0832596D-5C21-4EDB-9C24-F8897FA2321F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E173D82-BF4A-44AA-B103-CD89A2390C7D}" type="pres">
      <dgm:prSet presAssocID="{0832596D-5C21-4EDB-9C24-F8897FA2321F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643CF2C-C141-4EE8-97FD-1AD627DE3E09}" type="pres">
      <dgm:prSet presAssocID="{0832596D-5C21-4EDB-9C24-F8897FA2321F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E2FDD0E-785E-40C0-AB70-420416F6D653}" type="pres">
      <dgm:prSet presAssocID="{0832596D-5C21-4EDB-9C24-F8897FA2321F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28CC51F-6AA1-42D7-B55B-8AAC5B207886}" type="pres">
      <dgm:prSet presAssocID="{0832596D-5C21-4EDB-9C24-F8897FA2321F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7411EED-B50D-4128-BC71-EF059ED14321}" type="pres">
      <dgm:prSet presAssocID="{0832596D-5C21-4EDB-9C24-F8897FA2321F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8982F9E-8BF1-4608-ABB2-691772B8C75E}" type="pres">
      <dgm:prSet presAssocID="{0832596D-5C21-4EDB-9C24-F8897FA2321F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AA646EE-05FE-4AA7-85AF-8EB3D6273499}" type="presOf" srcId="{9E1CC978-0418-4139-987B-DD4C34094B29}" destId="{2A2D0170-C452-4FAB-B32B-23EEA321E21B}" srcOrd="0" destOrd="0" presId="urn:microsoft.com/office/officeart/2005/8/layout/vProcess5"/>
    <dgm:cxn modelId="{EE00AAB7-D768-405F-AE8B-2BB05C08E48B}" type="presOf" srcId="{02D2F247-EC52-41BD-BE71-CC2E8BD166BC}" destId="{F643CF2C-C141-4EE8-97FD-1AD627DE3E09}" srcOrd="1" destOrd="0" presId="urn:microsoft.com/office/officeart/2005/8/layout/vProcess5"/>
    <dgm:cxn modelId="{D1ED3E28-0267-45F7-B9FC-0FB53768B946}" type="presOf" srcId="{CAB192F1-49A0-43C4-8EFD-359A715BD18F}" destId="{39BA5185-8BD4-4794-978D-18F84C2D2A87}" srcOrd="0" destOrd="0" presId="urn:microsoft.com/office/officeart/2005/8/layout/vProcess5"/>
    <dgm:cxn modelId="{4CCC8419-4265-4CA8-AC0A-E1181D2494EC}" type="presOf" srcId="{7C62F435-BA19-489D-A00B-833FEF74331D}" destId="{AB948D02-C628-4F47-9445-292A177CE58C}" srcOrd="0" destOrd="0" presId="urn:microsoft.com/office/officeart/2005/8/layout/vProcess5"/>
    <dgm:cxn modelId="{90A56DCE-A2ED-4494-A7C5-2621204FCD90}" type="presOf" srcId="{52755E5B-C3E9-4024-82FD-F2A37E1897A4}" destId="{68982F9E-8BF1-4608-ABB2-691772B8C75E}" srcOrd="1" destOrd="0" presId="urn:microsoft.com/office/officeart/2005/8/layout/vProcess5"/>
    <dgm:cxn modelId="{0926B753-5953-40CB-815C-81CB1B4422BD}" type="presOf" srcId="{02D2F247-EC52-41BD-BE71-CC2E8BD166BC}" destId="{10557D04-5448-40DC-B5EE-AF435ABD5DC0}" srcOrd="0" destOrd="0" presId="urn:microsoft.com/office/officeart/2005/8/layout/vProcess5"/>
    <dgm:cxn modelId="{2B37DA65-74B1-4FA0-8ED2-959C05972616}" type="presOf" srcId="{EB535BF9-18A3-47DA-9948-78636A63A7BB}" destId="{7E2FDD0E-785E-40C0-AB70-420416F6D653}" srcOrd="1" destOrd="0" presId="urn:microsoft.com/office/officeart/2005/8/layout/vProcess5"/>
    <dgm:cxn modelId="{D1DF1C4E-9D62-425A-9DED-232041DB2FE3}" type="presOf" srcId="{DCCF403A-563C-4688-AE38-CA80F8A65491}" destId="{F284D35D-0922-4E33-979A-DE2538278D23}" srcOrd="0" destOrd="0" presId="urn:microsoft.com/office/officeart/2005/8/layout/vProcess5"/>
    <dgm:cxn modelId="{DFBBF2CD-CD23-4210-A9C2-5F251A8873B4}" type="presOf" srcId="{52755E5B-C3E9-4024-82FD-F2A37E1897A4}" destId="{B3F6072B-0937-468B-A56C-A79C453E8CE5}" srcOrd="0" destOrd="0" presId="urn:microsoft.com/office/officeart/2005/8/layout/vProcess5"/>
    <dgm:cxn modelId="{C8E828FE-D286-45C5-9D6E-F0775248943A}" srcId="{0832596D-5C21-4EDB-9C24-F8897FA2321F}" destId="{EB535BF9-18A3-47DA-9948-78636A63A7BB}" srcOrd="1" destOrd="0" parTransId="{49CF21FF-4F4C-471C-9299-0D11089F6498}" sibTransId="{DCCF403A-563C-4688-AE38-CA80F8A65491}"/>
    <dgm:cxn modelId="{C468C134-1D5C-4236-B006-EF6EEE5B681E}" srcId="{0832596D-5C21-4EDB-9C24-F8897FA2321F}" destId="{CAB192F1-49A0-43C4-8EFD-359A715BD18F}" srcOrd="2" destOrd="0" parTransId="{9550A9C5-268F-4CCA-A0A5-0FF03825533B}" sibTransId="{9E1CC978-0418-4139-987B-DD4C34094B29}"/>
    <dgm:cxn modelId="{30A59D0F-B6CC-4378-BF6F-53C245574E6D}" srcId="{0832596D-5C21-4EDB-9C24-F8897FA2321F}" destId="{52755E5B-C3E9-4024-82FD-F2A37E1897A4}" srcOrd="4" destOrd="0" parTransId="{25729278-0E1E-4D28-9D7E-1F72DA7E1433}" sibTransId="{CBAC53D7-F44A-4E91-920D-F52CC1A4AC2C}"/>
    <dgm:cxn modelId="{FE699BE0-9C0D-46A9-95D3-08C114B8F591}" type="presOf" srcId="{EB535BF9-18A3-47DA-9948-78636A63A7BB}" destId="{C4E979BD-62EC-4BCF-A702-8CF8F508FAC1}" srcOrd="0" destOrd="0" presId="urn:microsoft.com/office/officeart/2005/8/layout/vProcess5"/>
    <dgm:cxn modelId="{8659CDF6-A349-408A-BCE8-8C4F1E4E6E2B}" type="presOf" srcId="{FC0CC305-7B81-4C71-A8C9-1DB123BA381D}" destId="{477D0636-283A-4282-A476-80D66198E821}" srcOrd="0" destOrd="0" presId="urn:microsoft.com/office/officeart/2005/8/layout/vProcess5"/>
    <dgm:cxn modelId="{0974607D-5D21-425D-B286-C999EBDC70F2}" type="presOf" srcId="{CAB192F1-49A0-43C4-8EFD-359A715BD18F}" destId="{C28CC51F-6AA1-42D7-B55B-8AAC5B207886}" srcOrd="1" destOrd="0" presId="urn:microsoft.com/office/officeart/2005/8/layout/vProcess5"/>
    <dgm:cxn modelId="{F3E8C7C3-C8A1-4A81-B92B-CE2E24E96D74}" type="presOf" srcId="{595D5857-BCEC-411A-9ED7-A2E4A1DE9054}" destId="{6E173D82-BF4A-44AA-B103-CD89A2390C7D}" srcOrd="0" destOrd="0" presId="urn:microsoft.com/office/officeart/2005/8/layout/vProcess5"/>
    <dgm:cxn modelId="{DD6CE53C-B62B-4DA3-9309-238E0940326F}" srcId="{0832596D-5C21-4EDB-9C24-F8897FA2321F}" destId="{FC0CC305-7B81-4C71-A8C9-1DB123BA381D}" srcOrd="3" destOrd="0" parTransId="{F94CC741-C1DA-486C-9F3B-7CB0B062E4C0}" sibTransId="{595D5857-BCEC-411A-9ED7-A2E4A1DE9054}"/>
    <dgm:cxn modelId="{AB36D2B6-C6AE-4C68-A326-53FF3A9D8C45}" srcId="{0832596D-5C21-4EDB-9C24-F8897FA2321F}" destId="{02D2F247-EC52-41BD-BE71-CC2E8BD166BC}" srcOrd="0" destOrd="0" parTransId="{81BA80FC-4115-4627-9FF6-4A7F115D1BC0}" sibTransId="{7C62F435-BA19-489D-A00B-833FEF74331D}"/>
    <dgm:cxn modelId="{30019A22-B28F-4F86-893B-502BEEE9B814}" type="presOf" srcId="{FC0CC305-7B81-4C71-A8C9-1DB123BA381D}" destId="{D7411EED-B50D-4128-BC71-EF059ED14321}" srcOrd="1" destOrd="0" presId="urn:microsoft.com/office/officeart/2005/8/layout/vProcess5"/>
    <dgm:cxn modelId="{C4639F95-3363-49A8-9024-F6A018122076}" type="presOf" srcId="{0832596D-5C21-4EDB-9C24-F8897FA2321F}" destId="{FF4546D3-D44C-4CBC-ADEB-8CF3007A2503}" srcOrd="0" destOrd="0" presId="urn:microsoft.com/office/officeart/2005/8/layout/vProcess5"/>
    <dgm:cxn modelId="{45544D6C-D3B5-4793-B99C-6090B40EFC0F}" type="presParOf" srcId="{FF4546D3-D44C-4CBC-ADEB-8CF3007A2503}" destId="{9DEF9353-6FAC-4207-A604-88FA47B25993}" srcOrd="0" destOrd="0" presId="urn:microsoft.com/office/officeart/2005/8/layout/vProcess5"/>
    <dgm:cxn modelId="{7AA02ABB-67CF-40AA-AD37-CF919A94A16B}" type="presParOf" srcId="{FF4546D3-D44C-4CBC-ADEB-8CF3007A2503}" destId="{10557D04-5448-40DC-B5EE-AF435ABD5DC0}" srcOrd="1" destOrd="0" presId="urn:microsoft.com/office/officeart/2005/8/layout/vProcess5"/>
    <dgm:cxn modelId="{BF9EC3B3-B97E-4D69-8C9D-704A8C3327D0}" type="presParOf" srcId="{FF4546D3-D44C-4CBC-ADEB-8CF3007A2503}" destId="{C4E979BD-62EC-4BCF-A702-8CF8F508FAC1}" srcOrd="2" destOrd="0" presId="urn:microsoft.com/office/officeart/2005/8/layout/vProcess5"/>
    <dgm:cxn modelId="{273B7A6E-3B37-4FA7-A94F-BA4497BF13A7}" type="presParOf" srcId="{FF4546D3-D44C-4CBC-ADEB-8CF3007A2503}" destId="{39BA5185-8BD4-4794-978D-18F84C2D2A87}" srcOrd="3" destOrd="0" presId="urn:microsoft.com/office/officeart/2005/8/layout/vProcess5"/>
    <dgm:cxn modelId="{D8AB9A54-39E2-438E-A0E4-3A218DECC858}" type="presParOf" srcId="{FF4546D3-D44C-4CBC-ADEB-8CF3007A2503}" destId="{477D0636-283A-4282-A476-80D66198E821}" srcOrd="4" destOrd="0" presId="urn:microsoft.com/office/officeart/2005/8/layout/vProcess5"/>
    <dgm:cxn modelId="{4CC45A04-AB18-4E3A-A6F8-AA8A41F80565}" type="presParOf" srcId="{FF4546D3-D44C-4CBC-ADEB-8CF3007A2503}" destId="{B3F6072B-0937-468B-A56C-A79C453E8CE5}" srcOrd="5" destOrd="0" presId="urn:microsoft.com/office/officeart/2005/8/layout/vProcess5"/>
    <dgm:cxn modelId="{BF1EDE56-94CA-4A50-B84C-F97EC064F31E}" type="presParOf" srcId="{FF4546D3-D44C-4CBC-ADEB-8CF3007A2503}" destId="{AB948D02-C628-4F47-9445-292A177CE58C}" srcOrd="6" destOrd="0" presId="urn:microsoft.com/office/officeart/2005/8/layout/vProcess5"/>
    <dgm:cxn modelId="{C8764E3E-086E-4DA5-8278-A797E6B6091D}" type="presParOf" srcId="{FF4546D3-D44C-4CBC-ADEB-8CF3007A2503}" destId="{F284D35D-0922-4E33-979A-DE2538278D23}" srcOrd="7" destOrd="0" presId="urn:microsoft.com/office/officeart/2005/8/layout/vProcess5"/>
    <dgm:cxn modelId="{813BE2DD-B4C5-4CD4-9453-B71DB506DFD0}" type="presParOf" srcId="{FF4546D3-D44C-4CBC-ADEB-8CF3007A2503}" destId="{2A2D0170-C452-4FAB-B32B-23EEA321E21B}" srcOrd="8" destOrd="0" presId="urn:microsoft.com/office/officeart/2005/8/layout/vProcess5"/>
    <dgm:cxn modelId="{B981584C-BC6A-4967-AA09-E103086A60F3}" type="presParOf" srcId="{FF4546D3-D44C-4CBC-ADEB-8CF3007A2503}" destId="{6E173D82-BF4A-44AA-B103-CD89A2390C7D}" srcOrd="9" destOrd="0" presId="urn:microsoft.com/office/officeart/2005/8/layout/vProcess5"/>
    <dgm:cxn modelId="{2FFAF180-F1FD-40E7-879A-DEB660784BAE}" type="presParOf" srcId="{FF4546D3-D44C-4CBC-ADEB-8CF3007A2503}" destId="{F643CF2C-C141-4EE8-97FD-1AD627DE3E09}" srcOrd="10" destOrd="0" presId="urn:microsoft.com/office/officeart/2005/8/layout/vProcess5"/>
    <dgm:cxn modelId="{56249939-1DA6-443D-A07A-39F54AF2766F}" type="presParOf" srcId="{FF4546D3-D44C-4CBC-ADEB-8CF3007A2503}" destId="{7E2FDD0E-785E-40C0-AB70-420416F6D653}" srcOrd="11" destOrd="0" presId="urn:microsoft.com/office/officeart/2005/8/layout/vProcess5"/>
    <dgm:cxn modelId="{A9239881-1494-4257-9AF2-B45B6817FC50}" type="presParOf" srcId="{FF4546D3-D44C-4CBC-ADEB-8CF3007A2503}" destId="{C28CC51F-6AA1-42D7-B55B-8AAC5B207886}" srcOrd="12" destOrd="0" presId="urn:microsoft.com/office/officeart/2005/8/layout/vProcess5"/>
    <dgm:cxn modelId="{A70A71CD-A774-4E48-91D4-133AFA690147}" type="presParOf" srcId="{FF4546D3-D44C-4CBC-ADEB-8CF3007A2503}" destId="{D7411EED-B50D-4128-BC71-EF059ED14321}" srcOrd="13" destOrd="0" presId="urn:microsoft.com/office/officeart/2005/8/layout/vProcess5"/>
    <dgm:cxn modelId="{BC9090DC-BBBF-4EE2-A1DB-7ED2503C0F77}" type="presParOf" srcId="{FF4546D3-D44C-4CBC-ADEB-8CF3007A2503}" destId="{68982F9E-8BF1-4608-ABB2-691772B8C75E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1A6246-85E9-42D6-A7E2-823702EA63E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C3E2F26-B60F-4227-AA80-47412BE15570}">
      <dgm:prSet/>
      <dgm:spPr/>
      <dgm:t>
        <a:bodyPr/>
        <a:lstStyle/>
        <a:p>
          <a:pPr rtl="0"/>
          <a:r>
            <a:rPr lang="es-ES" dirty="0" smtClean="0"/>
            <a:t>Estado de implementación 100%</a:t>
          </a:r>
          <a:endParaRPr lang="es-ES" dirty="0"/>
        </a:p>
      </dgm:t>
    </dgm:pt>
    <dgm:pt modelId="{EBCE6AC1-753D-4878-9CC6-4092D639304E}" type="parTrans" cxnId="{384CFB72-1B7E-49C8-ACFE-E2CF27A94CB7}">
      <dgm:prSet/>
      <dgm:spPr/>
      <dgm:t>
        <a:bodyPr/>
        <a:lstStyle/>
        <a:p>
          <a:endParaRPr lang="es-ES"/>
        </a:p>
      </dgm:t>
    </dgm:pt>
    <dgm:pt modelId="{2543756D-81F5-4E89-9A5F-5839307B9C99}" type="sibTrans" cxnId="{384CFB72-1B7E-49C8-ACFE-E2CF27A94CB7}">
      <dgm:prSet/>
      <dgm:spPr/>
      <dgm:t>
        <a:bodyPr/>
        <a:lstStyle/>
        <a:p>
          <a:endParaRPr lang="es-ES"/>
        </a:p>
      </dgm:t>
    </dgm:pt>
    <dgm:pt modelId="{CAB67F10-A017-4666-BAEB-2998C78E8A31}" type="pres">
      <dgm:prSet presAssocID="{D11A6246-85E9-42D6-A7E2-823702EA63E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4E8D670-D908-4B7B-9B6A-F22B56AD4286}" type="pres">
      <dgm:prSet presAssocID="{2C3E2F26-B60F-4227-AA80-47412BE15570}" presName="parentText" presStyleLbl="node1" presStyleIdx="0" presStyleCnt="1" custLinFactNeighborX="-7319" custLinFactNeighborY="3661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91CB505-0B92-4C63-B761-2A6AC1519E17}" type="presOf" srcId="{2C3E2F26-B60F-4227-AA80-47412BE15570}" destId="{E4E8D670-D908-4B7B-9B6A-F22B56AD4286}" srcOrd="0" destOrd="0" presId="urn:microsoft.com/office/officeart/2005/8/layout/vList2"/>
    <dgm:cxn modelId="{98694363-0820-46C5-A6FF-F36A2E323A89}" type="presOf" srcId="{D11A6246-85E9-42D6-A7E2-823702EA63E8}" destId="{CAB67F10-A017-4666-BAEB-2998C78E8A31}" srcOrd="0" destOrd="0" presId="urn:microsoft.com/office/officeart/2005/8/layout/vList2"/>
    <dgm:cxn modelId="{384CFB72-1B7E-49C8-ACFE-E2CF27A94CB7}" srcId="{D11A6246-85E9-42D6-A7E2-823702EA63E8}" destId="{2C3E2F26-B60F-4227-AA80-47412BE15570}" srcOrd="0" destOrd="0" parTransId="{EBCE6AC1-753D-4878-9CC6-4092D639304E}" sibTransId="{2543756D-81F5-4E89-9A5F-5839307B9C99}"/>
    <dgm:cxn modelId="{715C5CED-FF3E-467E-A027-B06C81806F77}" type="presParOf" srcId="{CAB67F10-A017-4666-BAEB-2998C78E8A31}" destId="{E4E8D670-D908-4B7B-9B6A-F22B56AD428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1A6246-85E9-42D6-A7E2-823702EA63E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C3E2F26-B60F-4227-AA80-47412BE15570}">
      <dgm:prSet/>
      <dgm:spPr/>
      <dgm:t>
        <a:bodyPr/>
        <a:lstStyle/>
        <a:p>
          <a:pPr rtl="0"/>
          <a:r>
            <a:rPr lang="es-ES" dirty="0" smtClean="0"/>
            <a:t>Estado de implementación 100%</a:t>
          </a:r>
          <a:endParaRPr lang="es-ES" dirty="0"/>
        </a:p>
      </dgm:t>
    </dgm:pt>
    <dgm:pt modelId="{EBCE6AC1-753D-4878-9CC6-4092D639304E}" type="parTrans" cxnId="{384CFB72-1B7E-49C8-ACFE-E2CF27A94CB7}">
      <dgm:prSet/>
      <dgm:spPr/>
      <dgm:t>
        <a:bodyPr/>
        <a:lstStyle/>
        <a:p>
          <a:endParaRPr lang="es-ES"/>
        </a:p>
      </dgm:t>
    </dgm:pt>
    <dgm:pt modelId="{2543756D-81F5-4E89-9A5F-5839307B9C99}" type="sibTrans" cxnId="{384CFB72-1B7E-49C8-ACFE-E2CF27A94CB7}">
      <dgm:prSet/>
      <dgm:spPr/>
      <dgm:t>
        <a:bodyPr/>
        <a:lstStyle/>
        <a:p>
          <a:endParaRPr lang="es-ES"/>
        </a:p>
      </dgm:t>
    </dgm:pt>
    <dgm:pt modelId="{CAB67F10-A017-4666-BAEB-2998C78E8A31}" type="pres">
      <dgm:prSet presAssocID="{D11A6246-85E9-42D6-A7E2-823702EA63E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4E8D670-D908-4B7B-9B6A-F22B56AD4286}" type="pres">
      <dgm:prSet presAssocID="{2C3E2F26-B60F-4227-AA80-47412BE15570}" presName="parentText" presStyleLbl="node1" presStyleIdx="0" presStyleCnt="1" custLinFactNeighborX="-7319" custLinFactNeighborY="3661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B3C48E9-AB0B-4BDB-A452-0D126BE95F75}" type="presOf" srcId="{2C3E2F26-B60F-4227-AA80-47412BE15570}" destId="{E4E8D670-D908-4B7B-9B6A-F22B56AD4286}" srcOrd="0" destOrd="0" presId="urn:microsoft.com/office/officeart/2005/8/layout/vList2"/>
    <dgm:cxn modelId="{C6192DCA-6AB5-4C72-ADA4-D32D978F8078}" type="presOf" srcId="{D11A6246-85E9-42D6-A7E2-823702EA63E8}" destId="{CAB67F10-A017-4666-BAEB-2998C78E8A31}" srcOrd="0" destOrd="0" presId="urn:microsoft.com/office/officeart/2005/8/layout/vList2"/>
    <dgm:cxn modelId="{384CFB72-1B7E-49C8-ACFE-E2CF27A94CB7}" srcId="{D11A6246-85E9-42D6-A7E2-823702EA63E8}" destId="{2C3E2F26-B60F-4227-AA80-47412BE15570}" srcOrd="0" destOrd="0" parTransId="{EBCE6AC1-753D-4878-9CC6-4092D639304E}" sibTransId="{2543756D-81F5-4E89-9A5F-5839307B9C99}"/>
    <dgm:cxn modelId="{A27E955F-755F-47D7-A1B5-4D59D18C046F}" type="presParOf" srcId="{CAB67F10-A017-4666-BAEB-2998C78E8A31}" destId="{E4E8D670-D908-4B7B-9B6A-F22B56AD428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11A6246-85E9-42D6-A7E2-823702EA63E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AB67F10-A017-4666-BAEB-2998C78E8A31}" type="pres">
      <dgm:prSet presAssocID="{D11A6246-85E9-42D6-A7E2-823702EA63E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</dgm:ptLst>
  <dgm:cxnLst>
    <dgm:cxn modelId="{04EE1683-7350-4BB5-8E03-C4BE838A183B}" type="presOf" srcId="{D11A6246-85E9-42D6-A7E2-823702EA63E8}" destId="{CAB67F10-A017-4666-BAEB-2998C78E8A3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11A6246-85E9-42D6-A7E2-823702EA63E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C3E2F26-B60F-4227-AA80-47412BE15570}">
      <dgm:prSet/>
      <dgm:spPr/>
      <dgm:t>
        <a:bodyPr/>
        <a:lstStyle/>
        <a:p>
          <a:pPr rtl="0"/>
          <a:r>
            <a:rPr lang="es-ES" dirty="0" smtClean="0"/>
            <a:t>Estado de implementación 100%</a:t>
          </a:r>
          <a:endParaRPr lang="es-ES" dirty="0"/>
        </a:p>
      </dgm:t>
    </dgm:pt>
    <dgm:pt modelId="{EBCE6AC1-753D-4878-9CC6-4092D639304E}" type="parTrans" cxnId="{384CFB72-1B7E-49C8-ACFE-E2CF27A94CB7}">
      <dgm:prSet/>
      <dgm:spPr/>
      <dgm:t>
        <a:bodyPr/>
        <a:lstStyle/>
        <a:p>
          <a:endParaRPr lang="es-ES"/>
        </a:p>
      </dgm:t>
    </dgm:pt>
    <dgm:pt modelId="{2543756D-81F5-4E89-9A5F-5839307B9C99}" type="sibTrans" cxnId="{384CFB72-1B7E-49C8-ACFE-E2CF27A94CB7}">
      <dgm:prSet/>
      <dgm:spPr/>
      <dgm:t>
        <a:bodyPr/>
        <a:lstStyle/>
        <a:p>
          <a:endParaRPr lang="es-ES"/>
        </a:p>
      </dgm:t>
    </dgm:pt>
    <dgm:pt modelId="{CAB67F10-A017-4666-BAEB-2998C78E8A31}" type="pres">
      <dgm:prSet presAssocID="{D11A6246-85E9-42D6-A7E2-823702EA63E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4E8D670-D908-4B7B-9B6A-F22B56AD4286}" type="pres">
      <dgm:prSet presAssocID="{2C3E2F26-B60F-4227-AA80-47412BE15570}" presName="parentText" presStyleLbl="node1" presStyleIdx="0" presStyleCnt="1" custLinFactNeighborX="-7319" custLinFactNeighborY="36616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785092F-CBF8-4AF5-8E06-D832A6F0F8A2}" type="presOf" srcId="{2C3E2F26-B60F-4227-AA80-47412BE15570}" destId="{E4E8D670-D908-4B7B-9B6A-F22B56AD4286}" srcOrd="0" destOrd="0" presId="urn:microsoft.com/office/officeart/2005/8/layout/vList2"/>
    <dgm:cxn modelId="{384CFB72-1B7E-49C8-ACFE-E2CF27A94CB7}" srcId="{D11A6246-85E9-42D6-A7E2-823702EA63E8}" destId="{2C3E2F26-B60F-4227-AA80-47412BE15570}" srcOrd="0" destOrd="0" parTransId="{EBCE6AC1-753D-4878-9CC6-4092D639304E}" sibTransId="{2543756D-81F5-4E89-9A5F-5839307B9C99}"/>
    <dgm:cxn modelId="{9DC8A02D-CA2C-428E-ACD4-6281AF32EB03}" type="presOf" srcId="{D11A6246-85E9-42D6-A7E2-823702EA63E8}" destId="{CAB67F10-A017-4666-BAEB-2998C78E8A31}" srcOrd="0" destOrd="0" presId="urn:microsoft.com/office/officeart/2005/8/layout/vList2"/>
    <dgm:cxn modelId="{0065548B-1A68-467A-BC2E-167D51814A3A}" type="presParOf" srcId="{CAB67F10-A017-4666-BAEB-2998C78E8A31}" destId="{E4E8D670-D908-4B7B-9B6A-F22B56AD428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A2B14A2-5368-4677-9245-702DF875FA38}" type="doc">
      <dgm:prSet loTypeId="urn:microsoft.com/office/officeart/2005/8/layout/defaul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S"/>
        </a:p>
      </dgm:t>
    </dgm:pt>
    <dgm:pt modelId="{2B77F04F-C0AF-4803-8583-F296BE98EFC4}">
      <dgm:prSet/>
      <dgm:spPr/>
      <dgm:t>
        <a:bodyPr/>
        <a:lstStyle/>
        <a:p>
          <a:pPr rtl="0"/>
          <a:r>
            <a:rPr lang="es-ES" dirty="0" smtClean="0"/>
            <a:t>La integración de dispositivos eficientes de consumo en la edificación.</a:t>
          </a:r>
          <a:endParaRPr lang="es-ES" dirty="0"/>
        </a:p>
      </dgm:t>
    </dgm:pt>
    <dgm:pt modelId="{7980DAFB-93D8-41CE-A17A-2C8D53D63B74}" type="parTrans" cxnId="{F08D0360-74C1-4DBA-AC87-489A9F4B8928}">
      <dgm:prSet/>
      <dgm:spPr/>
      <dgm:t>
        <a:bodyPr/>
        <a:lstStyle/>
        <a:p>
          <a:endParaRPr lang="es-ES"/>
        </a:p>
      </dgm:t>
    </dgm:pt>
    <dgm:pt modelId="{E39B94BC-30E4-41E4-B5BE-5B3675E5F15C}" type="sibTrans" cxnId="{F08D0360-74C1-4DBA-AC87-489A9F4B8928}">
      <dgm:prSet/>
      <dgm:spPr/>
      <dgm:t>
        <a:bodyPr/>
        <a:lstStyle/>
        <a:p>
          <a:endParaRPr lang="es-ES"/>
        </a:p>
      </dgm:t>
    </dgm:pt>
    <dgm:pt modelId="{04305424-ADCA-43D5-BAF2-02E3ACEEF643}">
      <dgm:prSet/>
      <dgm:spPr/>
      <dgm:t>
        <a:bodyPr/>
        <a:lstStyle/>
        <a:p>
          <a:pPr rtl="0"/>
          <a:r>
            <a:rPr lang="es-ES" dirty="0" smtClean="0"/>
            <a:t>Sistemas de medición y control en puntos de consumo.</a:t>
          </a:r>
          <a:endParaRPr lang="es-ES" dirty="0"/>
        </a:p>
      </dgm:t>
    </dgm:pt>
    <dgm:pt modelId="{0D9C52A9-1AAA-4BCB-BE7C-2A22DF774A18}" type="parTrans" cxnId="{C921553B-81BC-489A-9C7C-171B0B576A09}">
      <dgm:prSet/>
      <dgm:spPr/>
      <dgm:t>
        <a:bodyPr/>
        <a:lstStyle/>
        <a:p>
          <a:endParaRPr lang="es-ES"/>
        </a:p>
      </dgm:t>
    </dgm:pt>
    <dgm:pt modelId="{58871BAD-9575-401A-983E-73A32AA14677}" type="sibTrans" cxnId="{C921553B-81BC-489A-9C7C-171B0B576A09}">
      <dgm:prSet/>
      <dgm:spPr/>
      <dgm:t>
        <a:bodyPr/>
        <a:lstStyle/>
        <a:p>
          <a:endParaRPr lang="es-ES"/>
        </a:p>
      </dgm:t>
    </dgm:pt>
    <dgm:pt modelId="{733179ED-9970-4039-B331-599101747610}">
      <dgm:prSet/>
      <dgm:spPr/>
      <dgm:t>
        <a:bodyPr/>
        <a:lstStyle/>
        <a:p>
          <a:pPr rtl="0"/>
          <a:r>
            <a:rPr lang="es-ES" dirty="0" smtClean="0"/>
            <a:t>Captación, almacenamiento y uso de aguas pluviales.</a:t>
          </a:r>
          <a:endParaRPr lang="es-ES" dirty="0"/>
        </a:p>
      </dgm:t>
    </dgm:pt>
    <dgm:pt modelId="{69685648-233E-45FB-AC12-93EB1082A475}" type="parTrans" cxnId="{F9B42D12-FDA9-41D4-9AAE-63CF2DBE79FD}">
      <dgm:prSet/>
      <dgm:spPr/>
      <dgm:t>
        <a:bodyPr/>
        <a:lstStyle/>
        <a:p>
          <a:endParaRPr lang="es-ES"/>
        </a:p>
      </dgm:t>
    </dgm:pt>
    <dgm:pt modelId="{9914F1DA-BE49-4ADC-9F4E-B562332C802D}" type="sibTrans" cxnId="{F9B42D12-FDA9-41D4-9AAE-63CF2DBE79FD}">
      <dgm:prSet/>
      <dgm:spPr/>
      <dgm:t>
        <a:bodyPr/>
        <a:lstStyle/>
        <a:p>
          <a:endParaRPr lang="es-ES"/>
        </a:p>
      </dgm:t>
    </dgm:pt>
    <dgm:pt modelId="{13FBAF0E-5FC1-4F47-AE71-DDB153E23810}">
      <dgm:prSet/>
      <dgm:spPr/>
      <dgm:t>
        <a:bodyPr/>
        <a:lstStyle/>
        <a:p>
          <a:pPr rtl="0"/>
          <a:r>
            <a:rPr lang="es-ES" dirty="0" smtClean="0"/>
            <a:t>Reutilización de aguas grises.</a:t>
          </a:r>
          <a:endParaRPr lang="es-ES" dirty="0"/>
        </a:p>
      </dgm:t>
    </dgm:pt>
    <dgm:pt modelId="{A9B2F1FB-9725-4AFF-8476-07A673385E4E}" type="parTrans" cxnId="{D56BB0C5-7445-41E9-8829-00F6F13C8044}">
      <dgm:prSet/>
      <dgm:spPr/>
      <dgm:t>
        <a:bodyPr/>
        <a:lstStyle/>
        <a:p>
          <a:endParaRPr lang="es-ES"/>
        </a:p>
      </dgm:t>
    </dgm:pt>
    <dgm:pt modelId="{659635C9-3F7D-4680-B285-13CEFAB40F93}" type="sibTrans" cxnId="{D56BB0C5-7445-41E9-8829-00F6F13C8044}">
      <dgm:prSet/>
      <dgm:spPr/>
      <dgm:t>
        <a:bodyPr/>
        <a:lstStyle/>
        <a:p>
          <a:endParaRPr lang="es-ES"/>
        </a:p>
      </dgm:t>
    </dgm:pt>
    <dgm:pt modelId="{CA5F826A-B8BF-4A92-8516-C1670AD2016C}">
      <dgm:prSet/>
      <dgm:spPr/>
      <dgm:t>
        <a:bodyPr/>
        <a:lstStyle/>
        <a:p>
          <a:pPr rtl="0"/>
          <a:r>
            <a:rPr lang="es-ES" dirty="0" smtClean="0"/>
            <a:t>Promoción de la jardinería de bajos requerimientos hídricos.</a:t>
          </a:r>
          <a:endParaRPr lang="es-ES" dirty="0"/>
        </a:p>
      </dgm:t>
    </dgm:pt>
    <dgm:pt modelId="{4ADA55F4-D394-479C-A97C-26C6E0A78B26}" type="parTrans" cxnId="{A22E569E-D564-41C1-A269-5C41C303CC0E}">
      <dgm:prSet/>
      <dgm:spPr/>
      <dgm:t>
        <a:bodyPr/>
        <a:lstStyle/>
        <a:p>
          <a:endParaRPr lang="es-ES"/>
        </a:p>
      </dgm:t>
    </dgm:pt>
    <dgm:pt modelId="{ED4B2627-435D-4893-B5FF-C547067CF07D}" type="sibTrans" cxnId="{A22E569E-D564-41C1-A269-5C41C303CC0E}">
      <dgm:prSet/>
      <dgm:spPr/>
      <dgm:t>
        <a:bodyPr/>
        <a:lstStyle/>
        <a:p>
          <a:endParaRPr lang="es-ES"/>
        </a:p>
      </dgm:t>
    </dgm:pt>
    <dgm:pt modelId="{3E8E4F5C-54B0-4D5E-9378-323E266764A9}">
      <dgm:prSet/>
      <dgm:spPr/>
      <dgm:t>
        <a:bodyPr/>
        <a:lstStyle/>
        <a:p>
          <a:pPr rtl="0"/>
          <a:r>
            <a:rPr lang="es-ES" dirty="0" smtClean="0"/>
            <a:t>Materiales utilizados en las redes hidráulicas de abastecimiento.</a:t>
          </a:r>
          <a:endParaRPr lang="es-ES" dirty="0"/>
        </a:p>
      </dgm:t>
    </dgm:pt>
    <dgm:pt modelId="{3DEF926E-90F1-4025-BA42-5C7698A42BAB}" type="parTrans" cxnId="{99D00B39-5C29-4777-B197-5EA63BE31345}">
      <dgm:prSet/>
      <dgm:spPr/>
      <dgm:t>
        <a:bodyPr/>
        <a:lstStyle/>
        <a:p>
          <a:endParaRPr lang="es-ES"/>
        </a:p>
      </dgm:t>
    </dgm:pt>
    <dgm:pt modelId="{3F92E45A-BC0B-4FEC-9094-6A9AB2385698}" type="sibTrans" cxnId="{99D00B39-5C29-4777-B197-5EA63BE31345}">
      <dgm:prSet/>
      <dgm:spPr/>
      <dgm:t>
        <a:bodyPr/>
        <a:lstStyle/>
        <a:p>
          <a:endParaRPr lang="es-ES"/>
        </a:p>
      </dgm:t>
    </dgm:pt>
    <dgm:pt modelId="{ACE1BD0B-FBAF-4534-A3E3-E5B08A2A313A}" type="pres">
      <dgm:prSet presAssocID="{1A2B14A2-5368-4677-9245-702DF875FA3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2D82ED4-E0CA-44A3-A82C-FB1F19620B54}" type="pres">
      <dgm:prSet presAssocID="{2B77F04F-C0AF-4803-8583-F296BE98EFC4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3C041D0-7F07-43BD-BEC8-B741B395C59C}" type="pres">
      <dgm:prSet presAssocID="{E39B94BC-30E4-41E4-B5BE-5B3675E5F15C}" presName="sibTrans" presStyleCnt="0"/>
      <dgm:spPr/>
    </dgm:pt>
    <dgm:pt modelId="{E0645BD7-2467-4BB0-A921-54386015A636}" type="pres">
      <dgm:prSet presAssocID="{04305424-ADCA-43D5-BAF2-02E3ACEEF64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6EFC3EE-D219-45DC-8335-44A24CE50A86}" type="pres">
      <dgm:prSet presAssocID="{58871BAD-9575-401A-983E-73A32AA14677}" presName="sibTrans" presStyleCnt="0"/>
      <dgm:spPr/>
    </dgm:pt>
    <dgm:pt modelId="{D64C4176-ACAF-46C4-93D6-275AB090E26E}" type="pres">
      <dgm:prSet presAssocID="{733179ED-9970-4039-B331-59910174761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DF8DD24-E95C-4282-AB5C-1337E73ADF1B}" type="pres">
      <dgm:prSet presAssocID="{9914F1DA-BE49-4ADC-9F4E-B562332C802D}" presName="sibTrans" presStyleCnt="0"/>
      <dgm:spPr/>
    </dgm:pt>
    <dgm:pt modelId="{D1A9F8AA-2EAB-4850-A982-9AB28B610869}" type="pres">
      <dgm:prSet presAssocID="{13FBAF0E-5FC1-4F47-AE71-DDB153E23810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5F32A4F-2536-4565-8BE3-D15BCDBA1F33}" type="pres">
      <dgm:prSet presAssocID="{659635C9-3F7D-4680-B285-13CEFAB40F93}" presName="sibTrans" presStyleCnt="0"/>
      <dgm:spPr/>
    </dgm:pt>
    <dgm:pt modelId="{CCFD8AD2-BB08-4006-B9EE-A105B886E41D}" type="pres">
      <dgm:prSet presAssocID="{CA5F826A-B8BF-4A92-8516-C1670AD2016C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5F9662-191E-4868-9ED1-1513C4693CF8}" type="pres">
      <dgm:prSet presAssocID="{ED4B2627-435D-4893-B5FF-C547067CF07D}" presName="sibTrans" presStyleCnt="0"/>
      <dgm:spPr/>
    </dgm:pt>
    <dgm:pt modelId="{40E22688-65B8-4169-AFB9-0512778C5AED}" type="pres">
      <dgm:prSet presAssocID="{3E8E4F5C-54B0-4D5E-9378-323E266764A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ED5DC00-5FCB-45F1-8B14-4BE0BF0F11EF}" type="presOf" srcId="{2B77F04F-C0AF-4803-8583-F296BE98EFC4}" destId="{C2D82ED4-E0CA-44A3-A82C-FB1F19620B54}" srcOrd="0" destOrd="0" presId="urn:microsoft.com/office/officeart/2005/8/layout/default"/>
    <dgm:cxn modelId="{D3F823AD-3F01-4E8F-BD54-B8BA5384C802}" type="presOf" srcId="{13FBAF0E-5FC1-4F47-AE71-DDB153E23810}" destId="{D1A9F8AA-2EAB-4850-A982-9AB28B610869}" srcOrd="0" destOrd="0" presId="urn:microsoft.com/office/officeart/2005/8/layout/default"/>
    <dgm:cxn modelId="{2FA70AA2-1C4D-4130-B77F-0E03A19EA2A5}" type="presOf" srcId="{3E8E4F5C-54B0-4D5E-9378-323E266764A9}" destId="{40E22688-65B8-4169-AFB9-0512778C5AED}" srcOrd="0" destOrd="0" presId="urn:microsoft.com/office/officeart/2005/8/layout/default"/>
    <dgm:cxn modelId="{2A547757-38D2-4299-AD34-684AB293D523}" type="presOf" srcId="{733179ED-9970-4039-B331-599101747610}" destId="{D64C4176-ACAF-46C4-93D6-275AB090E26E}" srcOrd="0" destOrd="0" presId="urn:microsoft.com/office/officeart/2005/8/layout/default"/>
    <dgm:cxn modelId="{A22E569E-D564-41C1-A269-5C41C303CC0E}" srcId="{1A2B14A2-5368-4677-9245-702DF875FA38}" destId="{CA5F826A-B8BF-4A92-8516-C1670AD2016C}" srcOrd="4" destOrd="0" parTransId="{4ADA55F4-D394-479C-A97C-26C6E0A78B26}" sibTransId="{ED4B2627-435D-4893-B5FF-C547067CF07D}"/>
    <dgm:cxn modelId="{C921553B-81BC-489A-9C7C-171B0B576A09}" srcId="{1A2B14A2-5368-4677-9245-702DF875FA38}" destId="{04305424-ADCA-43D5-BAF2-02E3ACEEF643}" srcOrd="1" destOrd="0" parTransId="{0D9C52A9-1AAA-4BCB-BE7C-2A22DF774A18}" sibTransId="{58871BAD-9575-401A-983E-73A32AA14677}"/>
    <dgm:cxn modelId="{2476E961-B3E3-435E-AC96-1DA88F5C1EF9}" type="presOf" srcId="{1A2B14A2-5368-4677-9245-702DF875FA38}" destId="{ACE1BD0B-FBAF-4534-A3E3-E5B08A2A313A}" srcOrd="0" destOrd="0" presId="urn:microsoft.com/office/officeart/2005/8/layout/default"/>
    <dgm:cxn modelId="{D56BB0C5-7445-41E9-8829-00F6F13C8044}" srcId="{1A2B14A2-5368-4677-9245-702DF875FA38}" destId="{13FBAF0E-5FC1-4F47-AE71-DDB153E23810}" srcOrd="3" destOrd="0" parTransId="{A9B2F1FB-9725-4AFF-8476-07A673385E4E}" sibTransId="{659635C9-3F7D-4680-B285-13CEFAB40F93}"/>
    <dgm:cxn modelId="{99D00B39-5C29-4777-B197-5EA63BE31345}" srcId="{1A2B14A2-5368-4677-9245-702DF875FA38}" destId="{3E8E4F5C-54B0-4D5E-9378-323E266764A9}" srcOrd="5" destOrd="0" parTransId="{3DEF926E-90F1-4025-BA42-5C7698A42BAB}" sibTransId="{3F92E45A-BC0B-4FEC-9094-6A9AB2385698}"/>
    <dgm:cxn modelId="{F08D0360-74C1-4DBA-AC87-489A9F4B8928}" srcId="{1A2B14A2-5368-4677-9245-702DF875FA38}" destId="{2B77F04F-C0AF-4803-8583-F296BE98EFC4}" srcOrd="0" destOrd="0" parTransId="{7980DAFB-93D8-41CE-A17A-2C8D53D63B74}" sibTransId="{E39B94BC-30E4-41E4-B5BE-5B3675E5F15C}"/>
    <dgm:cxn modelId="{3FFF08A1-93D1-4E0C-8155-FFE02B998B0B}" type="presOf" srcId="{CA5F826A-B8BF-4A92-8516-C1670AD2016C}" destId="{CCFD8AD2-BB08-4006-B9EE-A105B886E41D}" srcOrd="0" destOrd="0" presId="urn:microsoft.com/office/officeart/2005/8/layout/default"/>
    <dgm:cxn modelId="{F9B42D12-FDA9-41D4-9AAE-63CF2DBE79FD}" srcId="{1A2B14A2-5368-4677-9245-702DF875FA38}" destId="{733179ED-9970-4039-B331-599101747610}" srcOrd="2" destOrd="0" parTransId="{69685648-233E-45FB-AC12-93EB1082A475}" sibTransId="{9914F1DA-BE49-4ADC-9F4E-B562332C802D}"/>
    <dgm:cxn modelId="{1E56738C-6F56-4155-B9FA-5CD98C962BC2}" type="presOf" srcId="{04305424-ADCA-43D5-BAF2-02E3ACEEF643}" destId="{E0645BD7-2467-4BB0-A921-54386015A636}" srcOrd="0" destOrd="0" presId="urn:microsoft.com/office/officeart/2005/8/layout/default"/>
    <dgm:cxn modelId="{D11DEF32-B708-4077-91D2-82E17E27D479}" type="presParOf" srcId="{ACE1BD0B-FBAF-4534-A3E3-E5B08A2A313A}" destId="{C2D82ED4-E0CA-44A3-A82C-FB1F19620B54}" srcOrd="0" destOrd="0" presId="urn:microsoft.com/office/officeart/2005/8/layout/default"/>
    <dgm:cxn modelId="{B29F5AE8-5282-498E-8B54-BAE135C3ADCF}" type="presParOf" srcId="{ACE1BD0B-FBAF-4534-A3E3-E5B08A2A313A}" destId="{F3C041D0-7F07-43BD-BEC8-B741B395C59C}" srcOrd="1" destOrd="0" presId="urn:microsoft.com/office/officeart/2005/8/layout/default"/>
    <dgm:cxn modelId="{64322D5C-B22D-4797-874F-D0D647D1A1E5}" type="presParOf" srcId="{ACE1BD0B-FBAF-4534-A3E3-E5B08A2A313A}" destId="{E0645BD7-2467-4BB0-A921-54386015A636}" srcOrd="2" destOrd="0" presId="urn:microsoft.com/office/officeart/2005/8/layout/default"/>
    <dgm:cxn modelId="{DD422B81-5B4F-495F-B676-45A479F2D9CF}" type="presParOf" srcId="{ACE1BD0B-FBAF-4534-A3E3-E5B08A2A313A}" destId="{06EFC3EE-D219-45DC-8335-44A24CE50A86}" srcOrd="3" destOrd="0" presId="urn:microsoft.com/office/officeart/2005/8/layout/default"/>
    <dgm:cxn modelId="{DFCCEE55-5FC1-4636-9326-55485E790A6F}" type="presParOf" srcId="{ACE1BD0B-FBAF-4534-A3E3-E5B08A2A313A}" destId="{D64C4176-ACAF-46C4-93D6-275AB090E26E}" srcOrd="4" destOrd="0" presId="urn:microsoft.com/office/officeart/2005/8/layout/default"/>
    <dgm:cxn modelId="{DE99EF66-0D59-43F1-9DC9-E07E3E7FD1AE}" type="presParOf" srcId="{ACE1BD0B-FBAF-4534-A3E3-E5B08A2A313A}" destId="{BDF8DD24-E95C-4282-AB5C-1337E73ADF1B}" srcOrd="5" destOrd="0" presId="urn:microsoft.com/office/officeart/2005/8/layout/default"/>
    <dgm:cxn modelId="{ECAED487-E1D1-4DE3-8718-6CD8E0343E53}" type="presParOf" srcId="{ACE1BD0B-FBAF-4534-A3E3-E5B08A2A313A}" destId="{D1A9F8AA-2EAB-4850-A982-9AB28B610869}" srcOrd="6" destOrd="0" presId="urn:microsoft.com/office/officeart/2005/8/layout/default"/>
    <dgm:cxn modelId="{6236C67A-2AD0-449B-B3C8-F85BD6E40D11}" type="presParOf" srcId="{ACE1BD0B-FBAF-4534-A3E3-E5B08A2A313A}" destId="{05F32A4F-2536-4565-8BE3-D15BCDBA1F33}" srcOrd="7" destOrd="0" presId="urn:microsoft.com/office/officeart/2005/8/layout/default"/>
    <dgm:cxn modelId="{9461D91E-C742-49AD-8FA8-FAC5D62BE08E}" type="presParOf" srcId="{ACE1BD0B-FBAF-4534-A3E3-E5B08A2A313A}" destId="{CCFD8AD2-BB08-4006-B9EE-A105B886E41D}" srcOrd="8" destOrd="0" presId="urn:microsoft.com/office/officeart/2005/8/layout/default"/>
    <dgm:cxn modelId="{50CCC1FE-EF14-4460-91AC-4772335840A0}" type="presParOf" srcId="{ACE1BD0B-FBAF-4534-A3E3-E5B08A2A313A}" destId="{FC5F9662-191E-4868-9ED1-1513C4693CF8}" srcOrd="9" destOrd="0" presId="urn:microsoft.com/office/officeart/2005/8/layout/default"/>
    <dgm:cxn modelId="{7522254C-726F-4467-8ED6-86FFB9180026}" type="presParOf" srcId="{ACE1BD0B-FBAF-4534-A3E3-E5B08A2A313A}" destId="{40E22688-65B8-4169-AFB9-0512778C5AED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E8D670-D908-4B7B-9B6A-F22B56AD4286}">
      <dsp:nvSpPr>
        <dsp:cNvPr id="0" name=""/>
        <dsp:cNvSpPr/>
      </dsp:nvSpPr>
      <dsp:spPr>
        <a:xfrm>
          <a:off x="0" y="154736"/>
          <a:ext cx="2260600" cy="676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/>
            <a:t>Estado de implementación 100%</a:t>
          </a:r>
          <a:endParaRPr lang="es-ES" sz="1700" kern="1200" dirty="0"/>
        </a:p>
      </dsp:txBody>
      <dsp:txXfrm>
        <a:off x="33012" y="187748"/>
        <a:ext cx="2194576" cy="61023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84FFE-1F81-2142-A1AA-7B72B87AF788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7045B-5F96-6F49-9E5B-CC943E07D38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05964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24197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10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1390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11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694425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12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313584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13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402096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14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592812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15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18183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16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507051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17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381012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18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041478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19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21287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894239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20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368774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21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149187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22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199905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48209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25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59233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24204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87512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76945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86848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901427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434470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E7045B-5F96-6F49-9E5B-CC943E07D380}" type="slidenum">
              <a:rPr lang="es-ES" smtClean="0"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45439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D6C1504-562A-6A4C-84C8-EE8A9D6CAA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8952FF50-96E6-544D-ADAA-6202CF6CAB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CEC47EF-4CA7-6E4D-A626-0519D4A80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3E8D6EA-A3D3-CD45-AF9A-458874C54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198BFFD-FBE7-014E-BDE2-BFF29CE4D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83130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4D1AA74-B5D2-084D-8CE5-32DB8F414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F093282B-5DD4-0C42-92B5-06AC1FF35F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40536AB-6DC9-2344-9FAF-65E86B8A4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533C71D-BE5A-B444-A22D-6D63A0EE6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A7B7CD7A-3603-3A4B-B088-C8C0F547A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98488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D6EF1D5F-D5AD-D84A-86C4-236AAF9E67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B2BFD8A8-3201-E24B-A124-DC8B968B2F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45AB8442-C08E-7448-9019-7A46C8CB4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1DDD563-39E0-6C49-9432-F1A71FDDC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E81BB55-8ED3-2243-84B7-5D721EA9A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41281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869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286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723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346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168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924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88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949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CF62948-DB3E-7147-B844-352260A43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D718AA63-C4EC-1C4E-A801-2EC3A3D3E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3F598C7-4DD6-6546-8823-90C61E165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13AEE51-358F-2240-862C-4D341C6A0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4CC28B0-0489-1E43-A5A7-46553112E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46929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64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810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716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31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205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911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088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210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674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213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F25122E-FDEA-BF47-A2FA-C7C16349F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7FAF07A-B251-844D-AE4F-8FE0AE9D6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6B529968-BE64-7644-8B1D-9C4C789B6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3E10BDD8-1877-1B4B-B7EC-EDBC4D328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D5A39785-F299-1441-BE95-157C72A5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706798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410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260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0404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792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CDEF07B-252D-5F4F-A655-D6826F5AB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CBC5176B-6FAE-6743-8B95-CD5BAD015C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ADB3DA9F-BAC0-064D-A616-F634B0811C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C0128327-D054-E041-80C8-7E1FC3122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5A09DB49-3804-9146-BDE6-AD4EEA853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FDA45A90-6D6F-DC49-B0BE-46EFDC400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89816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16EC931-67D5-684F-939C-F614409AA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F3B27446-B9B1-6745-8595-354150492F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5E496133-E6CE-A644-AA16-750019DFBC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44C45D5-D341-7043-84C0-BDD9CCC507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81360C74-9C3A-D14A-A1FC-76E7235265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CD5E1922-6AD5-4941-A907-FAA8410D8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1192E447-6B8A-7D42-A974-E68C43D1C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88EA1F63-6904-EC46-89D0-526350025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33533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FC5200A-222E-4C40-90D8-7A385E9F4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63EC2673-0C52-4E4E-8E4C-11E1F4345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77F90363-2EFA-4147-A895-877A48930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83CD514B-A8A9-E64F-BB52-816276821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72124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67D26D50-A987-BF4B-870D-E51301848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6177FF78-F753-A34A-8511-8E9DAFEE8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28925ECD-302D-FF48-BAC4-932DA68BC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99554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C3FB1DE-E92B-7D43-BA7C-C275062A7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B78E0DA-B4F2-D54D-8BD6-BD4C6406D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E6707C9D-3B7D-4545-BE6C-E96352D3A8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1D2B1BE4-30C3-D642-8B00-9C6A3E5C9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1A789441-2474-214E-BBF3-6F398F147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3E6D42E8-9CBD-E24E-8D6A-23DA8DFFB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9656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926DE0C-B1DE-9D44-8765-120FA432A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95F78A09-78A3-2543-A272-8E257C2CEA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7127BF2-1BD5-C24C-AFAC-ACFD4EC22F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555A115A-B391-2941-8CD1-A801DB688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F7A85C33-8DB2-F44F-B05E-3C62BE314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CB4476E-BC55-AC41-ABD7-09BF812A6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50290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tiff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jpe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5.tiff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4.jpe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7.jpe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687EC10D-B0E0-1645-8134-FEE48D26E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6667D49-0787-634C-9BBB-EE58A210F6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CC48503-719C-734B-A84B-57B81CB29F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B0D28-C621-8E42-9AF3-29C8C0D99C17}" type="datetimeFigureOut">
              <a:rPr lang="es-ES" smtClean="0"/>
              <a:t>11/12/2023</a:t>
            </a:fld>
            <a:endParaRPr lang="es-ES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3AC73B3-17BB-F04F-8097-304DF13A95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362B17F-6E63-0640-8AEA-8AE5154063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FFD14-D860-ED46-A5C6-4C163EE0164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9914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169519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724" y="6386869"/>
            <a:ext cx="779405" cy="40471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1433" y="6393008"/>
            <a:ext cx="2295968" cy="400938"/>
          </a:xfrm>
          <a:prstGeom prst="rect">
            <a:avLst/>
          </a:prstGeom>
        </p:spPr>
      </p:pic>
      <p:sp>
        <p:nvSpPr>
          <p:cNvPr id="18" name="3 Rectángulo"/>
          <p:cNvSpPr/>
          <p:nvPr userDrawn="1"/>
        </p:nvSpPr>
        <p:spPr bwMode="auto">
          <a:xfrm>
            <a:off x="3202517" y="1523"/>
            <a:ext cx="8989483" cy="857247"/>
          </a:xfrm>
          <a:prstGeom prst="rect">
            <a:avLst/>
          </a:prstGeom>
          <a:gradFill flip="none" rotWithShape="1">
            <a:gsLst>
              <a:gs pos="86000">
                <a:schemeClr val="accent6">
                  <a:lumMod val="40000"/>
                  <a:lumOff val="60000"/>
                </a:schemeClr>
              </a:gs>
              <a:gs pos="0">
                <a:schemeClr val="bg1"/>
              </a:gs>
              <a:gs pos="13000">
                <a:srgbClr val="768FB9"/>
              </a:gs>
              <a:gs pos="27000">
                <a:srgbClr val="83A7C3"/>
              </a:gs>
              <a:gs pos="40000">
                <a:schemeClr val="bg2"/>
              </a:gs>
              <a:gs pos="58000">
                <a:schemeClr val="accent4">
                  <a:lumMod val="20000"/>
                  <a:lumOff val="80000"/>
                </a:schemeClr>
              </a:gs>
              <a:gs pos="70000">
                <a:schemeClr val="accent4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800" dirty="0">
              <a:solidFill>
                <a:prstClr val="white"/>
              </a:solidFill>
            </a:endParaRPr>
          </a:p>
        </p:txBody>
      </p:sp>
      <p:pic>
        <p:nvPicPr>
          <p:cNvPr id="11" name="Picture 2" descr="C:\Documents and Settings\baltasarp\Escritorio\logo.gif"/>
          <p:cNvPicPr>
            <a:picLocks noChangeAspect="1" noChangeArrowheads="1"/>
          </p:cNvPicPr>
          <p:nvPr userDrawn="1"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333" y="171450"/>
            <a:ext cx="29972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n 18"/>
          <p:cNvPicPr>
            <a:picLocks noChangeAspect="1"/>
          </p:cNvPicPr>
          <p:nvPr userDrawn="1"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8249" y="2245"/>
            <a:ext cx="1513775" cy="86347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 userDrawn="1"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79418" y="-4024"/>
            <a:ext cx="1513775" cy="860056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1068" y="-4335"/>
            <a:ext cx="1529541" cy="860367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 userDrawn="1"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6598" y="2244"/>
            <a:ext cx="1513775" cy="85378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517" y="6322913"/>
            <a:ext cx="2880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105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169519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97736-E586-407D-87F8-95A8D6B9C96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11/12/2023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FD340-31B9-4B17-9CAC-A772F6A4A90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724" y="6386869"/>
            <a:ext cx="779405" cy="40471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1433" y="6393008"/>
            <a:ext cx="2295968" cy="400938"/>
          </a:xfrm>
          <a:prstGeom prst="rect">
            <a:avLst/>
          </a:prstGeom>
        </p:spPr>
      </p:pic>
      <p:sp>
        <p:nvSpPr>
          <p:cNvPr id="18" name="3 Rectángulo"/>
          <p:cNvSpPr/>
          <p:nvPr userDrawn="1"/>
        </p:nvSpPr>
        <p:spPr bwMode="auto">
          <a:xfrm>
            <a:off x="3202517" y="1523"/>
            <a:ext cx="8989483" cy="857247"/>
          </a:xfrm>
          <a:prstGeom prst="rect">
            <a:avLst/>
          </a:prstGeom>
          <a:gradFill flip="none" rotWithShape="1">
            <a:gsLst>
              <a:gs pos="86000">
                <a:schemeClr val="accent6">
                  <a:lumMod val="40000"/>
                  <a:lumOff val="60000"/>
                </a:schemeClr>
              </a:gs>
              <a:gs pos="0">
                <a:schemeClr val="bg1"/>
              </a:gs>
              <a:gs pos="13000">
                <a:srgbClr val="768FB9"/>
              </a:gs>
              <a:gs pos="27000">
                <a:srgbClr val="83A7C3"/>
              </a:gs>
              <a:gs pos="40000">
                <a:schemeClr val="bg2"/>
              </a:gs>
              <a:gs pos="58000">
                <a:schemeClr val="accent4">
                  <a:lumMod val="20000"/>
                  <a:lumOff val="80000"/>
                </a:schemeClr>
              </a:gs>
              <a:gs pos="70000">
                <a:schemeClr val="accent4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800" dirty="0">
              <a:solidFill>
                <a:prstClr val="white"/>
              </a:solidFill>
            </a:endParaRPr>
          </a:p>
        </p:txBody>
      </p:sp>
      <p:pic>
        <p:nvPicPr>
          <p:cNvPr id="11" name="Picture 2" descr="C:\Documents and Settings\baltasarp\Escritorio\logo.gif"/>
          <p:cNvPicPr>
            <a:picLocks noChangeAspect="1" noChangeArrowheads="1"/>
          </p:cNvPicPr>
          <p:nvPr userDrawn="1"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333" y="171450"/>
            <a:ext cx="29972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n 18"/>
          <p:cNvPicPr>
            <a:picLocks noChangeAspect="1"/>
          </p:cNvPicPr>
          <p:nvPr userDrawn="1"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8249" y="2245"/>
            <a:ext cx="1513775" cy="86347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 userDrawn="1"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79418" y="-4024"/>
            <a:ext cx="1513775" cy="860056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1068" y="-4335"/>
            <a:ext cx="1529541" cy="860367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 userDrawn="1"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6598" y="2244"/>
            <a:ext cx="1513775" cy="85378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517" y="6322913"/>
            <a:ext cx="2880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318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13" Type="http://schemas.openxmlformats.org/officeDocument/2006/relationships/image" Target="../media/image14.png"/><Relationship Id="rId18" Type="http://schemas.openxmlformats.org/officeDocument/2006/relationships/image" Target="../media/image19.jpeg"/><Relationship Id="rId3" Type="http://schemas.openxmlformats.org/officeDocument/2006/relationships/image" Target="../media/image25.jpeg"/><Relationship Id="rId21" Type="http://schemas.openxmlformats.org/officeDocument/2006/relationships/image" Target="../media/image22.png"/><Relationship Id="rId7" Type="http://schemas.openxmlformats.org/officeDocument/2006/relationships/diagramLayout" Target="../diagrams/layout6.xml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7.png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6.xml"/><Relationship Id="rId11" Type="http://schemas.openxmlformats.org/officeDocument/2006/relationships/image" Target="../media/image12.png"/><Relationship Id="rId5" Type="http://schemas.openxmlformats.org/officeDocument/2006/relationships/image" Target="../media/image27.jpe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microsoft.com/office/2007/relationships/diagramDrawing" Target="../diagrams/drawing6.xml"/><Relationship Id="rId19" Type="http://schemas.openxmlformats.org/officeDocument/2006/relationships/image" Target="../media/image20.png"/><Relationship Id="rId4" Type="http://schemas.openxmlformats.org/officeDocument/2006/relationships/image" Target="../media/image26.png"/><Relationship Id="rId9" Type="http://schemas.openxmlformats.org/officeDocument/2006/relationships/diagramColors" Target="../diagrams/colors6.xml"/><Relationship Id="rId14" Type="http://schemas.openxmlformats.org/officeDocument/2006/relationships/image" Target="../media/image15.jpeg"/><Relationship Id="rId22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19" Type="http://schemas.openxmlformats.org/officeDocument/2006/relationships/image" Target="../media/image39.png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25.jpe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11" Type="http://schemas.openxmlformats.org/officeDocument/2006/relationships/image" Target="../media/image16.png"/><Relationship Id="rId5" Type="http://schemas.openxmlformats.org/officeDocument/2006/relationships/image" Target="../media/image27.jpeg"/><Relationship Id="rId15" Type="http://schemas.openxmlformats.org/officeDocument/2006/relationships/image" Target="../media/image20.png"/><Relationship Id="rId10" Type="http://schemas.openxmlformats.org/officeDocument/2006/relationships/image" Target="../media/image15.jpeg"/><Relationship Id="rId19" Type="http://schemas.openxmlformats.org/officeDocument/2006/relationships/image" Target="../media/image24.png"/><Relationship Id="rId4" Type="http://schemas.openxmlformats.org/officeDocument/2006/relationships/image" Target="../media/image26.png"/><Relationship Id="rId9" Type="http://schemas.openxmlformats.org/officeDocument/2006/relationships/image" Target="../media/image14.png"/><Relationship Id="rId1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22.png"/><Relationship Id="rId20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19" Type="http://schemas.openxmlformats.org/officeDocument/2006/relationships/chart" Target="../charts/chart4.xml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19" Type="http://schemas.openxmlformats.org/officeDocument/2006/relationships/chart" Target="../charts/chart6.xml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19" Type="http://schemas.openxmlformats.org/officeDocument/2006/relationships/chart" Target="../charts/chart7.xml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22.png"/><Relationship Id="rId20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19" Type="http://schemas.openxmlformats.org/officeDocument/2006/relationships/chart" Target="../charts/chart8.xml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19" Type="http://schemas.openxmlformats.org/officeDocument/2006/relationships/chart" Target="../charts/chart10.xml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19" Type="http://schemas.openxmlformats.org/officeDocument/2006/relationships/comments" Target="../comments/comment3.xml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21" Type="http://schemas.openxmlformats.org/officeDocument/2006/relationships/image" Target="../media/image42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22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23" Type="http://schemas.openxmlformats.org/officeDocument/2006/relationships/image" Target="../media/image44.png"/><Relationship Id="rId10" Type="http://schemas.openxmlformats.org/officeDocument/2006/relationships/image" Target="../media/image16.png"/><Relationship Id="rId19" Type="http://schemas.openxmlformats.org/officeDocument/2006/relationships/image" Target="../media/image40.png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Relationship Id="rId22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16.png"/><Relationship Id="rId18" Type="http://schemas.openxmlformats.org/officeDocument/2006/relationships/image" Target="../media/image21.jpeg"/><Relationship Id="rId3" Type="http://schemas.openxmlformats.org/officeDocument/2006/relationships/image" Target="../media/image25.jpeg"/><Relationship Id="rId21" Type="http://schemas.openxmlformats.org/officeDocument/2006/relationships/image" Target="../media/image24.png"/><Relationship Id="rId7" Type="http://schemas.openxmlformats.org/officeDocument/2006/relationships/image" Target="../media/image46.png"/><Relationship Id="rId12" Type="http://schemas.openxmlformats.org/officeDocument/2006/relationships/image" Target="../media/image15.jpe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19.jpe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11" Type="http://schemas.openxmlformats.org/officeDocument/2006/relationships/image" Target="../media/image14.png"/><Relationship Id="rId5" Type="http://schemas.openxmlformats.org/officeDocument/2006/relationships/image" Target="../media/image27.jpe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26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png"/><Relationship Id="rId18" Type="http://schemas.openxmlformats.org/officeDocument/2006/relationships/image" Target="../media/image49.jpeg"/><Relationship Id="rId3" Type="http://schemas.openxmlformats.org/officeDocument/2006/relationships/image" Target="../media/image25.jpeg"/><Relationship Id="rId7" Type="http://schemas.openxmlformats.org/officeDocument/2006/relationships/image" Target="../media/image14.png"/><Relationship Id="rId12" Type="http://schemas.openxmlformats.org/officeDocument/2006/relationships/image" Target="../media/image19.jpeg"/><Relationship Id="rId17" Type="http://schemas.openxmlformats.org/officeDocument/2006/relationships/image" Target="../media/image24.png"/><Relationship Id="rId2" Type="http://schemas.openxmlformats.org/officeDocument/2006/relationships/image" Target="../media/image48.jpeg"/><Relationship Id="rId16" Type="http://schemas.openxmlformats.org/officeDocument/2006/relationships/image" Target="../media/image23.png"/><Relationship Id="rId20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50.jpeg"/><Relationship Id="rId4" Type="http://schemas.openxmlformats.org/officeDocument/2006/relationships/image" Target="../media/image26.png"/><Relationship Id="rId9" Type="http://schemas.openxmlformats.org/officeDocument/2006/relationships/image" Target="../media/image16.png"/><Relationship Id="rId1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25.jpeg"/><Relationship Id="rId7" Type="http://schemas.openxmlformats.org/officeDocument/2006/relationships/image" Target="../media/image53.png"/><Relationship Id="rId12" Type="http://schemas.openxmlformats.org/officeDocument/2006/relationships/image" Target="../media/image16.png"/><Relationship Id="rId17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15.jpeg"/><Relationship Id="rId5" Type="http://schemas.openxmlformats.org/officeDocument/2006/relationships/image" Target="../media/image27.jpe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26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png"/><Relationship Id="rId18" Type="http://schemas.openxmlformats.org/officeDocument/2006/relationships/image" Target="../media/image54.png"/><Relationship Id="rId3" Type="http://schemas.openxmlformats.org/officeDocument/2006/relationships/image" Target="../media/image25.jpeg"/><Relationship Id="rId21" Type="http://schemas.openxmlformats.org/officeDocument/2006/relationships/hyperlink" Target="https://www.aguasresiduales.info/revista/noticias/expertos-se-reunen-en-gran-canaria-para-abordar-la-XFMQo" TargetMode="External"/><Relationship Id="rId7" Type="http://schemas.openxmlformats.org/officeDocument/2006/relationships/image" Target="../media/image14.png"/><Relationship Id="rId12" Type="http://schemas.openxmlformats.org/officeDocument/2006/relationships/image" Target="../media/image19.jpeg"/><Relationship Id="rId17" Type="http://schemas.openxmlformats.org/officeDocument/2006/relationships/image" Target="../media/image24.png"/><Relationship Id="rId2" Type="http://schemas.openxmlformats.org/officeDocument/2006/relationships/image" Target="../media/image48.jpeg"/><Relationship Id="rId16" Type="http://schemas.openxmlformats.org/officeDocument/2006/relationships/image" Target="../media/image23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hyperlink" Target="https://www.lavanguardia.com/vida/20231106/9356125/expertos-abordan-vulnerabilidad-ciclo-agua-canarias-cambio-climatico-agenciaslv20231106.html" TargetMode="External"/><Relationship Id="rId4" Type="http://schemas.openxmlformats.org/officeDocument/2006/relationships/image" Target="../media/image26.png"/><Relationship Id="rId9" Type="http://schemas.openxmlformats.org/officeDocument/2006/relationships/image" Target="../media/image16.png"/><Relationship Id="rId1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png"/><Relationship Id="rId3" Type="http://schemas.openxmlformats.org/officeDocument/2006/relationships/image" Target="../media/image26.png"/><Relationship Id="rId7" Type="http://schemas.openxmlformats.org/officeDocument/2006/relationships/image" Target="../media/image14.png"/><Relationship Id="rId12" Type="http://schemas.openxmlformats.org/officeDocument/2006/relationships/image" Target="../media/image19.jpeg"/><Relationship Id="rId17" Type="http://schemas.openxmlformats.org/officeDocument/2006/relationships/image" Target="../media/image24.png"/><Relationship Id="rId2" Type="http://schemas.openxmlformats.org/officeDocument/2006/relationships/image" Target="../media/image25.jpe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27.jpeg"/><Relationship Id="rId9" Type="http://schemas.openxmlformats.org/officeDocument/2006/relationships/image" Target="../media/image16.png"/><Relationship Id="rId1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27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4" Type="http://schemas.openxmlformats.org/officeDocument/2006/relationships/image" Target="../media/image26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14.png"/><Relationship Id="rId18" Type="http://schemas.openxmlformats.org/officeDocument/2006/relationships/image" Target="../media/image19.jpeg"/><Relationship Id="rId3" Type="http://schemas.openxmlformats.org/officeDocument/2006/relationships/image" Target="../media/image25.jpeg"/><Relationship Id="rId21" Type="http://schemas.openxmlformats.org/officeDocument/2006/relationships/image" Target="../media/image2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7.png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12.png"/><Relationship Id="rId5" Type="http://schemas.openxmlformats.org/officeDocument/2006/relationships/image" Target="../media/image27.jpe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microsoft.com/office/2007/relationships/diagramDrawing" Target="../diagrams/drawing1.xml"/><Relationship Id="rId19" Type="http://schemas.openxmlformats.org/officeDocument/2006/relationships/image" Target="../media/image20.png"/><Relationship Id="rId4" Type="http://schemas.openxmlformats.org/officeDocument/2006/relationships/image" Target="../media/image26.png"/><Relationship Id="rId9" Type="http://schemas.openxmlformats.org/officeDocument/2006/relationships/diagramColors" Target="../diagrams/colors1.xml"/><Relationship Id="rId14" Type="http://schemas.openxmlformats.org/officeDocument/2006/relationships/image" Target="../media/image15.jpeg"/><Relationship Id="rId22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jpeg"/><Relationship Id="rId3" Type="http://schemas.openxmlformats.org/officeDocument/2006/relationships/image" Target="../media/image12.png"/><Relationship Id="rId21" Type="http://schemas.openxmlformats.org/officeDocument/2006/relationships/diagramQuickStyle" Target="../diagrams/quickStyle2.xml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5.jpeg"/><Relationship Id="rId20" Type="http://schemas.openxmlformats.org/officeDocument/2006/relationships/diagramLayout" Target="../diagrams/layou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microsoft.com/office/2007/relationships/diagramDrawing" Target="../diagrams/drawing2.xml"/><Relationship Id="rId10" Type="http://schemas.openxmlformats.org/officeDocument/2006/relationships/image" Target="../media/image19.jpeg"/><Relationship Id="rId19" Type="http://schemas.openxmlformats.org/officeDocument/2006/relationships/diagramData" Target="../diagrams/data2.xml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diagramColors" Target="../diagrams/colors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image" Target="../media/image29.png"/><Relationship Id="rId18" Type="http://schemas.openxmlformats.org/officeDocument/2006/relationships/image" Target="../media/image15.jpeg"/><Relationship Id="rId26" Type="http://schemas.openxmlformats.org/officeDocument/2006/relationships/image" Target="../media/image23.png"/><Relationship Id="rId3" Type="http://schemas.openxmlformats.org/officeDocument/2006/relationships/image" Target="../media/image25.jpeg"/><Relationship Id="rId21" Type="http://schemas.openxmlformats.org/officeDocument/2006/relationships/image" Target="../media/image18.png"/><Relationship Id="rId7" Type="http://schemas.openxmlformats.org/officeDocument/2006/relationships/diagramLayout" Target="../diagrams/layout3.xml"/><Relationship Id="rId12" Type="http://schemas.openxmlformats.org/officeDocument/2006/relationships/image" Target="../media/image28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openxmlformats.org/officeDocument/2006/relationships/hyperlink" Target="Documento%20Gu&#237;a%20sobre%20an&#225;lisis%20de%20vulnerabilidad%20en%20el%20ciclo%20industrial%20d....pdf" TargetMode="External"/><Relationship Id="rId24" Type="http://schemas.openxmlformats.org/officeDocument/2006/relationships/image" Target="../media/image21.jpeg"/><Relationship Id="rId5" Type="http://schemas.openxmlformats.org/officeDocument/2006/relationships/image" Target="../media/image27.jpe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microsoft.com/office/2007/relationships/diagramDrawing" Target="../diagrams/drawing3.xml"/><Relationship Id="rId19" Type="http://schemas.openxmlformats.org/officeDocument/2006/relationships/image" Target="../media/image16.png"/><Relationship Id="rId4" Type="http://schemas.openxmlformats.org/officeDocument/2006/relationships/image" Target="../media/image26.png"/><Relationship Id="rId9" Type="http://schemas.openxmlformats.org/officeDocument/2006/relationships/diagramColors" Target="../diagrams/colors3.xml"/><Relationship Id="rId14" Type="http://schemas.openxmlformats.org/officeDocument/2006/relationships/image" Target="../media/image30.png"/><Relationship Id="rId22" Type="http://schemas.openxmlformats.org/officeDocument/2006/relationships/image" Target="../media/image19.jpeg"/><Relationship Id="rId27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25.jpeg"/><Relationship Id="rId7" Type="http://schemas.openxmlformats.org/officeDocument/2006/relationships/image" Target="../media/image32.png"/><Relationship Id="rId12" Type="http://schemas.openxmlformats.org/officeDocument/2006/relationships/image" Target="../media/image16.png"/><Relationship Id="rId17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15.jpeg"/><Relationship Id="rId5" Type="http://schemas.openxmlformats.org/officeDocument/2006/relationships/image" Target="../media/image27.jpeg"/><Relationship Id="rId15" Type="http://schemas.openxmlformats.org/officeDocument/2006/relationships/image" Target="../media/image19.jpe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26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13" Type="http://schemas.openxmlformats.org/officeDocument/2006/relationships/image" Target="../media/image14.png"/><Relationship Id="rId18" Type="http://schemas.openxmlformats.org/officeDocument/2006/relationships/image" Target="../media/image19.jpeg"/><Relationship Id="rId26" Type="http://schemas.openxmlformats.org/officeDocument/2006/relationships/image" Target="../media/image35.jpeg"/><Relationship Id="rId3" Type="http://schemas.openxmlformats.org/officeDocument/2006/relationships/image" Target="../media/image25.jpeg"/><Relationship Id="rId21" Type="http://schemas.openxmlformats.org/officeDocument/2006/relationships/image" Target="../media/image22.png"/><Relationship Id="rId7" Type="http://schemas.openxmlformats.org/officeDocument/2006/relationships/diagramLayout" Target="../diagrams/layout4.xml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7.png"/><Relationship Id="rId20" Type="http://schemas.openxmlformats.org/officeDocument/2006/relationships/image" Target="../media/image21.jpeg"/><Relationship Id="rId29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11" Type="http://schemas.openxmlformats.org/officeDocument/2006/relationships/image" Target="../media/image12.png"/><Relationship Id="rId24" Type="http://schemas.openxmlformats.org/officeDocument/2006/relationships/image" Target="../media/image33.jpeg"/><Relationship Id="rId5" Type="http://schemas.openxmlformats.org/officeDocument/2006/relationships/image" Target="../media/image27.jpe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37.jpeg"/><Relationship Id="rId10" Type="http://schemas.microsoft.com/office/2007/relationships/diagramDrawing" Target="../diagrams/drawing4.xml"/><Relationship Id="rId19" Type="http://schemas.openxmlformats.org/officeDocument/2006/relationships/image" Target="../media/image20.png"/><Relationship Id="rId4" Type="http://schemas.openxmlformats.org/officeDocument/2006/relationships/image" Target="../media/image26.png"/><Relationship Id="rId9" Type="http://schemas.openxmlformats.org/officeDocument/2006/relationships/diagramColors" Target="../diagrams/colors4.xml"/><Relationship Id="rId14" Type="http://schemas.openxmlformats.org/officeDocument/2006/relationships/image" Target="../media/image15.jpeg"/><Relationship Id="rId22" Type="http://schemas.openxmlformats.org/officeDocument/2006/relationships/image" Target="../media/image23.png"/><Relationship Id="rId27" Type="http://schemas.openxmlformats.org/officeDocument/2006/relationships/image" Target="../media/image36.jpeg"/><Relationship Id="rId30" Type="http://schemas.openxmlformats.org/officeDocument/2006/relationships/comments" Target="../comments/commen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comments" Target="../comments/comment2.xml"/><Relationship Id="rId3" Type="http://schemas.openxmlformats.org/officeDocument/2006/relationships/image" Target="../media/image25.jpeg"/><Relationship Id="rId21" Type="http://schemas.openxmlformats.org/officeDocument/2006/relationships/image" Target="../media/image20.png"/><Relationship Id="rId7" Type="http://schemas.openxmlformats.org/officeDocument/2006/relationships/diagramLayout" Target="../diagrams/layout5.xml"/><Relationship Id="rId12" Type="http://schemas.openxmlformats.org/officeDocument/2006/relationships/chart" Target="../charts/chart2.xml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11" Type="http://schemas.openxmlformats.org/officeDocument/2006/relationships/chart" Target="../charts/chart1.xml"/><Relationship Id="rId24" Type="http://schemas.openxmlformats.org/officeDocument/2006/relationships/image" Target="../media/image23.png"/><Relationship Id="rId5" Type="http://schemas.openxmlformats.org/officeDocument/2006/relationships/image" Target="../media/image27.jpe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microsoft.com/office/2007/relationships/diagramDrawing" Target="../diagrams/drawing5.xml"/><Relationship Id="rId19" Type="http://schemas.openxmlformats.org/officeDocument/2006/relationships/image" Target="../media/image18.png"/><Relationship Id="rId4" Type="http://schemas.openxmlformats.org/officeDocument/2006/relationships/image" Target="../media/image26.png"/><Relationship Id="rId9" Type="http://schemas.openxmlformats.org/officeDocument/2006/relationships/diagramColors" Target="../diagrams/colors5.xml"/><Relationship Id="rId14" Type="http://schemas.openxmlformats.org/officeDocument/2006/relationships/image" Target="../media/image13.png"/><Relationship Id="rId22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89475"/>
            <a:ext cx="5232400" cy="12954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/>
          <p:nvPr/>
        </p:nvSpPr>
        <p:spPr>
          <a:xfrm>
            <a:off x="5195888" y="0"/>
            <a:ext cx="6996112" cy="599200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778" y="193027"/>
            <a:ext cx="3720096" cy="62941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>
            <a:spLocks noGrp="1"/>
          </p:cNvSpPr>
          <p:nvPr>
            <p:ph type="subTitle" idx="1"/>
          </p:nvPr>
        </p:nvSpPr>
        <p:spPr>
          <a:xfrm>
            <a:off x="7781737" y="2377327"/>
            <a:ext cx="5418271" cy="682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None/>
            </a:pPr>
            <a:r>
              <a:rPr lang="en-GB" sz="20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(MAC2/3.5b/254)</a:t>
            </a:r>
            <a:endParaRPr dirty="0"/>
          </a:p>
        </p:txBody>
      </p:sp>
      <p:pic>
        <p:nvPicPr>
          <p:cNvPr id="94" name="Google Shape;94;p1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604" y="1413249"/>
            <a:ext cx="2408444" cy="268541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>
            <a:spLocks noGrp="1"/>
          </p:cNvSpPr>
          <p:nvPr>
            <p:ph type="ctrTitle"/>
          </p:nvPr>
        </p:nvSpPr>
        <p:spPr>
          <a:xfrm>
            <a:off x="5414880" y="251218"/>
            <a:ext cx="6782923" cy="1347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178B9B"/>
              </a:buClr>
              <a:buSzPts val="2400"/>
            </a:pP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Sistema de observación meteorológica y oceánica como herramienta para el fomento</a:t>
            </a:r>
            <a:b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</a:b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de la resiliencia y adaptación al cambio climático en el espacio de cooperación (MAC-CLIMA)</a:t>
            </a:r>
            <a:r>
              <a:rPr lang="es-ES" sz="2400" b="1" dirty="0">
                <a:cs typeface="Arial" panose="020B0604020202020204" pitchFamily="34" charset="0"/>
              </a:rPr>
              <a:t/>
            </a:r>
            <a:br>
              <a:rPr lang="es-ES" sz="2400" b="1" dirty="0">
                <a:cs typeface="Arial" panose="020B0604020202020204" pitchFamily="34" charset="0"/>
              </a:rPr>
            </a:br>
            <a:endParaRPr sz="24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5195424" y="2251210"/>
            <a:ext cx="6996112" cy="3262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chemeClr val="dk1"/>
              </a:buClr>
            </a:pPr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 algn="ctr">
              <a:buClr>
                <a:schemeClr val="dk1"/>
              </a:buClr>
            </a:pPr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 algn="ctr">
              <a:spcAft>
                <a:spcPts val="600"/>
              </a:spcAft>
              <a:buClr>
                <a:schemeClr val="dk1"/>
              </a:buClr>
            </a:pPr>
            <a:r>
              <a:rPr lang="es-ES" sz="2800" b="1" u="sng" dirty="0">
                <a:solidFill>
                  <a:srgbClr val="0070C0"/>
                </a:solidFill>
              </a:rPr>
              <a:t>Presentación del trabajo realizado y resultados </a:t>
            </a:r>
            <a:r>
              <a:rPr lang="es-ES" sz="2800" b="1" u="sng" dirty="0" smtClean="0">
                <a:solidFill>
                  <a:srgbClr val="0070C0"/>
                </a:solidFill>
              </a:rPr>
              <a:t>finales</a:t>
            </a:r>
          </a:p>
          <a:p>
            <a:pPr lvl="0" algn="ctr">
              <a:spcAft>
                <a:spcPts val="600"/>
              </a:spcAft>
              <a:buClr>
                <a:schemeClr val="dk1"/>
              </a:buClr>
            </a:pPr>
            <a:r>
              <a:rPr lang="es-ES" sz="2000" b="1" u="sng" dirty="0" smtClean="0">
                <a:solidFill>
                  <a:srgbClr val="0070C0"/>
                </a:solidFill>
              </a:rPr>
              <a:t>Instituto Tecnológico </a:t>
            </a:r>
            <a:r>
              <a:rPr lang="es-ES" sz="2000" b="1" u="sng" dirty="0">
                <a:solidFill>
                  <a:srgbClr val="0070C0"/>
                </a:solidFill>
              </a:rPr>
              <a:t>de Canarias (ITC</a:t>
            </a:r>
            <a:r>
              <a:rPr lang="es-ES" sz="2000" b="1" u="sng" dirty="0" smtClean="0">
                <a:solidFill>
                  <a:srgbClr val="0070C0"/>
                </a:solidFill>
              </a:rPr>
              <a:t>)</a:t>
            </a:r>
            <a:endParaRPr lang="es-ES" sz="2000" b="1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2000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dirty="0">
                <a:solidFill>
                  <a:srgbClr val="7F7F7F"/>
                </a:solidFill>
              </a:rPr>
              <a:t>JORNADA DE CLAUSURA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rgbClr val="7F7F7F"/>
                </a:solidFill>
              </a:rPr>
              <a:t>13 DICIEMBRE 2023</a:t>
            </a:r>
            <a:endParaRPr lang="es-ES" sz="2000" dirty="0">
              <a:solidFill>
                <a:srgbClr val="FF0000"/>
              </a:solidFill>
            </a:endParaRPr>
          </a:p>
          <a:p>
            <a:pPr lvl="0" algn="ctr">
              <a:buClr>
                <a:schemeClr val="dk1"/>
              </a:buClr>
            </a:pPr>
            <a:r>
              <a:rPr lang="es-ES" sz="2000" dirty="0" err="1">
                <a:solidFill>
                  <a:srgbClr val="7F7F7F"/>
                </a:solidFill>
                <a:latin typeface="Arial" panose="020B0604020202020204" pitchFamily="34" charset="0"/>
              </a:rPr>
              <a:t>Infecar</a:t>
            </a:r>
            <a:r>
              <a:rPr lang="es-ES" sz="2000" dirty="0">
                <a:solidFill>
                  <a:srgbClr val="7F7F7F"/>
                </a:solidFill>
                <a:latin typeface="Arial" panose="020B0604020202020204" pitchFamily="34" charset="0"/>
              </a:rPr>
              <a:t>, </a:t>
            </a:r>
            <a:r>
              <a:rPr lang="en-GB" sz="2000" dirty="0">
                <a:solidFill>
                  <a:srgbClr val="7F7F7F"/>
                </a:solidFill>
              </a:rPr>
              <a:t>Gran Canaria</a:t>
            </a:r>
            <a:endParaRPr sz="2000" dirty="0">
              <a:solidFill>
                <a:srgbClr val="7F7F7F"/>
              </a:solidFill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8270671" y="5644709"/>
            <a:ext cx="4915702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</a:pPr>
            <a:r>
              <a:rPr lang="en-US" sz="900" i="1" dirty="0">
                <a:solidFill>
                  <a:srgbClr val="7F7F7F"/>
                </a:solidFill>
                <a:latin typeface="Arial" panose="020B0604020202020204" pitchFamily="34" charset="0"/>
              </a:rPr>
              <a:t>EL 85% DEL PROYECTO ESTÁ COFINANCIADO POR FONDOS FEDER</a:t>
            </a:r>
            <a:endParaRPr lang="en-GB" sz="900" i="1" dirty="0">
              <a:solidFill>
                <a:srgbClr val="7F7F7F"/>
              </a:solidFill>
            </a:endParaRPr>
          </a:p>
        </p:txBody>
      </p:sp>
      <p:sp>
        <p:nvSpPr>
          <p:cNvPr id="2" name="AutoShape 2" descr="Información Corporativa | Consejo Insular de la Energía de Gran Canar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4" name="Grupo 3"/>
          <p:cNvGrpSpPr/>
          <p:nvPr/>
        </p:nvGrpSpPr>
        <p:grpSpPr>
          <a:xfrm>
            <a:off x="60361" y="5991573"/>
            <a:ext cx="12128125" cy="862749"/>
            <a:chOff x="60361" y="5991573"/>
            <a:chExt cx="12128125" cy="862749"/>
          </a:xfrm>
        </p:grpSpPr>
        <p:pic>
          <p:nvPicPr>
            <p:cNvPr id="16" name="Imagen 15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3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0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1026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0925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/>
          <p:cNvSpPr/>
          <p:nvPr/>
        </p:nvSpPr>
        <p:spPr>
          <a:xfrm>
            <a:off x="3372433" y="4020412"/>
            <a:ext cx="7705875" cy="1327638"/>
          </a:xfrm>
          <a:prstGeom prst="roundRect">
            <a:avLst/>
          </a:prstGeom>
          <a:ln>
            <a:solidFill>
              <a:srgbClr val="DE4F2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xmlns="" id="{375CEC24-8322-4317-8D8C-1385175C8809}"/>
              </a:ext>
            </a:extLst>
          </p:cNvPr>
          <p:cNvSpPr txBox="1"/>
          <p:nvPr/>
        </p:nvSpPr>
        <p:spPr>
          <a:xfrm>
            <a:off x="505360" y="1123135"/>
            <a:ext cx="747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BZ" sz="3600" kern="0" dirty="0" smtClean="0">
                <a:solidFill>
                  <a:srgbClr val="434343"/>
                </a:solidFill>
                <a:latin typeface="Fira Sans Extra Condensed Medium"/>
                <a:cs typeface="Arial"/>
                <a:sym typeface="Arial"/>
              </a:rPr>
              <a:t>02</a:t>
            </a:r>
            <a:endParaRPr lang="en-BZ" sz="3600" kern="0" dirty="0">
              <a:solidFill>
                <a:srgbClr val="434343"/>
              </a:solidFill>
              <a:latin typeface="Fira Sans Extra Condensed Medium"/>
              <a:cs typeface="Arial"/>
              <a:sym typeface="Arial"/>
            </a:endParaRPr>
          </a:p>
        </p:txBody>
      </p:sp>
      <p:sp>
        <p:nvSpPr>
          <p:cNvPr id="42" name="Google Shape;203;p33"/>
          <p:cNvSpPr/>
          <p:nvPr/>
        </p:nvSpPr>
        <p:spPr>
          <a:xfrm flipH="1">
            <a:off x="3209192" y="1123134"/>
            <a:ext cx="7987444" cy="4468774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" name="Rectángulo 3"/>
          <p:cNvSpPr/>
          <p:nvPr/>
        </p:nvSpPr>
        <p:spPr>
          <a:xfrm>
            <a:off x="3372433" y="1284718"/>
            <a:ext cx="749103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346400">
              <a:lnSpc>
                <a:spcPct val="150000"/>
              </a:lnSpc>
              <a:tabLst>
                <a:tab pos="1260000" algn="l"/>
              </a:tabLst>
            </a:pPr>
            <a:r>
              <a:rPr lang="es-ES" sz="1200" u="sng" dirty="0">
                <a:latin typeface="Arial" panose="020B0604020202020204" pitchFamily="34" charset="0"/>
                <a:cs typeface="Arial" panose="020B0604020202020204" pitchFamily="34" charset="0"/>
              </a:rPr>
              <a:t>Actividad </a:t>
            </a:r>
            <a:r>
              <a:rPr lang="es-ES" sz="1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2.2.2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: Desarrollar </a:t>
            </a: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propuestas políticas y normativas de adaptación </a:t>
            </a: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sobre el fenómeno del cambio climático para la protección de las poblaciones humanas, recursos e infraestructuras del espacio de cooperación que pueden verse afectados a corto y medio plazo por este tipo de desastres mediante el análisis del correspondiente marco legal a nivel local y regional que tenga incidencia sobre esta problemática </a:t>
            </a:r>
          </a:p>
          <a:p>
            <a:endParaRPr lang="es-ES" sz="14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Definición </a:t>
            </a:r>
            <a:r>
              <a:rPr lang="es-ES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Eco-ordenanzas generales para el ciclo integral urbano del agua para que puedan ser transferidas y adaptadas a nivel local en las diferentes regiones, contemplando principalmente temas relacionados con las infraestructuras de desalación y los materiales, entre </a:t>
            </a:r>
            <a:r>
              <a:rPr lang="es-ES" sz="1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otros.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ES" sz="1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Ampliar </a:t>
            </a:r>
            <a:r>
              <a:rPr lang="es-E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eco-ordenanzas para el uso eficiente del agua incluyendo soluciones basadas en la naturaleza y medidas para la adaptación al cambio climático.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14" name="Imagen 13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7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2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28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719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54171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xmlns="" id="{375CEC24-8322-4317-8D8C-1385175C8809}"/>
              </a:ext>
            </a:extLst>
          </p:cNvPr>
          <p:cNvSpPr txBox="1"/>
          <p:nvPr/>
        </p:nvSpPr>
        <p:spPr>
          <a:xfrm>
            <a:off x="226423" y="1060450"/>
            <a:ext cx="23077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</a:pPr>
            <a:r>
              <a:rPr lang="en-BZ" sz="1600" kern="0" dirty="0">
                <a:solidFill>
                  <a:srgbClr val="434343"/>
                </a:solidFill>
                <a:latin typeface="Fira Sans Extra Condensed Medium"/>
                <a:cs typeface="Arial"/>
                <a:sym typeface="Arial"/>
              </a:rPr>
              <a:t>02</a:t>
            </a:r>
            <a:r>
              <a:rPr lang="es-ES" sz="1600" kern="0" dirty="0">
                <a:solidFill>
                  <a:srgbClr val="434343"/>
                </a:solidFill>
                <a:latin typeface="Fira Sans Extra Condensed Medium"/>
                <a:cs typeface="Arial"/>
              </a:rPr>
              <a:t> Definición de Eco-ordenanzas generales para el ciclo integral urbano del </a:t>
            </a:r>
            <a:r>
              <a:rPr lang="es-ES" sz="1600" kern="0" dirty="0" smtClean="0">
                <a:solidFill>
                  <a:srgbClr val="434343"/>
                </a:solidFill>
                <a:latin typeface="Fira Sans Extra Condensed Medium"/>
                <a:cs typeface="Arial"/>
              </a:rPr>
              <a:t>agua</a:t>
            </a:r>
            <a:endParaRPr lang="en-BZ" sz="1600" kern="0" dirty="0">
              <a:solidFill>
                <a:srgbClr val="434343"/>
              </a:solidFill>
              <a:latin typeface="Fira Sans Extra Condensed Medium"/>
              <a:cs typeface="Arial"/>
              <a:sym typeface="Arial"/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664007743"/>
              </p:ext>
            </p:extLst>
          </p:nvPr>
        </p:nvGraphicFramePr>
        <p:xfrm>
          <a:off x="3047999" y="1176085"/>
          <a:ext cx="8168641" cy="2959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" name="Rectángulo 2"/>
          <p:cNvSpPr/>
          <p:nvPr/>
        </p:nvSpPr>
        <p:spPr>
          <a:xfrm>
            <a:off x="3065365" y="641982"/>
            <a:ext cx="378206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Recomendaciones generales </a:t>
            </a:r>
            <a:r>
              <a:rPr lang="es-E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para: </a:t>
            </a:r>
            <a:endParaRPr lang="es-E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Más 5"/>
          <p:cNvSpPr/>
          <p:nvPr/>
        </p:nvSpPr>
        <p:spPr>
          <a:xfrm>
            <a:off x="6548846" y="4258578"/>
            <a:ext cx="836023" cy="75764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CuadroTexto 6"/>
          <p:cNvSpPr txBox="1"/>
          <p:nvPr/>
        </p:nvSpPr>
        <p:spPr>
          <a:xfrm>
            <a:off x="3607241" y="5046649"/>
            <a:ext cx="701344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Ampliar eco-ordenanzas para el uso eficiente del agua incluyendo soluciones basadas en la naturaleza y medidas para la adaptación al cambio climático</a:t>
            </a:r>
            <a:endParaRPr lang="es-ES" dirty="0"/>
          </a:p>
        </p:txBody>
      </p:sp>
      <p:grpSp>
        <p:nvGrpSpPr>
          <p:cNvPr id="12" name="Grupo 11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14" name="Imagen 13"/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7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2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28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5799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69484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xmlns="" id="{375CEC24-8322-4317-8D8C-1385175C8809}"/>
              </a:ext>
            </a:extLst>
          </p:cNvPr>
          <p:cNvSpPr txBox="1"/>
          <p:nvPr/>
        </p:nvSpPr>
        <p:spPr>
          <a:xfrm>
            <a:off x="226423" y="1060450"/>
            <a:ext cx="23077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</a:pPr>
            <a:r>
              <a:rPr lang="en-BZ" sz="1600" kern="0" dirty="0">
                <a:solidFill>
                  <a:srgbClr val="434343"/>
                </a:solidFill>
                <a:latin typeface="Fira Sans Extra Condensed Medium"/>
                <a:cs typeface="Arial"/>
                <a:sym typeface="Arial"/>
              </a:rPr>
              <a:t>02</a:t>
            </a:r>
            <a:r>
              <a:rPr lang="es-ES" sz="1600" kern="0" dirty="0">
                <a:solidFill>
                  <a:srgbClr val="434343"/>
                </a:solidFill>
                <a:latin typeface="Fira Sans Extra Condensed Medium"/>
                <a:cs typeface="Arial"/>
              </a:rPr>
              <a:t> Definición de Eco-ordenanzas generales para el ciclo integral urbano del </a:t>
            </a:r>
            <a:r>
              <a:rPr lang="es-ES" sz="1600" kern="0" dirty="0" smtClean="0">
                <a:solidFill>
                  <a:srgbClr val="434343"/>
                </a:solidFill>
                <a:latin typeface="Fira Sans Extra Condensed Medium"/>
                <a:cs typeface="Arial"/>
              </a:rPr>
              <a:t>agua</a:t>
            </a:r>
            <a:endParaRPr lang="en-BZ" sz="1600" kern="0" dirty="0">
              <a:solidFill>
                <a:srgbClr val="434343"/>
              </a:solidFill>
              <a:latin typeface="Fira Sans Extra Condensed Medium"/>
              <a:cs typeface="Arial"/>
              <a:sym typeface="Arial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14" name="Imagen 13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7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2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28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Imagen 3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558" y="854135"/>
            <a:ext cx="3379958" cy="4511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CuadroTexto 28"/>
          <p:cNvSpPr txBox="1"/>
          <p:nvPr/>
        </p:nvSpPr>
        <p:spPr>
          <a:xfrm>
            <a:off x="3082658" y="684717"/>
            <a:ext cx="5214894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dirty="0"/>
              <a:t>Las </a:t>
            </a:r>
            <a:r>
              <a:rPr lang="es-ES" b="1" u="sng" dirty="0"/>
              <a:t>medidas “sin </a:t>
            </a:r>
            <a:r>
              <a:rPr lang="es-ES" b="1" u="sng" dirty="0" smtClean="0"/>
              <a:t>arrepentimiento”</a:t>
            </a:r>
            <a:r>
              <a:rPr lang="es-ES" dirty="0"/>
              <a:t> </a:t>
            </a:r>
            <a:r>
              <a:rPr lang="es-ES" dirty="0" smtClean="0"/>
              <a:t>se refieren </a:t>
            </a:r>
            <a:r>
              <a:rPr lang="es-ES" dirty="0"/>
              <a:t>a las actividades que </a:t>
            </a:r>
            <a:r>
              <a:rPr lang="es-ES" u="sng" dirty="0"/>
              <a:t>generan resultados beneficiosos</a:t>
            </a:r>
            <a:r>
              <a:rPr lang="es-ES" dirty="0"/>
              <a:t> o deseados - no sólo en el futuro, </a:t>
            </a:r>
            <a:r>
              <a:rPr lang="es-ES" dirty="0" smtClean="0"/>
              <a:t>sino en el presente- </a:t>
            </a:r>
            <a:r>
              <a:rPr lang="es-ES" u="sng" dirty="0"/>
              <a:t>incluso si el cambio climático asumido no ocurre</a:t>
            </a:r>
            <a:r>
              <a:rPr lang="es-ES" dirty="0"/>
              <a:t>. </a:t>
            </a:r>
          </a:p>
        </p:txBody>
      </p:sp>
      <p:sp>
        <p:nvSpPr>
          <p:cNvPr id="30" name="Rectángulo 29"/>
          <p:cNvSpPr/>
          <p:nvPr/>
        </p:nvSpPr>
        <p:spPr>
          <a:xfrm>
            <a:off x="2983395" y="2571003"/>
            <a:ext cx="5314157" cy="1477328"/>
          </a:xfrm>
          <a:prstGeom prst="rect">
            <a:avLst/>
          </a:prstGeom>
          <a:ln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s-ES" sz="1600" b="1" dirty="0" smtClean="0"/>
              <a:t>Ejemplos de medidas “sin arrepentimiento”: </a:t>
            </a:r>
            <a:endParaRPr lang="es-ES" sz="1600" dirty="0" smtClean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ES" sz="1600" dirty="0" smtClean="0"/>
              <a:t>Medidas de ahorro de agua.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ES" sz="1600" dirty="0" smtClean="0"/>
              <a:t>La mejora de los sistemas de riego para hacerlos más eficiente en el uso del agua o el cambio de las prácticas agrícolas para reducir la erosión del suelo.</a:t>
            </a:r>
            <a:endParaRPr lang="es-ES" sz="1600" dirty="0"/>
          </a:p>
        </p:txBody>
      </p:sp>
      <p:sp>
        <p:nvSpPr>
          <p:cNvPr id="31" name="Flecha izquierda y derecha 30"/>
          <p:cNvSpPr/>
          <p:nvPr/>
        </p:nvSpPr>
        <p:spPr>
          <a:xfrm rot="5400000">
            <a:off x="5273006" y="2128285"/>
            <a:ext cx="399044" cy="24638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lecha izquierda y derecha 31"/>
          <p:cNvSpPr/>
          <p:nvPr/>
        </p:nvSpPr>
        <p:spPr>
          <a:xfrm rot="5400000">
            <a:off x="5305971" y="4249271"/>
            <a:ext cx="399044" cy="24638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CuadroTexto 8"/>
          <p:cNvSpPr txBox="1"/>
          <p:nvPr/>
        </p:nvSpPr>
        <p:spPr>
          <a:xfrm>
            <a:off x="3113125" y="4740877"/>
            <a:ext cx="5357123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u="sng" dirty="0" smtClean="0"/>
              <a:t>Resultado</a:t>
            </a:r>
            <a:r>
              <a:rPr lang="es-ES" dirty="0" smtClean="0"/>
              <a:t>: Fichas con Recomendaciones generales para potenciar las medidas de adaptación sin arrepentimiento</a:t>
            </a:r>
            <a:endParaRPr lang="es-ES" dirty="0"/>
          </a:p>
        </p:txBody>
      </p:sp>
      <p:sp>
        <p:nvSpPr>
          <p:cNvPr id="11" name="CuadroTexto 10"/>
          <p:cNvSpPr txBox="1"/>
          <p:nvPr/>
        </p:nvSpPr>
        <p:spPr>
          <a:xfrm>
            <a:off x="8862646" y="5475561"/>
            <a:ext cx="3071766" cy="246221"/>
          </a:xfrm>
          <a:prstGeom prst="rect">
            <a:avLst/>
          </a:prstGeom>
          <a:noFill/>
          <a:ln>
            <a:solidFill>
              <a:srgbClr val="F2960E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000" dirty="0" smtClean="0"/>
              <a:t>Ejemplo de ficha con recomendaciones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219377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xmlns="" id="{375CEC24-8322-4317-8D8C-1385175C8809}"/>
              </a:ext>
            </a:extLst>
          </p:cNvPr>
          <p:cNvSpPr txBox="1"/>
          <p:nvPr/>
        </p:nvSpPr>
        <p:spPr>
          <a:xfrm>
            <a:off x="942811" y="1123135"/>
            <a:ext cx="747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BZ" sz="3600" kern="0" dirty="0" smtClean="0">
                <a:solidFill>
                  <a:srgbClr val="434343"/>
                </a:solidFill>
                <a:latin typeface="Fira Sans Extra Condensed Medium"/>
                <a:cs typeface="Arial"/>
                <a:sym typeface="Arial"/>
              </a:rPr>
              <a:t>03</a:t>
            </a:r>
            <a:endParaRPr lang="en-BZ" sz="3600" kern="0" dirty="0">
              <a:solidFill>
                <a:srgbClr val="434343"/>
              </a:solidFill>
              <a:latin typeface="Fira Sans Extra Condensed Medium"/>
              <a:cs typeface="Arial"/>
              <a:sym typeface="Arial"/>
            </a:endParaRPr>
          </a:p>
        </p:txBody>
      </p:sp>
      <p:sp>
        <p:nvSpPr>
          <p:cNvPr id="42" name="Google Shape;203;p33"/>
          <p:cNvSpPr/>
          <p:nvPr/>
        </p:nvSpPr>
        <p:spPr>
          <a:xfrm flipH="1">
            <a:off x="3493632" y="1123134"/>
            <a:ext cx="8068251" cy="4530319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" name="Rectángulo 3"/>
          <p:cNvSpPr/>
          <p:nvPr/>
        </p:nvSpPr>
        <p:spPr>
          <a:xfrm>
            <a:off x="3675185" y="1284718"/>
            <a:ext cx="7640515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1346400">
              <a:lnSpc>
                <a:spcPct val="150000"/>
              </a:lnSpc>
              <a:tabLst>
                <a:tab pos="1260000" algn="l"/>
              </a:tabLst>
            </a:pPr>
            <a:r>
              <a:rPr lang="es-ES" sz="1600" u="sng" dirty="0">
                <a:latin typeface="Arial" panose="020B0604020202020204" pitchFamily="34" charset="0"/>
                <a:cs typeface="Arial" panose="020B0604020202020204" pitchFamily="34" charset="0"/>
              </a:rPr>
              <a:t>Actividad </a:t>
            </a:r>
            <a:r>
              <a:rPr lang="es-ES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2.2.3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Fortalecer </a:t>
            </a:r>
            <a:r>
              <a:rPr lang="es-E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capacidades </a:t>
            </a:r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los organismos públicos locales y regionales para desarrollar e implementar medidas destinadas a prevenir y mitigar los efectos negativos originados por el fenómeno del cambio </a:t>
            </a:r>
            <a:r>
              <a:rPr lang="es-ES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climático</a:t>
            </a:r>
            <a:r>
              <a:rPr lang="es-ES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just" defTabSz="1346400">
              <a:lnSpc>
                <a:spcPct val="150000"/>
              </a:lnSpc>
              <a:tabLst>
                <a:tab pos="1260000" algn="l"/>
              </a:tabLst>
            </a:pPr>
            <a:endParaRPr lang="es-E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Cursos de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teleformación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ES" sz="1600" b="1" i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Introducción al Cambio Climático</a:t>
            </a:r>
            <a:r>
              <a:rPr lang="es-ES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(Capitalización de la experiencia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ADAPTaRES, en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3 idiomas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lanzado 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a todas las 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regiones socias).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Curso de  </a:t>
            </a:r>
            <a:r>
              <a:rPr lang="es-E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teleformación</a:t>
            </a:r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de</a:t>
            </a:r>
            <a:r>
              <a:rPr lang="es-ES" sz="16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600" b="1" i="1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Estrategias de Mitigación y Adaptación al cambio climático en la captación, distribución y usos del agua</a:t>
            </a:r>
            <a:r>
              <a:rPr lang="es-ES" sz="1600" b="1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s-ES" sz="1100" dirty="0"/>
              <a:t> </a:t>
            </a:r>
          </a:p>
          <a:p>
            <a:pPr lvl="0" algn="just" defTabSz="1346400">
              <a:lnSpc>
                <a:spcPct val="150000"/>
              </a:lnSpc>
              <a:tabLst>
                <a:tab pos="1260000" algn="l"/>
              </a:tabLst>
            </a:pPr>
            <a:endParaRPr lang="es-E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12" name="Imagen 11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4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1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27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4642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="" xmlns:a16="http://schemas.microsoft.com/office/drawing/2014/main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086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="" xmlns:a16="http://schemas.microsoft.com/office/drawing/2014/main" id="{97E12952-F80D-4DCF-BB53-736DB4184D81}"/>
              </a:ext>
            </a:extLst>
          </p:cNvPr>
          <p:cNvSpPr txBox="1"/>
          <p:nvPr/>
        </p:nvSpPr>
        <p:spPr>
          <a:xfrm>
            <a:off x="3267769" y="1306399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7696949" y="1322728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5" name="Título 1">
            <a:extLst>
              <a:ext uri="{FF2B5EF4-FFF2-40B4-BE49-F238E27FC236}">
                <a16:creationId xmlns="" xmlns:a16="http://schemas.microsoft.com/office/drawing/2014/main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2143" y="1067870"/>
            <a:ext cx="2394535" cy="349671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 Cursos de </a:t>
            </a:r>
            <a:r>
              <a:rPr lang="es-ES" sz="2000" b="1" dirty="0" err="1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teleformación</a:t>
            </a: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</a:pPr>
            <a:endParaRPr lang="es-ES" sz="2000" b="1" dirty="0" smtClean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“Introducción al cambio climático</a:t>
            </a:r>
            <a:r>
              <a:rPr lang="es-ES" sz="20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  <a:p>
            <a:pPr>
              <a:lnSpc>
                <a:spcPct val="100000"/>
              </a:lnSpc>
            </a:pPr>
            <a:endParaRPr lang="es-ES" sz="2000" b="1" dirty="0" smtClean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“Estrategias </a:t>
            </a:r>
            <a:r>
              <a:rPr lang="es-ES" sz="20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Mitigación y Adaptación al cambio climático en la captación, distribución y usos del </a:t>
            </a: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agua”</a:t>
            </a:r>
            <a:endParaRPr lang="es-ES" sz="20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135884" y="636954"/>
            <a:ext cx="8547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u="sng" dirty="0" smtClean="0"/>
              <a:t>Resultados:</a:t>
            </a:r>
            <a:endParaRPr lang="es-ES" sz="1600" b="1" dirty="0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587324"/>
              </p:ext>
            </p:extLst>
          </p:nvPr>
        </p:nvGraphicFramePr>
        <p:xfrm>
          <a:off x="3376248" y="1277610"/>
          <a:ext cx="7851533" cy="2354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1663"/>
                <a:gridCol w="1561663"/>
                <a:gridCol w="2363074"/>
                <a:gridCol w="2365133"/>
              </a:tblGrid>
              <a:tr h="432037">
                <a:tc gridSpan="2"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Curso de</a:t>
                      </a:r>
                      <a:r>
                        <a:rPr lang="es-ES" baseline="0" dirty="0" smtClean="0"/>
                        <a:t> Introducción</a:t>
                      </a:r>
                      <a:endParaRPr lang="es-E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Fecha</a:t>
                      </a:r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</a:tr>
              <a:tr h="432037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Edición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Versión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Inicio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Fin</a:t>
                      </a:r>
                      <a:endParaRPr lang="es-ES" dirty="0"/>
                    </a:p>
                  </a:txBody>
                  <a:tcPr/>
                </a:tc>
              </a:tr>
              <a:tr h="372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E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ES,PT,FR</a:t>
                      </a:r>
                      <a:endParaRPr lang="es-E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04/10/2021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31/10/2021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2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 Y FR</a:t>
                      </a:r>
                      <a:endParaRPr lang="es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31/01/2022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04/03/2022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2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</a:t>
                      </a:r>
                      <a:endParaRPr lang="es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22/05/2023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12/06/2023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2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</a:t>
                      </a:r>
                      <a:endParaRPr lang="es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03/10/2023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_tradnl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27/10/2023</a:t>
                      </a:r>
                      <a:endParaRPr lang="es-E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pSp>
        <p:nvGrpSpPr>
          <p:cNvPr id="14" name="Grupo 13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17" name="Imagen 16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8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8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4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977618"/>
              </p:ext>
            </p:extLst>
          </p:nvPr>
        </p:nvGraphicFramePr>
        <p:xfrm>
          <a:off x="3376248" y="3962815"/>
          <a:ext cx="7851534" cy="15139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6238"/>
                <a:gridCol w="1556238"/>
                <a:gridCol w="2382716"/>
                <a:gridCol w="2356342"/>
              </a:tblGrid>
              <a:tr h="370935">
                <a:tc gridSpan="2"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Curso de Estrategias</a:t>
                      </a:r>
                      <a:endParaRPr lang="es-E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Fecha</a:t>
                      </a:r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</a:tr>
              <a:tr h="370935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Edición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Versión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Inicio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Fin</a:t>
                      </a:r>
                      <a:endParaRPr lang="es-ES" dirty="0"/>
                    </a:p>
                  </a:txBody>
                  <a:tcPr/>
                </a:tc>
              </a:tr>
              <a:tr h="4060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ES" sz="16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ES,PT,FR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12/07/2023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07/07/2023</a:t>
                      </a:r>
                      <a:endParaRPr lang="es-ES" dirty="0"/>
                    </a:p>
                  </a:txBody>
                  <a:tcPr/>
                </a:tc>
              </a:tr>
              <a:tr h="366013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ES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30/10/2023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27/11/2023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967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="" xmlns:a16="http://schemas.microsoft.com/office/drawing/2014/main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="" xmlns:a16="http://schemas.microsoft.com/office/drawing/2014/main" id="{97E12952-F80D-4DCF-BB53-736DB4184D81}"/>
              </a:ext>
            </a:extLst>
          </p:cNvPr>
          <p:cNvSpPr txBox="1"/>
          <p:nvPr/>
        </p:nvSpPr>
        <p:spPr>
          <a:xfrm>
            <a:off x="3267769" y="1306399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7696949" y="1322728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135884" y="636954"/>
            <a:ext cx="8547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u="sng" dirty="0" smtClean="0"/>
              <a:t>Resultados de Introducción al cambio climático:</a:t>
            </a:r>
            <a:endParaRPr lang="es-ES" b="1" dirty="0"/>
          </a:p>
        </p:txBody>
      </p:sp>
      <p:graphicFrame>
        <p:nvGraphicFramePr>
          <p:cNvPr id="24" name="Gráfico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4763022"/>
              </p:ext>
            </p:extLst>
          </p:nvPr>
        </p:nvGraphicFramePr>
        <p:xfrm>
          <a:off x="3607241" y="1035094"/>
          <a:ext cx="7840344" cy="4878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27" name="Grupo 26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28" name="Imagen 27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9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34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Imagen 36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8" name="Imagen 37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40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Título 1">
            <a:extLst>
              <a:ext uri="{FF2B5EF4-FFF2-40B4-BE49-F238E27FC236}">
                <a16:creationId xmlns="" xmlns:a16="http://schemas.microsoft.com/office/drawing/2014/main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2143" y="1067870"/>
            <a:ext cx="2394535" cy="34967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 Cursos de </a:t>
            </a:r>
            <a:r>
              <a:rPr lang="es-ES" sz="2000" b="1" dirty="0" err="1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teleformación</a:t>
            </a: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</a:pPr>
            <a:endParaRPr lang="es-ES" sz="2000" b="1" dirty="0" smtClean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“Introducción al cambio climático</a:t>
            </a:r>
            <a:r>
              <a:rPr lang="es-ES" sz="20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  <a:p>
            <a:pPr>
              <a:lnSpc>
                <a:spcPct val="100000"/>
              </a:lnSpc>
            </a:pPr>
            <a:endParaRPr lang="es-ES" sz="2000" b="1" dirty="0" smtClean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24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="" xmlns:a16="http://schemas.microsoft.com/office/drawing/2014/main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="" xmlns:a16="http://schemas.microsoft.com/office/drawing/2014/main" id="{97E12952-F80D-4DCF-BB53-736DB4184D81}"/>
              </a:ext>
            </a:extLst>
          </p:cNvPr>
          <p:cNvSpPr txBox="1"/>
          <p:nvPr/>
        </p:nvSpPr>
        <p:spPr>
          <a:xfrm>
            <a:off x="3267769" y="1306399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7696949" y="1322728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267769" y="938648"/>
            <a:ext cx="8547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u="sng" dirty="0" smtClean="0"/>
              <a:t>Resultados:</a:t>
            </a:r>
            <a:endParaRPr lang="es-ES" sz="1600" b="1" dirty="0"/>
          </a:p>
        </p:txBody>
      </p:sp>
      <p:sp>
        <p:nvSpPr>
          <p:cNvPr id="4" name="Rectángulo 3"/>
          <p:cNvSpPr/>
          <p:nvPr/>
        </p:nvSpPr>
        <p:spPr>
          <a:xfrm>
            <a:off x="3013901" y="4368428"/>
            <a:ext cx="51379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600" dirty="0"/>
              <a:t>Las entidades más demandantes de plaza </a:t>
            </a:r>
            <a:r>
              <a:rPr lang="es-ES_tradnl" sz="1600" dirty="0" smtClean="0"/>
              <a:t>fueron por orden:</a:t>
            </a:r>
          </a:p>
        </p:txBody>
      </p:sp>
      <p:sp>
        <p:nvSpPr>
          <p:cNvPr id="6" name="Rectángulo 5"/>
          <p:cNvSpPr/>
          <p:nvPr/>
        </p:nvSpPr>
        <p:spPr>
          <a:xfrm>
            <a:off x="3168646" y="4690237"/>
            <a:ext cx="4964951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s-ES" sz="1200" dirty="0" err="1"/>
              <a:t>Gesplan</a:t>
            </a:r>
            <a:r>
              <a:rPr lang="es-ES" sz="1200" dirty="0"/>
              <a:t> S.A</a:t>
            </a:r>
            <a:r>
              <a:rPr lang="es-ES" sz="1200" dirty="0" smtClean="0"/>
              <a:t>. (Canarias).</a:t>
            </a:r>
            <a:endParaRPr lang="es-ES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ES" sz="1200" dirty="0" smtClean="0"/>
              <a:t>Consejería </a:t>
            </a:r>
            <a:r>
              <a:rPr lang="es-ES" sz="1200" dirty="0"/>
              <a:t>de Educación de </a:t>
            </a:r>
            <a:r>
              <a:rPr lang="es-ES" sz="1200" dirty="0" smtClean="0"/>
              <a:t>Canarias (Canarias).</a:t>
            </a:r>
            <a:endParaRPr lang="es-ES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200" dirty="0" err="1"/>
              <a:t>Direcção</a:t>
            </a:r>
            <a:r>
              <a:rPr lang="pt-BR" sz="1200" dirty="0"/>
              <a:t> Regional do Ambiente e Alterações </a:t>
            </a:r>
            <a:r>
              <a:rPr lang="pt-BR" sz="1200" dirty="0" smtClean="0"/>
              <a:t>Climáticas</a:t>
            </a:r>
            <a:r>
              <a:rPr lang="pt-BR" sz="1200" dirty="0"/>
              <a:t> </a:t>
            </a:r>
            <a:r>
              <a:rPr lang="pt-BR" sz="1200" dirty="0" smtClean="0"/>
              <a:t>(Madeira).</a:t>
            </a:r>
            <a:endParaRPr lang="pt-BR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200" dirty="0"/>
              <a:t>Ministério da </a:t>
            </a:r>
            <a:r>
              <a:rPr lang="pt-BR" sz="1200" dirty="0" smtClean="0"/>
              <a:t>Educação</a:t>
            </a:r>
            <a:r>
              <a:rPr lang="es-ES" sz="1200" dirty="0" smtClean="0"/>
              <a:t> (Cabo Verde).</a:t>
            </a:r>
            <a:endParaRPr lang="pt-BR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fr-FR" sz="1200" dirty="0" smtClean="0"/>
              <a:t>Université </a:t>
            </a:r>
            <a:r>
              <a:rPr lang="fr-FR" sz="1200" dirty="0"/>
              <a:t>de Nouakchott Al </a:t>
            </a:r>
            <a:r>
              <a:rPr lang="fr-FR" sz="1200" dirty="0" err="1"/>
              <a:t>Aasriya</a:t>
            </a:r>
            <a:r>
              <a:rPr lang="fr-FR" sz="1200" dirty="0"/>
              <a:t> </a:t>
            </a:r>
            <a:r>
              <a:rPr lang="es-ES_tradnl" sz="1200" dirty="0"/>
              <a:t>(Mauritania).</a:t>
            </a:r>
            <a:endParaRPr lang="fr-FR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fr-FR" sz="1200" dirty="0" smtClean="0"/>
              <a:t>Agence </a:t>
            </a:r>
            <a:r>
              <a:rPr lang="fr-FR" sz="1200" dirty="0"/>
              <a:t>Nationale de l'Aviation Civile et de la Météorologie (ANACIM</a:t>
            </a:r>
            <a:r>
              <a:rPr lang="fr-FR" sz="1200" dirty="0" smtClean="0"/>
              <a:t>) (</a:t>
            </a:r>
            <a:r>
              <a:rPr lang="fr-FR" sz="1200" dirty="0" err="1" smtClean="0"/>
              <a:t>Senegal</a:t>
            </a:r>
            <a:r>
              <a:rPr lang="fr-FR" sz="1200" dirty="0" smtClean="0"/>
              <a:t>).</a:t>
            </a:r>
            <a:endParaRPr lang="fr-FR" sz="1200" dirty="0"/>
          </a:p>
        </p:txBody>
      </p:sp>
      <p:sp>
        <p:nvSpPr>
          <p:cNvPr id="26" name="CuadroTexto 25"/>
          <p:cNvSpPr txBox="1"/>
          <p:nvPr/>
        </p:nvSpPr>
        <p:spPr>
          <a:xfrm>
            <a:off x="8356640" y="1571588"/>
            <a:ext cx="3520481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dirty="0" smtClean="0"/>
              <a:t>Personas inscritas:</a:t>
            </a:r>
          </a:p>
          <a:p>
            <a:r>
              <a:rPr lang="es-ES_tradnl" dirty="0" smtClean="0"/>
              <a:t>113 personas- versión español </a:t>
            </a:r>
          </a:p>
          <a:p>
            <a:r>
              <a:rPr lang="es-ES_tradnl" dirty="0" smtClean="0"/>
              <a:t>72 </a:t>
            </a:r>
            <a:r>
              <a:rPr lang="es-ES_tradnl" dirty="0"/>
              <a:t>personas- versión </a:t>
            </a:r>
            <a:r>
              <a:rPr lang="es-ES_tradnl" dirty="0" smtClean="0"/>
              <a:t>francés</a:t>
            </a:r>
          </a:p>
          <a:p>
            <a:r>
              <a:rPr lang="es-ES_tradnl" dirty="0" smtClean="0"/>
              <a:t>72 </a:t>
            </a:r>
            <a:r>
              <a:rPr lang="es-ES_tradnl" dirty="0"/>
              <a:t>personas- versión </a:t>
            </a:r>
            <a:r>
              <a:rPr lang="es-ES_tradnl" dirty="0" smtClean="0"/>
              <a:t>portugués</a:t>
            </a:r>
            <a:endParaRPr lang="es-ES" dirty="0"/>
          </a:p>
        </p:txBody>
      </p:sp>
      <p:grpSp>
        <p:nvGrpSpPr>
          <p:cNvPr id="22" name="Grupo 21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8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33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Imagen 35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7" name="Imagen 36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8" name="Imagen 37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9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40" name="Gráfico 3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287238"/>
              </p:ext>
            </p:extLst>
          </p:nvPr>
        </p:nvGraphicFramePr>
        <p:xfrm>
          <a:off x="3168646" y="1568099"/>
          <a:ext cx="496495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graphicFrame>
        <p:nvGraphicFramePr>
          <p:cNvPr id="42" name="Gráfico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8244250"/>
              </p:ext>
            </p:extLst>
          </p:nvPr>
        </p:nvGraphicFramePr>
        <p:xfrm>
          <a:off x="8356640" y="3537837"/>
          <a:ext cx="3520481" cy="2497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41" name="Título 1">
            <a:extLst>
              <a:ext uri="{FF2B5EF4-FFF2-40B4-BE49-F238E27FC236}">
                <a16:creationId xmlns="" xmlns:a16="http://schemas.microsoft.com/office/drawing/2014/main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2143" y="1067870"/>
            <a:ext cx="2394535" cy="34967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 Cursos de </a:t>
            </a:r>
            <a:r>
              <a:rPr lang="es-ES" sz="2000" b="1" dirty="0" err="1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teleformación</a:t>
            </a: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</a:pPr>
            <a:endParaRPr lang="es-ES" sz="2000" b="1" dirty="0" smtClean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“Introducción al cambio climático</a:t>
            </a:r>
            <a:r>
              <a:rPr lang="es-ES" sz="20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  <a:p>
            <a:pPr>
              <a:lnSpc>
                <a:spcPct val="100000"/>
              </a:lnSpc>
            </a:pPr>
            <a:endParaRPr lang="es-ES" sz="2000" b="1" dirty="0" smtClean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97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="" xmlns:a16="http://schemas.microsoft.com/office/drawing/2014/main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="" xmlns:a16="http://schemas.microsoft.com/office/drawing/2014/main" id="{97E12952-F80D-4DCF-BB53-736DB4184D81}"/>
              </a:ext>
            </a:extLst>
          </p:cNvPr>
          <p:cNvSpPr txBox="1"/>
          <p:nvPr/>
        </p:nvSpPr>
        <p:spPr>
          <a:xfrm>
            <a:off x="3267769" y="1306399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7696949" y="1322728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5" name="Título 1">
            <a:extLst>
              <a:ext uri="{FF2B5EF4-FFF2-40B4-BE49-F238E27FC236}">
                <a16:creationId xmlns="" xmlns:a16="http://schemas.microsoft.com/office/drawing/2014/main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2143" y="1067870"/>
            <a:ext cx="2394535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 Cursos de </a:t>
            </a:r>
            <a:r>
              <a:rPr lang="es-ES" sz="2000" b="1" dirty="0" err="1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teleformación</a:t>
            </a: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</a:pPr>
            <a:endParaRPr lang="es-ES" sz="2000" b="1" dirty="0" smtClean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“Introducción al cambio climático”</a:t>
            </a:r>
            <a:endParaRPr lang="es-ES" sz="20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135884" y="636954"/>
            <a:ext cx="8547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u="sng" dirty="0" smtClean="0"/>
              <a:t>Resultados de la encuesta de valoración:</a:t>
            </a:r>
            <a:endParaRPr lang="es-ES" sz="1600" b="1" dirty="0"/>
          </a:p>
        </p:txBody>
      </p:sp>
      <p:grpSp>
        <p:nvGrpSpPr>
          <p:cNvPr id="17" name="Grupo 16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2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9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4" name="Imagen 33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5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CuadroTexto 35"/>
          <p:cNvSpPr txBox="1"/>
          <p:nvPr/>
        </p:nvSpPr>
        <p:spPr>
          <a:xfrm>
            <a:off x="322890" y="3243433"/>
            <a:ext cx="3166230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dirty="0" smtClean="0"/>
              <a:t>La cuestión más valorada ha sido la “calidad del contenido del curso”. </a:t>
            </a:r>
            <a:endParaRPr lang="es-ES" dirty="0"/>
          </a:p>
        </p:txBody>
      </p:sp>
      <p:graphicFrame>
        <p:nvGraphicFramePr>
          <p:cNvPr id="37" name="Gráfico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0816389"/>
              </p:ext>
            </p:extLst>
          </p:nvPr>
        </p:nvGraphicFramePr>
        <p:xfrm>
          <a:off x="3916717" y="1458743"/>
          <a:ext cx="6722766" cy="4138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</p:spTree>
    <p:extLst>
      <p:ext uri="{BB962C8B-B14F-4D97-AF65-F5344CB8AC3E}">
        <p14:creationId xmlns:p14="http://schemas.microsoft.com/office/powerpoint/2010/main" val="127593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="" xmlns:a16="http://schemas.microsoft.com/office/drawing/2014/main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="" xmlns:a16="http://schemas.microsoft.com/office/drawing/2014/main" id="{97E12952-F80D-4DCF-BB53-736DB4184D81}"/>
              </a:ext>
            </a:extLst>
          </p:cNvPr>
          <p:cNvSpPr txBox="1"/>
          <p:nvPr/>
        </p:nvSpPr>
        <p:spPr>
          <a:xfrm>
            <a:off x="3267769" y="1306399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7696949" y="1322728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5" name="Título 1">
            <a:extLst>
              <a:ext uri="{FF2B5EF4-FFF2-40B4-BE49-F238E27FC236}">
                <a16:creationId xmlns="" xmlns:a16="http://schemas.microsoft.com/office/drawing/2014/main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2143" y="1067870"/>
            <a:ext cx="2394535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18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 Cursos de </a:t>
            </a:r>
            <a:r>
              <a:rPr lang="es-ES" sz="1800" b="1" dirty="0" err="1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teleformación</a:t>
            </a:r>
            <a:r>
              <a:rPr lang="es-ES" sz="18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</a:pPr>
            <a:endParaRPr lang="es-ES" sz="1800" b="1" dirty="0" smtClean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18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“Estrategias de Mitigación y Adaptación al cambio climático en la captación, distribución y usos del agua”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3135884" y="636954"/>
            <a:ext cx="8547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u="sng" dirty="0" smtClean="0"/>
              <a:t>Resultados de Estrategias de Mitigación y Adaptación:</a:t>
            </a:r>
            <a:endParaRPr lang="es-ES" sz="1600" b="1" dirty="0"/>
          </a:p>
        </p:txBody>
      </p:sp>
      <p:grpSp>
        <p:nvGrpSpPr>
          <p:cNvPr id="27" name="Grupo 26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28" name="Imagen 27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9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34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Imagen 36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8" name="Imagen 37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40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41" name="Gráfico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391959"/>
              </p:ext>
            </p:extLst>
          </p:nvPr>
        </p:nvGraphicFramePr>
        <p:xfrm>
          <a:off x="3267769" y="1084518"/>
          <a:ext cx="8545003" cy="4868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</p:spTree>
    <p:extLst>
      <p:ext uri="{BB962C8B-B14F-4D97-AF65-F5344CB8AC3E}">
        <p14:creationId xmlns:p14="http://schemas.microsoft.com/office/powerpoint/2010/main" val="262497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="" xmlns:a16="http://schemas.microsoft.com/office/drawing/2014/main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="" xmlns:a16="http://schemas.microsoft.com/office/drawing/2014/main" id="{97E12952-F80D-4DCF-BB53-736DB4184D81}"/>
              </a:ext>
            </a:extLst>
          </p:cNvPr>
          <p:cNvSpPr txBox="1"/>
          <p:nvPr/>
        </p:nvSpPr>
        <p:spPr>
          <a:xfrm>
            <a:off x="3267769" y="1306399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7696949" y="1322728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267769" y="938648"/>
            <a:ext cx="8547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u="sng" dirty="0" smtClean="0"/>
              <a:t>Resultados:</a:t>
            </a:r>
            <a:endParaRPr lang="es-ES" sz="1600" b="1" dirty="0"/>
          </a:p>
        </p:txBody>
      </p:sp>
      <p:sp>
        <p:nvSpPr>
          <p:cNvPr id="4" name="Rectángulo 3"/>
          <p:cNvSpPr/>
          <p:nvPr/>
        </p:nvSpPr>
        <p:spPr>
          <a:xfrm>
            <a:off x="3013901" y="4368428"/>
            <a:ext cx="51379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1600" dirty="0"/>
              <a:t>Las entidades más demandantes de plaza </a:t>
            </a:r>
            <a:r>
              <a:rPr lang="es-ES_tradnl" sz="1600" dirty="0" smtClean="0"/>
              <a:t>fueron por orden:</a:t>
            </a:r>
          </a:p>
        </p:txBody>
      </p:sp>
      <p:sp>
        <p:nvSpPr>
          <p:cNvPr id="6" name="Rectángulo 5"/>
          <p:cNvSpPr/>
          <p:nvPr/>
        </p:nvSpPr>
        <p:spPr>
          <a:xfrm>
            <a:off x="3168644" y="4793400"/>
            <a:ext cx="4964951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s-ES" sz="1200" dirty="0"/>
              <a:t>Gobierno de Canarias </a:t>
            </a:r>
            <a:r>
              <a:rPr lang="es-ES" sz="1200" dirty="0" smtClean="0"/>
              <a:t>(Canarias).</a:t>
            </a:r>
            <a:endParaRPr lang="es-ES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ES" sz="1200" dirty="0" err="1"/>
              <a:t>Gesplan</a:t>
            </a:r>
            <a:r>
              <a:rPr lang="es-ES" sz="1200" dirty="0"/>
              <a:t> </a:t>
            </a:r>
            <a:r>
              <a:rPr lang="es-ES" sz="1200" dirty="0" smtClean="0"/>
              <a:t>S.A (Canarias).</a:t>
            </a:r>
            <a:endParaRPr lang="es-ES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ES" sz="1200" dirty="0"/>
              <a:t>Universidad de Las Palmas de Gran Canaria </a:t>
            </a:r>
            <a:r>
              <a:rPr lang="pt-BR" sz="1200" dirty="0" smtClean="0"/>
              <a:t>(Canarias).</a:t>
            </a:r>
            <a:endParaRPr lang="pt-BR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200" dirty="0" smtClean="0"/>
              <a:t>Direção </a:t>
            </a:r>
            <a:r>
              <a:rPr lang="pt-BR" sz="1200" dirty="0"/>
              <a:t>Regional do Ambiente e Alterações </a:t>
            </a:r>
            <a:r>
              <a:rPr lang="pt-BR" sz="1200" dirty="0" smtClean="0"/>
              <a:t>Climáticas (Madeira)</a:t>
            </a:r>
            <a:r>
              <a:rPr lang="es-ES" sz="1200" dirty="0" smtClean="0"/>
              <a:t>.</a:t>
            </a:r>
            <a:endParaRPr lang="pt-BR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ES" sz="1200" dirty="0" err="1"/>
              <a:t>Governo</a:t>
            </a:r>
            <a:r>
              <a:rPr lang="es-ES" sz="1200" dirty="0"/>
              <a:t> Regional da Madeira </a:t>
            </a:r>
            <a:r>
              <a:rPr lang="es-ES" sz="1200" dirty="0" smtClean="0"/>
              <a:t>(Madeira</a:t>
            </a:r>
            <a:r>
              <a:rPr lang="es-ES_tradnl" sz="1200" dirty="0" smtClean="0"/>
              <a:t>).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200" dirty="0"/>
              <a:t>Ministério de agricultura e </a:t>
            </a:r>
            <a:r>
              <a:rPr lang="pt-BR" sz="1200" dirty="0" smtClean="0"/>
              <a:t>ambiente (Cabo Verde).</a:t>
            </a:r>
            <a:endParaRPr lang="fr-FR" sz="1200" dirty="0"/>
          </a:p>
        </p:txBody>
      </p:sp>
      <p:sp>
        <p:nvSpPr>
          <p:cNvPr id="26" name="CuadroTexto 25"/>
          <p:cNvSpPr txBox="1"/>
          <p:nvPr/>
        </p:nvSpPr>
        <p:spPr>
          <a:xfrm>
            <a:off x="8356640" y="1542018"/>
            <a:ext cx="3577772" cy="147732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dirty="0" smtClean="0"/>
              <a:t>Personas inscritas:</a:t>
            </a:r>
          </a:p>
          <a:p>
            <a:r>
              <a:rPr lang="es-ES_tradnl" dirty="0" smtClean="0"/>
              <a:t> </a:t>
            </a:r>
          </a:p>
          <a:p>
            <a:r>
              <a:rPr lang="es-ES_tradnl" dirty="0" smtClean="0"/>
              <a:t>39 personas- versión español </a:t>
            </a:r>
          </a:p>
          <a:p>
            <a:r>
              <a:rPr lang="es-ES_tradnl" dirty="0" smtClean="0"/>
              <a:t>24 </a:t>
            </a:r>
            <a:r>
              <a:rPr lang="es-ES_tradnl" dirty="0"/>
              <a:t>personas- versión </a:t>
            </a:r>
            <a:r>
              <a:rPr lang="es-ES_tradnl" dirty="0" smtClean="0"/>
              <a:t>francés</a:t>
            </a:r>
          </a:p>
          <a:p>
            <a:r>
              <a:rPr lang="es-ES_tradnl" dirty="0" smtClean="0"/>
              <a:t>50 </a:t>
            </a:r>
            <a:r>
              <a:rPr lang="es-ES_tradnl" dirty="0"/>
              <a:t>personas- versión </a:t>
            </a:r>
            <a:r>
              <a:rPr lang="es-ES_tradnl" dirty="0" smtClean="0"/>
              <a:t>portugués</a:t>
            </a:r>
            <a:endParaRPr lang="es-ES" dirty="0"/>
          </a:p>
        </p:txBody>
      </p:sp>
      <p:grpSp>
        <p:nvGrpSpPr>
          <p:cNvPr id="22" name="Grupo 21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8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33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Imagen 35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7" name="Imagen 36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8" name="Imagen 37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9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1" name="Título 1">
            <a:extLst>
              <a:ext uri="{FF2B5EF4-FFF2-40B4-BE49-F238E27FC236}">
                <a16:creationId xmlns="" xmlns:a16="http://schemas.microsoft.com/office/drawing/2014/main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2143" y="1067870"/>
            <a:ext cx="2394535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18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 Cursos de </a:t>
            </a:r>
            <a:r>
              <a:rPr lang="es-ES" sz="1800" b="1" dirty="0" err="1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teleformación</a:t>
            </a:r>
            <a:r>
              <a:rPr lang="es-ES" sz="18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</a:pPr>
            <a:endParaRPr lang="es-ES" sz="1800" b="1" dirty="0" smtClean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18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“Estrategias de Mitigación y Adaptación al cambio climático en la captación, distribución y usos del agua”</a:t>
            </a:r>
          </a:p>
        </p:txBody>
      </p:sp>
      <p:graphicFrame>
        <p:nvGraphicFramePr>
          <p:cNvPr id="43" name="Gráfico 4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1048893"/>
              </p:ext>
            </p:extLst>
          </p:nvPr>
        </p:nvGraphicFramePr>
        <p:xfrm>
          <a:off x="3168645" y="1509162"/>
          <a:ext cx="496495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graphicFrame>
        <p:nvGraphicFramePr>
          <p:cNvPr id="44" name="Gráfico 4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1891390"/>
              </p:ext>
            </p:extLst>
          </p:nvPr>
        </p:nvGraphicFramePr>
        <p:xfrm>
          <a:off x="8356640" y="3264132"/>
          <a:ext cx="357777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</p:spTree>
    <p:extLst>
      <p:ext uri="{BB962C8B-B14F-4D97-AF65-F5344CB8AC3E}">
        <p14:creationId xmlns:p14="http://schemas.microsoft.com/office/powerpoint/2010/main" val="58754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45457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35B1700-E835-BA47-9F1A-3B4729DD8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259" y="1305672"/>
            <a:ext cx="2034092" cy="1325563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INDEX</a:t>
            </a:r>
            <a:endParaRPr lang="es-ES" sz="20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27" name="Google Shape;175;p31"/>
          <p:cNvSpPr txBox="1">
            <a:spLocks/>
          </p:cNvSpPr>
          <p:nvPr/>
        </p:nvSpPr>
        <p:spPr>
          <a:xfrm>
            <a:off x="2995036" y="2630000"/>
            <a:ext cx="2869907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  <a:defRPr sz="14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sz="18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sz="18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sz="18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sz="18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sz="18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sz="18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sz="18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sz="18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9pPr>
          </a:lstStyle>
          <a:p>
            <a:pPr>
              <a:defRPr/>
            </a:pPr>
            <a:r>
              <a:rPr lang="es-ES" b="1" kern="0" dirty="0" smtClean="0"/>
              <a:t>Actividad 2.1. Análisis de vulnerabilidad y medidas de adaptación</a:t>
            </a:r>
            <a:endParaRPr lang="es-ES" b="1" kern="0" dirty="0"/>
          </a:p>
        </p:txBody>
      </p:sp>
      <p:sp>
        <p:nvSpPr>
          <p:cNvPr id="28" name="Google Shape;177;p31"/>
          <p:cNvSpPr txBox="1">
            <a:spLocks/>
          </p:cNvSpPr>
          <p:nvPr/>
        </p:nvSpPr>
        <p:spPr>
          <a:xfrm>
            <a:off x="3387502" y="1653607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tabLst/>
              <a:defRPr/>
            </a:pPr>
            <a:r>
              <a:rPr kumimoji="0" lang="es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178B9B"/>
                </a:solidFill>
                <a:effectLst/>
                <a:uLnTx/>
                <a:uFillTx/>
                <a:latin typeface="Fira Sans Extra Condensed Medium"/>
                <a:sym typeface="Fira Sans Extra Condensed Medium"/>
              </a:rPr>
              <a:t>01</a:t>
            </a:r>
            <a:endParaRPr kumimoji="0" lang="es" sz="6000" b="0" i="0" u="none" strike="noStrike" kern="0" cap="none" spc="0" normalizeH="0" baseline="0" noProof="0" dirty="0">
              <a:ln>
                <a:noFill/>
              </a:ln>
              <a:solidFill>
                <a:srgbClr val="178B9B"/>
              </a:solidFill>
              <a:effectLst/>
              <a:uLnTx/>
              <a:uFillTx/>
              <a:latin typeface="Fira Sans Extra Condensed Medium"/>
              <a:sym typeface="Fira Sans Extra Condensed Medium"/>
            </a:endParaRPr>
          </a:p>
        </p:txBody>
      </p:sp>
      <p:sp>
        <p:nvSpPr>
          <p:cNvPr id="29" name="Google Shape;178;p31"/>
          <p:cNvSpPr txBox="1">
            <a:spLocks/>
          </p:cNvSpPr>
          <p:nvPr/>
        </p:nvSpPr>
        <p:spPr>
          <a:xfrm>
            <a:off x="6025630" y="2613837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s-ES"/>
            </a:defPPr>
            <a:lvl1pPr marR="0"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  <a:defRPr sz="1400" b="1" i="0" u="none" strike="noStrike" kern="0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9pPr>
          </a:lstStyle>
          <a:p>
            <a:r>
              <a:rPr lang="es-ES" dirty="0"/>
              <a:t>Actividad 2.2. Propuestas políticas y normativas de adaptación</a:t>
            </a:r>
          </a:p>
        </p:txBody>
      </p:sp>
      <p:sp>
        <p:nvSpPr>
          <p:cNvPr id="31" name="Google Shape;180;p31"/>
          <p:cNvSpPr txBox="1">
            <a:spLocks/>
          </p:cNvSpPr>
          <p:nvPr/>
        </p:nvSpPr>
        <p:spPr>
          <a:xfrm>
            <a:off x="6399562" y="1669500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tabLst/>
              <a:defRPr/>
            </a:pPr>
            <a:r>
              <a:rPr kumimoji="0" lang="es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178B9B"/>
                </a:solidFill>
                <a:effectLst/>
                <a:uLnTx/>
                <a:uFillTx/>
                <a:latin typeface="Fira Sans Extra Condensed Medium"/>
                <a:sym typeface="Fira Sans Extra Condensed Medium"/>
              </a:rPr>
              <a:t>02</a:t>
            </a:r>
            <a:endParaRPr kumimoji="0" lang="es" sz="6000" b="0" i="0" u="none" strike="noStrike" kern="0" cap="none" spc="0" normalizeH="0" baseline="0" noProof="0" dirty="0">
              <a:ln>
                <a:noFill/>
              </a:ln>
              <a:solidFill>
                <a:srgbClr val="178B9B"/>
              </a:solidFill>
              <a:effectLst/>
              <a:uLnTx/>
              <a:uFillTx/>
              <a:latin typeface="Fira Sans Extra Condensed Medium"/>
              <a:sym typeface="Fira Sans Extra Condensed Medium"/>
            </a:endParaRPr>
          </a:p>
        </p:txBody>
      </p:sp>
      <p:sp>
        <p:nvSpPr>
          <p:cNvPr id="32" name="Google Shape;181;p31"/>
          <p:cNvSpPr txBox="1">
            <a:spLocks/>
          </p:cNvSpPr>
          <p:nvPr/>
        </p:nvSpPr>
        <p:spPr>
          <a:xfrm>
            <a:off x="5763482" y="4802919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s-ES"/>
            </a:defPPr>
            <a:lvl1pPr marR="0"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  <a:defRPr sz="1400" b="1" i="0" u="none" strike="noStrike" kern="0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9pPr>
          </a:lstStyle>
          <a:p>
            <a:r>
              <a:rPr lang="es-ES" dirty="0"/>
              <a:t>Actividad 3.3. Estrategia de sensibilización</a:t>
            </a:r>
          </a:p>
          <a:p>
            <a:endParaRPr lang="es-ES" dirty="0">
              <a:sym typeface="Fira Sans Extra Condensed Medium"/>
            </a:endParaRPr>
          </a:p>
        </p:txBody>
      </p:sp>
      <p:sp>
        <p:nvSpPr>
          <p:cNvPr id="36" name="Google Shape;186;p31"/>
          <p:cNvSpPr txBox="1">
            <a:spLocks/>
          </p:cNvSpPr>
          <p:nvPr/>
        </p:nvSpPr>
        <p:spPr>
          <a:xfrm>
            <a:off x="6399562" y="3558705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tabLst/>
              <a:defRPr/>
            </a:pPr>
            <a:r>
              <a:rPr kumimoji="0" lang="es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178B9B"/>
                </a:solidFill>
                <a:effectLst/>
                <a:uLnTx/>
                <a:uFillTx/>
                <a:latin typeface="Fira Sans Extra Condensed Medium"/>
                <a:sym typeface="Fira Sans Extra Condensed Medium"/>
              </a:rPr>
              <a:t>04</a:t>
            </a:r>
            <a:endParaRPr kumimoji="0" lang="es" sz="6000" b="0" i="0" u="none" strike="noStrike" kern="0" cap="none" spc="0" normalizeH="0" baseline="0" noProof="0" dirty="0">
              <a:ln>
                <a:noFill/>
              </a:ln>
              <a:solidFill>
                <a:srgbClr val="178B9B"/>
              </a:solidFill>
              <a:effectLst/>
              <a:uLnTx/>
              <a:uFillTx/>
              <a:latin typeface="Fira Sans Extra Condensed Medium"/>
              <a:sym typeface="Fira Sans Extra Condensed Medium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864837" y="2374028"/>
            <a:ext cx="5506050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ángulo 39"/>
          <p:cNvSpPr/>
          <p:nvPr/>
        </p:nvSpPr>
        <p:spPr>
          <a:xfrm>
            <a:off x="5883194" y="4468349"/>
            <a:ext cx="2389777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Google Shape;180;p31"/>
          <p:cNvSpPr txBox="1">
            <a:spLocks/>
          </p:cNvSpPr>
          <p:nvPr/>
        </p:nvSpPr>
        <p:spPr>
          <a:xfrm>
            <a:off x="3583015" y="3673723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defRPr sz="6000" b="0" i="0" u="none" strike="noStrike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  <a:tabLst/>
              <a:defRPr/>
            </a:pPr>
            <a:r>
              <a:rPr lang="es" kern="0" dirty="0" smtClean="0">
                <a:solidFill>
                  <a:srgbClr val="178B9B"/>
                </a:solidFill>
              </a:rPr>
              <a:t>03</a:t>
            </a:r>
            <a:endParaRPr kumimoji="0" lang="es" sz="6000" b="0" i="0" u="none" strike="noStrike" kern="0" cap="none" spc="0" normalizeH="0" baseline="0" noProof="0" dirty="0">
              <a:ln>
                <a:noFill/>
              </a:ln>
              <a:solidFill>
                <a:srgbClr val="178B9B"/>
              </a:solidFill>
              <a:effectLst/>
              <a:uLnTx/>
              <a:uFillTx/>
              <a:latin typeface="Fira Sans Extra Condensed Medium"/>
              <a:sym typeface="Fira Sans Extra Condensed Medium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3069513" y="4468349"/>
            <a:ext cx="2389777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Google Shape;178;p31"/>
          <p:cNvSpPr txBox="1">
            <a:spLocks/>
          </p:cNvSpPr>
          <p:nvPr/>
        </p:nvSpPr>
        <p:spPr>
          <a:xfrm>
            <a:off x="3018791" y="4763300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s-ES"/>
            </a:defPPr>
            <a:lvl1pPr marR="0"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  <a:defRPr sz="1400" b="1" i="0" u="none" strike="noStrike" kern="0" cap="none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Squada One"/>
              <a:buNone/>
              <a:defRPr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</a:defRPr>
            </a:lvl9pPr>
          </a:lstStyle>
          <a:p>
            <a:r>
              <a:rPr lang="es-ES" dirty="0"/>
              <a:t>Actividad 2.3. Fortalecimiento de las capacidades</a:t>
            </a:r>
          </a:p>
        </p:txBody>
      </p:sp>
      <p:grpSp>
        <p:nvGrpSpPr>
          <p:cNvPr id="19" name="Grupo 18"/>
          <p:cNvGrpSpPr/>
          <p:nvPr/>
        </p:nvGrpSpPr>
        <p:grpSpPr>
          <a:xfrm>
            <a:off x="63875" y="6017347"/>
            <a:ext cx="12128125" cy="862749"/>
            <a:chOff x="60361" y="5991573"/>
            <a:chExt cx="12128125" cy="862749"/>
          </a:xfrm>
        </p:grpSpPr>
        <p:pic>
          <p:nvPicPr>
            <p:cNvPr id="23" name="Imagen 22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4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34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Imagen 37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41" name="Imagen 40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42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8135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="" xmlns:a16="http://schemas.microsoft.com/office/drawing/2014/main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="" xmlns:a16="http://schemas.microsoft.com/office/drawing/2014/main" id="{97E12952-F80D-4DCF-BB53-736DB4184D81}"/>
              </a:ext>
            </a:extLst>
          </p:cNvPr>
          <p:cNvSpPr txBox="1"/>
          <p:nvPr/>
        </p:nvSpPr>
        <p:spPr>
          <a:xfrm>
            <a:off x="3267769" y="1306399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7696949" y="1322728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5" name="Título 1">
            <a:extLst>
              <a:ext uri="{FF2B5EF4-FFF2-40B4-BE49-F238E27FC236}">
                <a16:creationId xmlns="" xmlns:a16="http://schemas.microsoft.com/office/drawing/2014/main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2143" y="1067870"/>
            <a:ext cx="2394535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18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 Cursos de </a:t>
            </a:r>
            <a:r>
              <a:rPr lang="es-ES" sz="1800" b="1" dirty="0" err="1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teleformación</a:t>
            </a:r>
            <a:r>
              <a:rPr lang="es-ES" sz="18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</a:pPr>
            <a:endParaRPr lang="es-ES" sz="18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18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“Estrategias de Mitigación y Adaptación al cambio climático en la captación, distribución y usos del agua”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3135884" y="636954"/>
            <a:ext cx="8547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u="sng" dirty="0" smtClean="0"/>
              <a:t>Resultados de la encuesta de valoración:</a:t>
            </a:r>
            <a:endParaRPr lang="es-ES" sz="1600" b="1" dirty="0"/>
          </a:p>
        </p:txBody>
      </p:sp>
      <p:grpSp>
        <p:nvGrpSpPr>
          <p:cNvPr id="17" name="Grupo 16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2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9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4" name="Imagen 33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5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CuadroTexto 35"/>
          <p:cNvSpPr txBox="1"/>
          <p:nvPr/>
        </p:nvSpPr>
        <p:spPr>
          <a:xfrm>
            <a:off x="484302" y="4071862"/>
            <a:ext cx="3166230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dirty="0" smtClean="0"/>
              <a:t>La cuestión más valorada ha sido la “calidad del contenido del curso”. </a:t>
            </a:r>
            <a:endParaRPr lang="es-ES" dirty="0"/>
          </a:p>
        </p:txBody>
      </p:sp>
      <p:graphicFrame>
        <p:nvGraphicFramePr>
          <p:cNvPr id="38" name="Gráfico 3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4200868"/>
              </p:ext>
            </p:extLst>
          </p:nvPr>
        </p:nvGraphicFramePr>
        <p:xfrm>
          <a:off x="3931108" y="1450447"/>
          <a:ext cx="7531682" cy="4235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</p:spTree>
    <p:extLst>
      <p:ext uri="{BB962C8B-B14F-4D97-AF65-F5344CB8AC3E}">
        <p14:creationId xmlns:p14="http://schemas.microsoft.com/office/powerpoint/2010/main" val="388399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="" xmlns:a16="http://schemas.microsoft.com/office/drawing/2014/main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044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="" xmlns:a16="http://schemas.microsoft.com/office/drawing/2014/main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="" xmlns:a16="http://schemas.microsoft.com/office/drawing/2014/main" id="{97E12952-F80D-4DCF-BB53-736DB4184D81}"/>
              </a:ext>
            </a:extLst>
          </p:cNvPr>
          <p:cNvSpPr txBox="1"/>
          <p:nvPr/>
        </p:nvSpPr>
        <p:spPr>
          <a:xfrm>
            <a:off x="3267769" y="1306399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="" xmlns:a16="http://schemas.microsoft.com/office/drawing/2014/main" id="{8DC96D2D-472C-4DB2-B8D3-8D8B64A12D12}"/>
              </a:ext>
            </a:extLst>
          </p:cNvPr>
          <p:cNvSpPr txBox="1"/>
          <p:nvPr/>
        </p:nvSpPr>
        <p:spPr>
          <a:xfrm>
            <a:off x="7696949" y="1322728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800329"/>
              </p:ext>
            </p:extLst>
          </p:nvPr>
        </p:nvGraphicFramePr>
        <p:xfrm>
          <a:off x="3030280" y="1523151"/>
          <a:ext cx="9015182" cy="289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8934"/>
                <a:gridCol w="3888124"/>
                <a:gridCol w="3888124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Región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aseline="0" dirty="0" smtClean="0"/>
                        <a:t>Introducción al Cambio Climático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Estrategias Adaptación Sector Agua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Canarias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64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29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Cabo Verde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16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10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Madeira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24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9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Mauritania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15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3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dirty="0" smtClean="0"/>
                        <a:t>Senegal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14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7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000" b="1" dirty="0" smtClean="0">
                          <a:solidFill>
                            <a:schemeClr val="tx1"/>
                          </a:solidFill>
                        </a:rPr>
                        <a:t>Total</a:t>
                      </a:r>
                      <a:endParaRPr lang="es-E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>
                          <a:solidFill>
                            <a:schemeClr val="tx1"/>
                          </a:solidFill>
                        </a:rPr>
                        <a:t>133</a:t>
                      </a:r>
                      <a:endParaRPr lang="es-E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1" dirty="0" smtClean="0">
                          <a:solidFill>
                            <a:schemeClr val="tx1"/>
                          </a:solidFill>
                        </a:rPr>
                        <a:t>68</a:t>
                      </a:r>
                      <a:endParaRPr lang="es-E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CuadroTexto 23"/>
          <p:cNvSpPr txBox="1"/>
          <p:nvPr/>
        </p:nvSpPr>
        <p:spPr>
          <a:xfrm>
            <a:off x="4520083" y="923840"/>
            <a:ext cx="4219471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Total personas formadas a Diciembre 2023:</a:t>
            </a:r>
            <a:endParaRPr lang="es-ES" dirty="0"/>
          </a:p>
        </p:txBody>
      </p:sp>
      <p:sp>
        <p:nvSpPr>
          <p:cNvPr id="26" name="CuadroTexto 25"/>
          <p:cNvSpPr txBox="1"/>
          <p:nvPr/>
        </p:nvSpPr>
        <p:spPr>
          <a:xfrm>
            <a:off x="3220402" y="935436"/>
            <a:ext cx="12277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u="sng" dirty="0" smtClean="0"/>
              <a:t>Resultados:</a:t>
            </a:r>
            <a:endParaRPr lang="es-ES" sz="1600" b="1" dirty="0"/>
          </a:p>
        </p:txBody>
      </p:sp>
      <p:sp>
        <p:nvSpPr>
          <p:cNvPr id="2" name="CuadroTexto 1"/>
          <p:cNvSpPr txBox="1"/>
          <p:nvPr/>
        </p:nvSpPr>
        <p:spPr>
          <a:xfrm>
            <a:off x="3305531" y="4850745"/>
            <a:ext cx="821867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dirty="0" smtClean="0"/>
              <a:t>2 Colaboraciones MACCLIMA - </a:t>
            </a:r>
            <a:r>
              <a:rPr lang="es-ES" i="1" u="sng" dirty="0" smtClean="0"/>
              <a:t>Fundación Mujeres por África</a:t>
            </a:r>
            <a:r>
              <a:rPr lang="es-ES" dirty="0" smtClean="0"/>
              <a:t>: Edición especial del Curso de Introducción al cambio climático en Inglés para Noviembre de 2022/23  para mujeres africanas (versión en Inglés).</a:t>
            </a:r>
            <a:endParaRPr lang="es-ES" dirty="0"/>
          </a:p>
        </p:txBody>
      </p:sp>
      <p:grpSp>
        <p:nvGrpSpPr>
          <p:cNvPr id="17" name="Grupo 16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2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9" name="Imagen 28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30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4" name="Imagen 33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5" name="Imagen 3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6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Título 1">
            <a:extLst>
              <a:ext uri="{FF2B5EF4-FFF2-40B4-BE49-F238E27FC236}">
                <a16:creationId xmlns="" xmlns:a16="http://schemas.microsoft.com/office/drawing/2014/main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2143" y="1067870"/>
            <a:ext cx="2394535" cy="349671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 Cursos de </a:t>
            </a:r>
            <a:r>
              <a:rPr lang="es-ES" sz="2000" b="1" dirty="0" err="1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teleformación</a:t>
            </a: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</a:pPr>
            <a:endParaRPr lang="es-ES" sz="2000" b="1" dirty="0" smtClean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“Introducción al cambio climático</a:t>
            </a:r>
            <a:r>
              <a:rPr lang="es-ES" sz="20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  <a:p>
            <a:pPr>
              <a:lnSpc>
                <a:spcPct val="100000"/>
              </a:lnSpc>
            </a:pPr>
            <a:endParaRPr lang="es-ES" sz="2000" b="1" dirty="0" smtClean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“Estrategias </a:t>
            </a:r>
            <a:r>
              <a:rPr lang="es-ES" sz="20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Mitigación y Adaptación al cambio climático en la captación, distribución y usos del </a:t>
            </a: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agua”</a:t>
            </a:r>
            <a:endParaRPr lang="es-ES" sz="20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84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35B1700-E835-BA47-9F1A-3B4729DD8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258" y="1305672"/>
            <a:ext cx="2300941" cy="1325563"/>
          </a:xfrm>
        </p:spPr>
        <p:txBody>
          <a:bodyPr anchor="t">
            <a:normAutofit/>
          </a:bodyPr>
          <a:lstStyle/>
          <a:p>
            <a:pPr>
              <a:defRPr/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 Estrategia </a:t>
            </a:r>
            <a:r>
              <a:rPr lang="es-ES" sz="20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sensibilización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42" name="Google Shape;203;p33"/>
          <p:cNvSpPr/>
          <p:nvPr/>
        </p:nvSpPr>
        <p:spPr>
          <a:xfrm flipH="1">
            <a:off x="3255264" y="908015"/>
            <a:ext cx="8476488" cy="3066108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Rectángulo 2"/>
          <p:cNvSpPr/>
          <p:nvPr/>
        </p:nvSpPr>
        <p:spPr>
          <a:xfrm>
            <a:off x="3493633" y="1067302"/>
            <a:ext cx="7333481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1346400">
              <a:lnSpc>
                <a:spcPct val="150000"/>
              </a:lnSpc>
              <a:tabLst>
                <a:tab pos="1260000" algn="l"/>
              </a:tabLst>
            </a:pPr>
            <a:r>
              <a:rPr lang="es-ES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Actividad </a:t>
            </a:r>
            <a:r>
              <a:rPr lang="es-ES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2.3.3</a:t>
            </a:r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Desarrollar </a:t>
            </a:r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implementar una estrategia de sensibilización y difusión que contribuya a mejorar el conocimiento asociado al fenómeno del cambio climático entre la ciudadanía, las administraciones locales y entidades empresariales del espacio de cooperación</a:t>
            </a:r>
          </a:p>
        </p:txBody>
      </p:sp>
      <p:sp>
        <p:nvSpPr>
          <p:cNvPr id="4" name="Rectángulo 3"/>
          <p:cNvSpPr/>
          <p:nvPr/>
        </p:nvSpPr>
        <p:spPr>
          <a:xfrm>
            <a:off x="4123944" y="2445800"/>
            <a:ext cx="7088234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Colaboración en elaboración de estrategia a partir de la experiencia previa del ITC. Compartir conocimientos y documentación.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Adaptar y Capitalizar material y herramientas divulgativas existentes desarrolladas previamente en el ámbito de otros proyectos.</a:t>
            </a:r>
          </a:p>
          <a:p>
            <a:pPr marL="171450" lvl="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Disponibilidad para participar en las acciones de divulgación que se definan</a:t>
            </a:r>
          </a:p>
          <a:p>
            <a:pPr lvl="0" algn="just" defTabSz="1346400">
              <a:lnSpc>
                <a:spcPct val="150000"/>
              </a:lnSpc>
              <a:tabLst>
                <a:tab pos="1260000" algn="l"/>
              </a:tabLst>
            </a:pPr>
            <a:endParaRPr lang="es-E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14" name="Imagen 13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7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2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28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1802" y="4760344"/>
            <a:ext cx="1251153" cy="42902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1" name="Imagen 30"/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5165" y="4356543"/>
            <a:ext cx="2174458" cy="141935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3790" y="4346496"/>
            <a:ext cx="2032540" cy="145132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Imagen 32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8458" y="4369110"/>
            <a:ext cx="2071414" cy="139422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625" y="2457614"/>
            <a:ext cx="1606145" cy="21600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68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63276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26" name="Google Shape;205;p33"/>
          <p:cNvSpPr txBox="1">
            <a:spLocks/>
          </p:cNvSpPr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 Regular"/>
              <a:buNone/>
              <a:defRPr sz="12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 Regular"/>
              <a:buNone/>
              <a:tabLst/>
              <a:defRPr/>
            </a:pPr>
            <a:endParaRPr kumimoji="0" lang="es-ES" sz="1200" b="0" i="0" u="none" strike="noStrike" kern="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Roboto Slab Regular"/>
              <a:ea typeface="Roboto Slab Regular"/>
              <a:sym typeface="Roboto Slab Regular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893" y="869258"/>
            <a:ext cx="5488607" cy="20985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3717" y="1746204"/>
            <a:ext cx="5630694" cy="3341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783"/>
          <a:stretch/>
        </p:blipFill>
        <p:spPr>
          <a:xfrm>
            <a:off x="1655900" y="3194822"/>
            <a:ext cx="4255477" cy="2843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ctángulo 10"/>
          <p:cNvSpPr/>
          <p:nvPr/>
        </p:nvSpPr>
        <p:spPr>
          <a:xfrm>
            <a:off x="3120389" y="335772"/>
            <a:ext cx="897603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070" algn="just">
              <a:lnSpc>
                <a:spcPct val="115000"/>
              </a:lnSpc>
              <a:spcAft>
                <a:spcPts val="0"/>
              </a:spcAft>
            </a:pPr>
            <a:r>
              <a:rPr lang="es-ES" sz="2000" u="sng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Nuevos recursos didácticos </a:t>
            </a:r>
            <a:r>
              <a:rPr lang="es-E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s-E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E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60361" y="6072035"/>
            <a:ext cx="12128125" cy="862749"/>
            <a:chOff x="60361" y="5991573"/>
            <a:chExt cx="12128125" cy="862749"/>
          </a:xfrm>
        </p:grpSpPr>
        <p:pic>
          <p:nvPicPr>
            <p:cNvPr id="14" name="Imagen 13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7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2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29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116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lipse 12"/>
          <p:cNvSpPr/>
          <p:nvPr/>
        </p:nvSpPr>
        <p:spPr>
          <a:xfrm>
            <a:off x="7115272" y="3741793"/>
            <a:ext cx="817685" cy="491179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895DB398-1485-F648-B52E-FD7DB0629E68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3D196703-64CF-AA4C-B913-BC96364688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052" y="365125"/>
            <a:ext cx="3238500" cy="4191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34FA1BF0-5798-E243-B026-D0DF5AC557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386433"/>
            <a:ext cx="2870200" cy="7747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A4DA308D-B29C-E74F-98F7-FA3AAE98D4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xmlns="" id="{27958EE4-A145-8641-BE7F-D16A34C8EB13}"/>
              </a:ext>
            </a:extLst>
          </p:cNvPr>
          <p:cNvSpPr/>
          <p:nvPr/>
        </p:nvSpPr>
        <p:spPr>
          <a:xfrm>
            <a:off x="8446052" y="4624251"/>
            <a:ext cx="3122061" cy="1149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Rectángulo 1"/>
          <p:cNvSpPr/>
          <p:nvPr/>
        </p:nvSpPr>
        <p:spPr>
          <a:xfrm>
            <a:off x="3120389" y="335772"/>
            <a:ext cx="897603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79070" algn="just">
              <a:lnSpc>
                <a:spcPct val="115000"/>
              </a:lnSpc>
              <a:spcAft>
                <a:spcPts val="0"/>
              </a:spcAft>
            </a:pPr>
            <a:r>
              <a:rPr lang="es-ES" sz="20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Contribución y tareas de ITC</a:t>
            </a:r>
            <a:r>
              <a:rPr lang="es-ES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s-E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E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308449"/>
              </p:ext>
            </p:extLst>
          </p:nvPr>
        </p:nvGraphicFramePr>
        <p:xfrm>
          <a:off x="3200401" y="1112216"/>
          <a:ext cx="8484150" cy="297751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459103"/>
                <a:gridCol w="1734618"/>
                <a:gridCol w="1727542"/>
                <a:gridCol w="1562887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 Actuación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Nº de </a:t>
                      </a:r>
                      <a:r>
                        <a:rPr lang="es-ES" sz="1400" b="1" u="none" strike="noStrike" dirty="0" smtClean="0">
                          <a:effectLst/>
                        </a:rPr>
                        <a:t>personas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Género femenino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Género masculino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Feria del clima y la energía 2022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40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60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Jornadas Cama fuerteventura 2022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Jornadas IES Quesada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50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27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Jornadas Liceo Fránces 2022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9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 smtClean="0">
                          <a:effectLst/>
                        </a:rPr>
                        <a:t>Jornadas </a:t>
                      </a:r>
                      <a:r>
                        <a:rPr lang="es-ES" sz="1200" u="none" strike="noStrike" dirty="0">
                          <a:effectLst/>
                        </a:rPr>
                        <a:t>Liceo </a:t>
                      </a:r>
                      <a:r>
                        <a:rPr lang="es-ES" sz="1200" u="none" strike="noStrike" dirty="0" smtClean="0">
                          <a:effectLst/>
                        </a:rPr>
                        <a:t>francés </a:t>
                      </a:r>
                      <a:r>
                        <a:rPr lang="es-ES" sz="1200" u="none" strike="noStrike" dirty="0">
                          <a:effectLst/>
                        </a:rPr>
                        <a:t>mayo 2023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14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Miniferia mayo 2022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227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146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81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Semana de la ciencia 2022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96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43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53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Seminario técnico Gáldar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41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32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9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Simposio Lanzarote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3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17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Taller IES San </a:t>
                      </a:r>
                      <a:r>
                        <a:rPr lang="es-ES" sz="1200" u="none" strike="noStrike" dirty="0" err="1">
                          <a:effectLst/>
                        </a:rPr>
                        <a:t>Cristobal</a:t>
                      </a:r>
                      <a:r>
                        <a:rPr lang="es-ES" sz="1200" u="none" strike="noStrike" dirty="0">
                          <a:effectLst/>
                        </a:rPr>
                        <a:t> octubre 2023 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35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19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Taller Erasmus Pozo Izquierdo 2023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52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24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28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Talleres IES Felo Monzón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50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33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Talleres Colegio María Auxiliadora de Telde 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51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>
                          <a:effectLst/>
                        </a:rPr>
                        <a:t>17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dirty="0">
                          <a:effectLst/>
                        </a:rPr>
                        <a:t>34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8125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TOTAL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u="none" strike="noStrike" dirty="0">
                          <a:effectLst/>
                        </a:rPr>
                        <a:t>805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>
                          <a:effectLst/>
                        </a:rPr>
                        <a:t>411</a:t>
                      </a:r>
                      <a:endParaRPr lang="es-E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1" u="none" strike="noStrike" dirty="0">
                          <a:effectLst/>
                        </a:rPr>
                        <a:t>394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pSp>
        <p:nvGrpSpPr>
          <p:cNvPr id="14" name="Grupo 13"/>
          <p:cNvGrpSpPr/>
          <p:nvPr/>
        </p:nvGrpSpPr>
        <p:grpSpPr>
          <a:xfrm>
            <a:off x="60361" y="6060765"/>
            <a:ext cx="12128125" cy="862749"/>
            <a:chOff x="60361" y="5991573"/>
            <a:chExt cx="12128125" cy="862749"/>
          </a:xfrm>
        </p:grpSpPr>
        <p:pic>
          <p:nvPicPr>
            <p:cNvPr id="15" name="Imagen 14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7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3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29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Imagen 2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0004" y="4271473"/>
            <a:ext cx="2161918" cy="16214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7553" y="4240887"/>
            <a:ext cx="2159999" cy="16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101" y="4232972"/>
            <a:ext cx="2160000" cy="16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Título 1">
            <a:extLst>
              <a:ext uri="{FF2B5EF4-FFF2-40B4-BE49-F238E27FC236}">
                <a16:creationId xmlns:a16="http://schemas.microsoft.com/office/drawing/2014/main" xmlns="" id="{E35B1700-E835-BA47-9F1A-3B4729DD8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258" y="1305672"/>
            <a:ext cx="2300941" cy="1325563"/>
          </a:xfrm>
        </p:spPr>
        <p:txBody>
          <a:bodyPr anchor="t">
            <a:normAutofit/>
          </a:bodyPr>
          <a:lstStyle/>
          <a:p>
            <a:pPr>
              <a:defRPr/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 Estrategia </a:t>
            </a:r>
            <a:r>
              <a:rPr lang="es-ES" sz="2000" b="1" dirty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sensibilización</a:t>
            </a:r>
          </a:p>
        </p:txBody>
      </p:sp>
    </p:spTree>
    <p:extLst>
      <p:ext uri="{BB962C8B-B14F-4D97-AF65-F5344CB8AC3E}">
        <p14:creationId xmlns:p14="http://schemas.microsoft.com/office/powerpoint/2010/main" val="32282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="" xmlns:a16="http://schemas.microsoft.com/office/drawing/2014/main" id="{07D5F1BE-FFE6-D549-8B77-9F56B6EAAC5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96635FDE-8569-F747-BEC3-F83CE3DC50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60383"/>
            <a:ext cx="2870200" cy="7747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D9FC95A3-10AF-A84A-AC9E-FA64D78E5A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="" xmlns:a16="http://schemas.microsoft.com/office/drawing/2014/main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3196603" y="349498"/>
            <a:ext cx="6194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Foro Internacional </a:t>
            </a:r>
            <a:r>
              <a:rPr lang="es-ES" b="1" dirty="0" err="1" smtClean="0"/>
              <a:t>Ecoislas</a:t>
            </a:r>
            <a:r>
              <a:rPr lang="es-ES" b="1" dirty="0"/>
              <a:t>:</a:t>
            </a:r>
            <a:r>
              <a:rPr lang="es-ES" b="1" dirty="0" smtClean="0"/>
              <a:t> </a:t>
            </a:r>
          </a:p>
          <a:p>
            <a:endParaRPr lang="es-ES" b="1" dirty="0"/>
          </a:p>
        </p:txBody>
      </p:sp>
      <p:sp>
        <p:nvSpPr>
          <p:cNvPr id="16" name="Rectángulo 15"/>
          <p:cNvSpPr/>
          <p:nvPr/>
        </p:nvSpPr>
        <p:spPr>
          <a:xfrm>
            <a:off x="3163446" y="3110400"/>
            <a:ext cx="867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Barcelona conference: Water </a:t>
            </a:r>
            <a:r>
              <a:rPr lang="en-US" b="1" dirty="0"/>
              <a:t>management in a changing climate Modeling, forecasting and advanced </a:t>
            </a:r>
            <a:r>
              <a:rPr lang="en-US" b="1" dirty="0" smtClean="0"/>
              <a:t>analytics. </a:t>
            </a:r>
            <a:r>
              <a:rPr lang="es-ES" b="1" dirty="0" smtClean="0"/>
              <a:t>Noviembre 2023</a:t>
            </a:r>
            <a:endParaRPr lang="es-ES" b="1" dirty="0"/>
          </a:p>
        </p:txBody>
      </p:sp>
      <p:sp>
        <p:nvSpPr>
          <p:cNvPr id="20" name="Flecha derecha 19"/>
          <p:cNvSpPr/>
          <p:nvPr/>
        </p:nvSpPr>
        <p:spPr>
          <a:xfrm>
            <a:off x="7055000" y="4805057"/>
            <a:ext cx="532762" cy="336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xmlns="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3246" y="889785"/>
            <a:ext cx="2472166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Comunicación:</a:t>
            </a:r>
            <a:endParaRPr lang="es-ES" sz="20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3731" y="751541"/>
            <a:ext cx="3461908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Rectángulo 17"/>
          <p:cNvSpPr/>
          <p:nvPr/>
        </p:nvSpPr>
        <p:spPr>
          <a:xfrm>
            <a:off x="7650963" y="1171955"/>
            <a:ext cx="4099077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smtClean="0"/>
              <a:t>Presentación de la metodología empleada para los análisis de vulnerabilidad</a:t>
            </a:r>
            <a:r>
              <a:rPr lang="es-ES" sz="2400" dirty="0"/>
              <a:t>.</a:t>
            </a:r>
            <a:endParaRPr lang="es-ES" dirty="0"/>
          </a:p>
        </p:txBody>
      </p:sp>
      <p:sp>
        <p:nvSpPr>
          <p:cNvPr id="21" name="Rectángulo 20"/>
          <p:cNvSpPr/>
          <p:nvPr/>
        </p:nvSpPr>
        <p:spPr>
          <a:xfrm>
            <a:off x="7697360" y="4249844"/>
            <a:ext cx="4400152" cy="116955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dirty="0" smtClean="0"/>
              <a:t>Presentación de la metodología empleada para los análisis de vulnerabilidad</a:t>
            </a:r>
            <a:r>
              <a:rPr lang="es-ES" sz="2400" dirty="0" smtClean="0"/>
              <a:t>.</a:t>
            </a:r>
          </a:p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dirty="0" err="1" smtClean="0"/>
              <a:t>Networking</a:t>
            </a:r>
            <a:r>
              <a:rPr lang="es-ES" dirty="0" smtClean="0"/>
              <a:t> y búsqueda de sinergias.</a:t>
            </a:r>
            <a:endParaRPr lang="es-ES" dirty="0"/>
          </a:p>
        </p:txBody>
      </p:sp>
      <p:sp>
        <p:nvSpPr>
          <p:cNvPr id="22" name="Flecha derecha 21"/>
          <p:cNvSpPr/>
          <p:nvPr/>
        </p:nvSpPr>
        <p:spPr>
          <a:xfrm>
            <a:off x="6941565" y="1478002"/>
            <a:ext cx="529390" cy="3361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3731" y="3826218"/>
            <a:ext cx="3690984" cy="2138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3" name="Grupo 22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25" name="Imagen 24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6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9" name="Imagen 28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31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Imagen 33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5" name="Imagen 34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6" name="Imagen 35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7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CuadroTexto 37"/>
          <p:cNvSpPr txBox="1"/>
          <p:nvPr/>
        </p:nvSpPr>
        <p:spPr>
          <a:xfrm>
            <a:off x="101676" y="4023802"/>
            <a:ext cx="2663736" cy="369332"/>
          </a:xfrm>
          <a:prstGeom prst="rect">
            <a:avLst/>
          </a:prstGeom>
          <a:ln w="28575">
            <a:solidFill>
              <a:srgbClr val="179B9C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Participación en eventos.</a:t>
            </a:r>
            <a:endParaRPr lang="es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85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895DB398-1485-F648-B52E-FD7DB0629E68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3D196703-64CF-AA4C-B913-BC96364688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052" y="365125"/>
            <a:ext cx="3238500" cy="4191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34FA1BF0-5798-E243-B026-D0DF5AC557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05067"/>
            <a:ext cx="2870200" cy="7747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A4DA308D-B29C-E74F-98F7-FA3AAE98D4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sp>
        <p:nvSpPr>
          <p:cNvPr id="22" name="Rectángulo 21">
            <a:extLst>
              <a:ext uri="{FF2B5EF4-FFF2-40B4-BE49-F238E27FC236}">
                <a16:creationId xmlns:a16="http://schemas.microsoft.com/office/drawing/2014/main" xmlns="" id="{27958EE4-A145-8641-BE7F-D16A34C8EB13}"/>
              </a:ext>
            </a:extLst>
          </p:cNvPr>
          <p:cNvSpPr/>
          <p:nvPr/>
        </p:nvSpPr>
        <p:spPr>
          <a:xfrm>
            <a:off x="8446052" y="4624251"/>
            <a:ext cx="3122061" cy="1149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101676" y="4023802"/>
            <a:ext cx="2663736" cy="646331"/>
          </a:xfrm>
          <a:prstGeom prst="rect">
            <a:avLst/>
          </a:prstGeom>
          <a:ln w="28575">
            <a:solidFill>
              <a:srgbClr val="179B9C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Redacción y difusión de 27 notas informativas.</a:t>
            </a:r>
            <a:endParaRPr lang="es-ES" dirty="0">
              <a:solidFill>
                <a:schemeClr val="tx1"/>
              </a:solidFill>
            </a:endParaRPr>
          </a:p>
        </p:txBody>
      </p:sp>
      <p:grpSp>
        <p:nvGrpSpPr>
          <p:cNvPr id="20" name="Grupo 19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3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8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4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04" t="4277"/>
          <a:stretch/>
        </p:blipFill>
        <p:spPr>
          <a:xfrm>
            <a:off x="8161514" y="949395"/>
            <a:ext cx="3077228" cy="414921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18" name="Rectángulo 17"/>
          <p:cNvSpPr/>
          <p:nvPr/>
        </p:nvSpPr>
        <p:spPr>
          <a:xfrm>
            <a:off x="3618436" y="5251937"/>
            <a:ext cx="39056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s-ES" sz="10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19"/>
              </a:rPr>
              <a:t>https://www.lavanguardia.com/vida/20231106/9356125/expertos-abordan-vulnerabilidad-ciclo-agua-canarias-cambio-climatico-agenciaslv20231106.html</a:t>
            </a:r>
            <a:r>
              <a:rPr lang="es-ES" sz="10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s-ES" sz="1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20"/>
          <a:srcRect/>
          <a:stretch/>
        </p:blipFill>
        <p:spPr>
          <a:xfrm>
            <a:off x="3188127" y="530225"/>
            <a:ext cx="4577375" cy="4542433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36" name="Rectángulo 35"/>
          <p:cNvSpPr/>
          <p:nvPr/>
        </p:nvSpPr>
        <p:spPr>
          <a:xfrm>
            <a:off x="7996535" y="5292307"/>
            <a:ext cx="37507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s-ES" sz="10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21"/>
              </a:rPr>
              <a:t>https://www.aguasresiduales.info/revista/noticias/expertos-se-reunen-en-gran-canaria-para-abordar-la-XFMQo</a:t>
            </a:r>
            <a:endParaRPr lang="es-ES" sz="1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7" name="Título 1">
            <a:extLst>
              <a:ext uri="{FF2B5EF4-FFF2-40B4-BE49-F238E27FC236}">
                <a16:creationId xmlns:a16="http://schemas.microsoft.com/office/drawing/2014/main" xmlns="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3246" y="889785"/>
            <a:ext cx="2472166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Comunicación:</a:t>
            </a:r>
            <a:endParaRPr lang="es-ES" sz="20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9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xmlns="" id="{895DB398-1485-F648-B52E-FD7DB0629E68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34FA1BF0-5798-E243-B026-D0DF5AC5574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3300"/>
            <a:ext cx="2870200" cy="7747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A4DA308D-B29C-E74F-98F7-FA3AAE98D4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xmlns="" id="{6EBB8A21-D505-2242-A069-8B3A5F55C52C}"/>
              </a:ext>
            </a:extLst>
          </p:cNvPr>
          <p:cNvSpPr txBox="1">
            <a:spLocks/>
          </p:cNvSpPr>
          <p:nvPr/>
        </p:nvSpPr>
        <p:spPr>
          <a:xfrm>
            <a:off x="4586766" y="1468005"/>
            <a:ext cx="5420316" cy="27787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s-ES" sz="3200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</a:p>
          <a:p>
            <a:pPr algn="ctr">
              <a:lnSpc>
                <a:spcPct val="100000"/>
              </a:lnSpc>
            </a:pPr>
            <a:endParaRPr lang="es-ES" sz="3200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es-ES" sz="3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Obrigado</a:t>
            </a:r>
          </a:p>
          <a:p>
            <a:pPr algn="ctr">
              <a:lnSpc>
                <a:spcPct val="100000"/>
              </a:lnSpc>
            </a:pPr>
            <a:endParaRPr lang="es-ES" sz="3200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es-ES" sz="3200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Beaucoup </a:t>
            </a:r>
          </a:p>
          <a:p>
            <a:pPr algn="ctr">
              <a:lnSpc>
                <a:spcPct val="100000"/>
              </a:lnSpc>
            </a:pPr>
            <a:endParaRPr lang="es-ES" sz="32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es-ES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s-E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xmlns="" id="{27958EE4-A145-8641-BE7F-D16A34C8EB13}"/>
              </a:ext>
            </a:extLst>
          </p:cNvPr>
          <p:cNvSpPr/>
          <p:nvPr/>
        </p:nvSpPr>
        <p:spPr>
          <a:xfrm>
            <a:off x="8446052" y="4624251"/>
            <a:ext cx="3122061" cy="1149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grpSp>
        <p:nvGrpSpPr>
          <p:cNvPr id="9" name="Grupo 8"/>
          <p:cNvGrpSpPr/>
          <p:nvPr/>
        </p:nvGrpSpPr>
        <p:grpSpPr>
          <a:xfrm>
            <a:off x="60361" y="6035083"/>
            <a:ext cx="12128125" cy="862749"/>
            <a:chOff x="60361" y="5991573"/>
            <a:chExt cx="12128125" cy="862749"/>
          </a:xfrm>
        </p:grpSpPr>
        <p:pic>
          <p:nvPicPr>
            <p:cNvPr id="10" name="Imagen 9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1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18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25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8020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/>
          <p:cNvSpPr/>
          <p:nvPr/>
        </p:nvSpPr>
        <p:spPr>
          <a:xfrm>
            <a:off x="3077309" y="3976086"/>
            <a:ext cx="8615008" cy="1708317"/>
          </a:xfrm>
          <a:prstGeom prst="roundRect">
            <a:avLst/>
          </a:prstGeom>
          <a:ln>
            <a:solidFill>
              <a:srgbClr val="DE4F2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24" name="Google Shape;204;p33"/>
          <p:cNvSpPr txBox="1">
            <a:spLocks/>
          </p:cNvSpPr>
          <p:nvPr/>
        </p:nvSpPr>
        <p:spPr>
          <a:xfrm>
            <a:off x="3077309" y="1059241"/>
            <a:ext cx="8607668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Squada One"/>
              <a:buNone/>
              <a:defRPr sz="52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Squada One"/>
              <a:buNone/>
              <a:defRPr sz="52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Squada One"/>
              <a:buNone/>
              <a:defRPr sz="52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Squada One"/>
              <a:buNone/>
              <a:defRPr sz="52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Squada One"/>
              <a:buNone/>
              <a:defRPr sz="52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Squada One"/>
              <a:buNone/>
              <a:defRPr sz="52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Squada One"/>
              <a:buNone/>
              <a:defRPr sz="52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Squada One"/>
              <a:buNone/>
              <a:defRPr sz="5200" b="0" i="0" u="none" strike="noStrike" cap="none">
                <a:solidFill>
                  <a:srgbClr val="434343"/>
                </a:solidFill>
                <a:latin typeface="Squada One"/>
                <a:ea typeface="Squada One"/>
                <a:cs typeface="Squada One"/>
                <a:sym typeface="Squada One"/>
              </a:defRPr>
            </a:lvl9pPr>
          </a:lstStyle>
          <a:p>
            <a:pPr lvl="0" algn="just" defTabSz="1346400">
              <a:lnSpc>
                <a:spcPct val="150000"/>
              </a:lnSpc>
              <a:spcAft>
                <a:spcPts val="800"/>
              </a:spcAft>
              <a:buClrTx/>
              <a:buSzTx/>
              <a:tabLst>
                <a:tab pos="1260000" algn="l"/>
              </a:tabLst>
            </a:pPr>
            <a:r>
              <a:rPr lang="es-ES" sz="1600" u="sng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Actividad </a:t>
            </a:r>
            <a:r>
              <a:rPr lang="es-ES" sz="1600" u="sng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2.2.1</a:t>
            </a:r>
            <a:r>
              <a:rPr lang="es-ES" sz="16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s-ES" sz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s-ES" sz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Elaboración de </a:t>
            </a:r>
            <a:r>
              <a:rPr lang="es-ES" sz="1400" b="1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análisis de vulnerabilidad </a:t>
            </a:r>
            <a:r>
              <a:rPr lang="es-ES" sz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ante el cambio climático de las distintas regiones del espacio de cooperación y establecimiento de las correspondientes </a:t>
            </a:r>
            <a:r>
              <a:rPr lang="es-ES" sz="1400" b="1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medidas de adaptación y mitigación </a:t>
            </a:r>
            <a:r>
              <a:rPr lang="es-ES" sz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los riesgos derivados del cambio climático para disminuir  la vulnerabilidad de distintas áreas y sectores clave en el espacio de cooperación.</a:t>
            </a:r>
          </a:p>
        </p:txBody>
      </p:sp>
      <p:sp>
        <p:nvSpPr>
          <p:cNvPr id="26" name="Google Shape;205;p33"/>
          <p:cNvSpPr txBox="1">
            <a:spLocks/>
          </p:cNvSpPr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 Regular"/>
              <a:buNone/>
              <a:defRPr sz="12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Roboto Slab Regular"/>
              <a:buNone/>
              <a:defRPr sz="2800" b="0" i="0" u="none" strike="noStrike" cap="none">
                <a:solidFill>
                  <a:srgbClr val="434343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 Regular"/>
              <a:buNone/>
              <a:tabLst/>
              <a:defRPr/>
            </a:pPr>
            <a:endParaRPr kumimoji="0" lang="es-ES" sz="1200" b="0" i="0" u="none" strike="noStrike" kern="0" cap="none" spc="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Roboto Slab Regular"/>
              <a:ea typeface="Roboto Slab Regular"/>
              <a:sym typeface="Roboto Slab Regular"/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xmlns="" id="{375CEC24-8322-4317-8D8C-1385175C8809}"/>
              </a:ext>
            </a:extLst>
          </p:cNvPr>
          <p:cNvSpPr txBox="1"/>
          <p:nvPr/>
        </p:nvSpPr>
        <p:spPr>
          <a:xfrm>
            <a:off x="1061254" y="1263507"/>
            <a:ext cx="747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BZ" sz="3600" kern="0" dirty="0">
                <a:solidFill>
                  <a:srgbClr val="434343"/>
                </a:solidFill>
                <a:latin typeface="Fira Sans Extra Condensed Medium"/>
                <a:cs typeface="Arial"/>
                <a:sym typeface="Arial"/>
              </a:rPr>
              <a:t>01</a:t>
            </a:r>
          </a:p>
        </p:txBody>
      </p:sp>
      <p:sp>
        <p:nvSpPr>
          <p:cNvPr id="42" name="Google Shape;203;p33"/>
          <p:cNvSpPr/>
          <p:nvPr/>
        </p:nvSpPr>
        <p:spPr>
          <a:xfrm flipH="1">
            <a:off x="2998587" y="854134"/>
            <a:ext cx="8935824" cy="4973181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Rectángulo 2"/>
          <p:cNvSpPr/>
          <p:nvPr/>
        </p:nvSpPr>
        <p:spPr>
          <a:xfrm>
            <a:off x="3077308" y="2158301"/>
            <a:ext cx="8736056" cy="4134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es-E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Estudios relativos al </a:t>
            </a:r>
            <a:r>
              <a:rPr lang="es-ES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impacto del cambio climático en el ciclo industrial del agua e infraestructuras hidráulicas </a:t>
            </a:r>
            <a:r>
              <a:rPr lang="es-E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(incremento de temperatura del agua, influencia sobre captaciones, previsiones de incrementos de demanda, previsión ante avenidas, etc.) </a:t>
            </a:r>
            <a:r>
              <a:rPr lang="es-E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s-E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Evaluación para casos de Canarias, </a:t>
            </a:r>
            <a:endParaRPr lang="es-E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Análisis vulnerabilidad del ciclo integral urbano del agua</a:t>
            </a:r>
            <a:r>
              <a:rPr lang="es-E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propuestas generales de medidas de mitigación y adaptación</a:t>
            </a:r>
            <a:r>
              <a:rPr lang="es-E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 </a:t>
            </a:r>
            <a:r>
              <a:rPr lang="es-ES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Caso de estudio Norte de Gran Canaria </a:t>
            </a:r>
            <a:endParaRPr lang="es-ES" sz="1200" b="1" i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50000"/>
              </a:lnSpc>
            </a:pPr>
            <a:endParaRPr lang="es-ES" sz="1200" b="1" i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629920" indent="-171450" algn="just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E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Elaboración y maquetación de </a:t>
            </a:r>
            <a:r>
              <a:rPr lang="es-ES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Guía para </a:t>
            </a:r>
            <a:r>
              <a:rPr lang="es-ES" sz="14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realización de análisis de riesgos y vulnerabilidad ante el cambio climático en la infraestructura del ciclo industrial del agua</a:t>
            </a:r>
            <a:r>
              <a:rPr lang="es-ES" sz="1200" b="1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marR="629920" indent="-171450" algn="just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s-ES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Seminario </a:t>
            </a:r>
            <a:r>
              <a:rPr lang="es-ES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técnico - participativo</a:t>
            </a:r>
            <a:r>
              <a:rPr lang="es-E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sobre determinación de impactos, análisis de vulnerabilidad y propuestas de adaptación ante el cambio climático del ciclo industrial del agua. 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ES" sz="1200" b="1" i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ES" sz="1200" b="1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60361" y="6047120"/>
            <a:ext cx="12128125" cy="862749"/>
            <a:chOff x="60361" y="5991573"/>
            <a:chExt cx="12128125" cy="862749"/>
          </a:xfrm>
        </p:grpSpPr>
        <p:pic>
          <p:nvPicPr>
            <p:cNvPr id="17" name="Imagen 16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8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2" name="Imagen 2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3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29" name="Imagen 28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1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2857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7" y="190928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xmlns="" id="{97E12952-F80D-4DCF-BB53-736DB4184D81}"/>
              </a:ext>
            </a:extLst>
          </p:cNvPr>
          <p:cNvSpPr txBox="1"/>
          <p:nvPr/>
        </p:nvSpPr>
        <p:spPr>
          <a:xfrm>
            <a:off x="3267769" y="849192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68497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5" name="Título 1">
            <a:extLst>
              <a:ext uri="{FF2B5EF4-FFF2-40B4-BE49-F238E27FC236}">
                <a16:creationId xmlns:a16="http://schemas.microsoft.com/office/drawing/2014/main" xmlns="" id="{E35B1700-E835-BA47-9F1A-3B4729DD8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20" y="1383318"/>
            <a:ext cx="2570930" cy="1325563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Análisis de Vulnerabilidad y medidas de adaptación</a:t>
            </a:r>
            <a:endParaRPr lang="es-ES" sz="20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186555294"/>
              </p:ext>
            </p:extLst>
          </p:nvPr>
        </p:nvGraphicFramePr>
        <p:xfrm>
          <a:off x="3616153" y="916295"/>
          <a:ext cx="7386792" cy="4456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Elipse 3"/>
          <p:cNvSpPr/>
          <p:nvPr/>
        </p:nvSpPr>
        <p:spPr>
          <a:xfrm>
            <a:off x="4441371" y="4240404"/>
            <a:ext cx="7094137" cy="1567543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14" name="Grupo 13"/>
          <p:cNvGrpSpPr/>
          <p:nvPr/>
        </p:nvGrpSpPr>
        <p:grpSpPr>
          <a:xfrm>
            <a:off x="60361" y="6033235"/>
            <a:ext cx="12128125" cy="862749"/>
            <a:chOff x="60361" y="5991573"/>
            <a:chExt cx="12128125" cy="862749"/>
          </a:xfrm>
        </p:grpSpPr>
        <p:pic>
          <p:nvPicPr>
            <p:cNvPr id="17" name="Imagen 16"/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18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Imagen 22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7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Imagen 29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3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5289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o 29"/>
          <p:cNvGrpSpPr/>
          <p:nvPr/>
        </p:nvGrpSpPr>
        <p:grpSpPr>
          <a:xfrm>
            <a:off x="7928" y="6052460"/>
            <a:ext cx="12128125" cy="862749"/>
            <a:chOff x="60361" y="5991573"/>
            <a:chExt cx="12128125" cy="862749"/>
          </a:xfrm>
        </p:grpSpPr>
        <p:pic>
          <p:nvPicPr>
            <p:cNvPr id="31" name="Imagen 30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32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Imagen 33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35" name="Imagen 3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36" name="Imagen 35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37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Imagen 39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41" name="Imagen 40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42" name="Imagen 4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43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8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xmlns="" id="{97E12952-F80D-4DCF-BB53-736DB4184D81}"/>
              </a:ext>
            </a:extLst>
          </p:cNvPr>
          <p:cNvSpPr txBox="1"/>
          <p:nvPr/>
        </p:nvSpPr>
        <p:spPr>
          <a:xfrm>
            <a:off x="3267769" y="1793268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68497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5" name="Título 1">
            <a:extLst>
              <a:ext uri="{FF2B5EF4-FFF2-40B4-BE49-F238E27FC236}">
                <a16:creationId xmlns:a16="http://schemas.microsoft.com/office/drawing/2014/main" xmlns="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2144" y="1067870"/>
            <a:ext cx="2034092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Actividad 2.2.1 Análisis de Vulnerabilidad y medidas de adaptación</a:t>
            </a:r>
            <a:endParaRPr lang="es-ES" sz="20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3475226" y="2249726"/>
            <a:ext cx="3598359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ES" sz="1600" u="sng" dirty="0" smtClean="0"/>
              <a:t>3 .Documento con la metodología y resultados del Cálculo de la huella de Carbono de EDAR Guía- Gáldar</a:t>
            </a:r>
            <a:endParaRPr lang="es-ES" sz="1600" dirty="0"/>
          </a:p>
        </p:txBody>
      </p:sp>
      <p:sp>
        <p:nvSpPr>
          <p:cNvPr id="18" name="Rectángulo 17"/>
          <p:cNvSpPr/>
          <p:nvPr/>
        </p:nvSpPr>
        <p:spPr>
          <a:xfrm>
            <a:off x="3479800" y="783302"/>
            <a:ext cx="3572334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sz="1600" u="sng" dirty="0" smtClean="0"/>
              <a:t>1. Documento </a:t>
            </a:r>
            <a:r>
              <a:rPr lang="es-ES" sz="1600" u="sng" dirty="0"/>
              <a:t>de Análisis </a:t>
            </a:r>
            <a:r>
              <a:rPr lang="es-ES" sz="1600" u="sng" dirty="0" smtClean="0"/>
              <a:t>de </a:t>
            </a:r>
            <a:r>
              <a:rPr lang="es-ES" sz="1600" u="sng" dirty="0"/>
              <a:t>Variables climáticas y su potencial impacto sobre el Ciclo Industrial del Agua.</a:t>
            </a:r>
          </a:p>
        </p:txBody>
      </p:sp>
      <p:sp>
        <p:nvSpPr>
          <p:cNvPr id="23" name="Rectángulo 22"/>
          <p:cNvSpPr/>
          <p:nvPr/>
        </p:nvSpPr>
        <p:spPr>
          <a:xfrm>
            <a:off x="3475226" y="1779778"/>
            <a:ext cx="3572334" cy="3077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ES" sz="1400" u="sng" dirty="0" smtClean="0"/>
              <a:t>2. Base </a:t>
            </a:r>
            <a:r>
              <a:rPr lang="es-ES" sz="1400" u="sng" dirty="0"/>
              <a:t>de datos de indicadores de riesgo </a:t>
            </a:r>
            <a:endParaRPr lang="es-ES" sz="1400" dirty="0"/>
          </a:p>
        </p:txBody>
      </p:sp>
      <p:sp>
        <p:nvSpPr>
          <p:cNvPr id="4" name="Flecha derecha 3"/>
          <p:cNvSpPr/>
          <p:nvPr/>
        </p:nvSpPr>
        <p:spPr>
          <a:xfrm rot="19113562">
            <a:off x="7302639" y="2701505"/>
            <a:ext cx="938065" cy="715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/>
          <p:cNvSpPr txBox="1"/>
          <p:nvPr/>
        </p:nvSpPr>
        <p:spPr>
          <a:xfrm>
            <a:off x="3417323" y="3325514"/>
            <a:ext cx="3688140" cy="12618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s-ES"/>
            </a:defPPr>
            <a:lvl1pPr marL="342900" lvl="0" indent="-342900">
              <a:buFont typeface="Wingdings" panose="05000000000000000000" pitchFamily="2" charset="2"/>
              <a:buChar char="Ø"/>
              <a:defRPr sz="1400" u="sng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endParaRPr lang="es-ES" dirty="0" smtClean="0"/>
          </a:p>
          <a:p>
            <a:pPr marL="0" indent="0">
              <a:buNone/>
            </a:pPr>
            <a:r>
              <a:rPr lang="es-ES" sz="1600" dirty="0" smtClean="0"/>
              <a:t>4. Análisis </a:t>
            </a:r>
            <a:r>
              <a:rPr lang="es-ES" sz="1600" dirty="0"/>
              <a:t>de </a:t>
            </a:r>
            <a:r>
              <a:rPr lang="es-ES" sz="1600" dirty="0" smtClean="0"/>
              <a:t>Vulnerabilidad de la infraestructura asociada al ciclo industrial del agua.</a:t>
            </a:r>
            <a:endParaRPr lang="es-ES" sz="1600" dirty="0"/>
          </a:p>
          <a:p>
            <a:endParaRPr lang="es-ES" dirty="0"/>
          </a:p>
        </p:txBody>
      </p:sp>
      <p:sp>
        <p:nvSpPr>
          <p:cNvPr id="28" name="CuadroTexto 27"/>
          <p:cNvSpPr txBox="1"/>
          <p:nvPr/>
        </p:nvSpPr>
        <p:spPr>
          <a:xfrm>
            <a:off x="8469758" y="1823627"/>
            <a:ext cx="3303141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endParaRPr lang="es-ES" dirty="0" smtClean="0"/>
          </a:p>
          <a:p>
            <a:pPr algn="ctr"/>
            <a:r>
              <a:rPr lang="es-ES" dirty="0" smtClean="0"/>
              <a:t>Propuestas </a:t>
            </a:r>
            <a:r>
              <a:rPr lang="es-ES" dirty="0"/>
              <a:t>de medidas de adaptación</a:t>
            </a:r>
          </a:p>
          <a:p>
            <a:endParaRPr lang="es-ES" dirty="0"/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1086648884"/>
              </p:ext>
            </p:extLst>
          </p:nvPr>
        </p:nvGraphicFramePr>
        <p:xfrm>
          <a:off x="292144" y="4403656"/>
          <a:ext cx="2260600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22" name="Flecha derecha 21"/>
          <p:cNvSpPr/>
          <p:nvPr/>
        </p:nvSpPr>
        <p:spPr>
          <a:xfrm rot="21312424">
            <a:off x="7389871" y="3446009"/>
            <a:ext cx="920084" cy="715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" name="CuadroTexto 23"/>
          <p:cNvSpPr txBox="1"/>
          <p:nvPr/>
        </p:nvSpPr>
        <p:spPr>
          <a:xfrm>
            <a:off x="8508293" y="3175052"/>
            <a:ext cx="3264606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endParaRPr lang="es-ES" dirty="0" smtClean="0"/>
          </a:p>
          <a:p>
            <a:pPr algn="ctr"/>
            <a:r>
              <a:rPr lang="es-ES" dirty="0" smtClean="0"/>
              <a:t>Guía sobre análisis de vulnerabilidad</a:t>
            </a:r>
            <a:endParaRPr lang="es-ES" dirty="0"/>
          </a:p>
          <a:p>
            <a:endParaRPr lang="es-ES" dirty="0"/>
          </a:p>
        </p:txBody>
      </p:sp>
      <p:sp>
        <p:nvSpPr>
          <p:cNvPr id="26" name="Flecha derecha 25"/>
          <p:cNvSpPr/>
          <p:nvPr/>
        </p:nvSpPr>
        <p:spPr>
          <a:xfrm rot="2503176">
            <a:off x="7438219" y="4321680"/>
            <a:ext cx="783043" cy="715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/>
          <p:cNvSpPr txBox="1"/>
          <p:nvPr/>
        </p:nvSpPr>
        <p:spPr>
          <a:xfrm>
            <a:off x="8508293" y="4491708"/>
            <a:ext cx="3380939" cy="1477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ES" dirty="0" smtClean="0"/>
              <a:t>Seminario </a:t>
            </a:r>
            <a:r>
              <a:rPr lang="es-ES" dirty="0"/>
              <a:t>técnico participativo sobre análisis de vulnerabilidad y propuestas de adaptación ante los efectos del cambio climático en el ciclo industrial del agua</a:t>
            </a:r>
          </a:p>
        </p:txBody>
      </p:sp>
    </p:spTree>
    <p:extLst>
      <p:ext uri="{BB962C8B-B14F-4D97-AF65-F5344CB8AC3E}">
        <p14:creationId xmlns:p14="http://schemas.microsoft.com/office/powerpoint/2010/main" val="13960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656" y="527330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xmlns="" id="{97E12952-F80D-4DCF-BB53-736DB4184D81}"/>
              </a:ext>
            </a:extLst>
          </p:cNvPr>
          <p:cNvSpPr txBox="1"/>
          <p:nvPr/>
        </p:nvSpPr>
        <p:spPr>
          <a:xfrm>
            <a:off x="3267769" y="1793268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68497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1842408652"/>
              </p:ext>
            </p:extLst>
          </p:nvPr>
        </p:nvGraphicFramePr>
        <p:xfrm>
          <a:off x="292144" y="4326785"/>
          <a:ext cx="2260600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0" name="Rectángulo 29"/>
          <p:cNvSpPr/>
          <p:nvPr/>
        </p:nvSpPr>
        <p:spPr>
          <a:xfrm>
            <a:off x="3016343" y="782578"/>
            <a:ext cx="8721387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es-ES" sz="2000" b="1" dirty="0" smtClean="0">
                <a:solidFill>
                  <a:srgbClr val="0070C0"/>
                </a:solidFill>
              </a:rPr>
              <a:t>Guía </a:t>
            </a:r>
            <a:r>
              <a:rPr lang="es-ES" sz="2000" b="1" dirty="0">
                <a:solidFill>
                  <a:srgbClr val="0070C0"/>
                </a:solidFill>
              </a:rPr>
              <a:t>sobre análisis de </a:t>
            </a:r>
            <a:r>
              <a:rPr lang="es-ES" sz="2000" b="1" dirty="0" smtClean="0">
                <a:solidFill>
                  <a:srgbClr val="0070C0"/>
                </a:solidFill>
              </a:rPr>
              <a:t>vulnerabilidad en el ciclo industrial del agua.</a:t>
            </a:r>
            <a:endParaRPr lang="es-ES" sz="2000" b="1" dirty="0">
              <a:solidFill>
                <a:srgbClr val="0070C0"/>
              </a:solidFill>
            </a:endParaRPr>
          </a:p>
        </p:txBody>
      </p:sp>
      <p:pic>
        <p:nvPicPr>
          <p:cNvPr id="2" name="Imagen 1">
            <a:hlinkClick r:id="rId11" action="ppaction://hlinkfile"/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8041" y="1848358"/>
            <a:ext cx="4673027" cy="331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804" y="1346154"/>
            <a:ext cx="3112873" cy="2226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804" y="3757134"/>
            <a:ext cx="3112873" cy="2118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ítulo 1">
            <a:extLst>
              <a:ext uri="{FF2B5EF4-FFF2-40B4-BE49-F238E27FC236}">
                <a16:creationId xmlns:a16="http://schemas.microsoft.com/office/drawing/2014/main" xmlns="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292144" y="1067870"/>
            <a:ext cx="2034092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0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Actividad 2.2.1 Análisis de Vulnerabilidad y medidas de adaptación</a:t>
            </a:r>
            <a:endParaRPr lang="es-ES" sz="20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upo 16"/>
          <p:cNvGrpSpPr/>
          <p:nvPr/>
        </p:nvGrpSpPr>
        <p:grpSpPr>
          <a:xfrm>
            <a:off x="60361" y="6026284"/>
            <a:ext cx="12128125" cy="862749"/>
            <a:chOff x="60361" y="5991573"/>
            <a:chExt cx="12128125" cy="862749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2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7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4" name="Imagen 33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5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3878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85560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xmlns="" id="{97E12952-F80D-4DCF-BB53-736DB4184D81}"/>
              </a:ext>
            </a:extLst>
          </p:cNvPr>
          <p:cNvSpPr txBox="1"/>
          <p:nvPr/>
        </p:nvSpPr>
        <p:spPr>
          <a:xfrm>
            <a:off x="3267769" y="1793268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68497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3016343" y="782578"/>
            <a:ext cx="8721387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es-ES" sz="2000" b="1" dirty="0">
                <a:solidFill>
                  <a:srgbClr val="0070C0"/>
                </a:solidFill>
              </a:rPr>
              <a:t>Seminario técnico participativo sobre análisis de vulnerabilidad y propuestas de adaptación ante los efectos del cambio climático en el ciclo industrial del agua.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620" y="1686103"/>
            <a:ext cx="5349906" cy="3791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xmlns="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124971" y="795478"/>
            <a:ext cx="2891371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12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Actividad 2.2.1 Análisis de Vulnerabilidad y medidas de adaptación</a:t>
            </a:r>
            <a:endParaRPr lang="es-ES" sz="12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7346" y="1776459"/>
            <a:ext cx="5880384" cy="4185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Grupo 17"/>
          <p:cNvGrpSpPr/>
          <p:nvPr/>
        </p:nvGrpSpPr>
        <p:grpSpPr>
          <a:xfrm>
            <a:off x="60361" y="5991573"/>
            <a:ext cx="12128125" cy="862749"/>
            <a:chOff x="60361" y="5991573"/>
            <a:chExt cx="12128125" cy="862749"/>
          </a:xfrm>
        </p:grpSpPr>
        <p:pic>
          <p:nvPicPr>
            <p:cNvPr id="22" name="Imagen 21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3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8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4" name="Imagen 33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5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3333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45667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xmlns="" id="{97E12952-F80D-4DCF-BB53-736DB4184D81}"/>
              </a:ext>
            </a:extLst>
          </p:cNvPr>
          <p:cNvSpPr txBox="1"/>
          <p:nvPr/>
        </p:nvSpPr>
        <p:spPr>
          <a:xfrm>
            <a:off x="3267769" y="1793268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68497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76861913"/>
              </p:ext>
            </p:extLst>
          </p:nvPr>
        </p:nvGraphicFramePr>
        <p:xfrm>
          <a:off x="304800" y="4414670"/>
          <a:ext cx="2260600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7" name="Título 1">
            <a:extLst>
              <a:ext uri="{FF2B5EF4-FFF2-40B4-BE49-F238E27FC236}">
                <a16:creationId xmlns:a16="http://schemas.microsoft.com/office/drawing/2014/main" xmlns="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124972" y="795479"/>
            <a:ext cx="2745228" cy="88620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12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Actividad 2.2.1 Análisis de Vulnerabilidad y medidas de adaptación</a:t>
            </a:r>
            <a:endParaRPr lang="es-ES" sz="12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60361" y="5991573"/>
            <a:ext cx="12128125" cy="862749"/>
            <a:chOff x="60361" y="5991573"/>
            <a:chExt cx="12128125" cy="862749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2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5" name="Imagen 24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27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Imagen 30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4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Imagen 7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79" y="1527912"/>
            <a:ext cx="3210775" cy="2408081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1534" y="2071871"/>
            <a:ext cx="3421296" cy="2565972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0612" y="2410425"/>
            <a:ext cx="4202786" cy="315209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2005" y="2786649"/>
            <a:ext cx="3404220" cy="2553165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6841" y="3274966"/>
            <a:ext cx="3634340" cy="272575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5594" y="3269960"/>
            <a:ext cx="3628817" cy="2721613"/>
          </a:xfrm>
          <a:prstGeom prst="rect">
            <a:avLst/>
          </a:prstGeom>
        </p:spPr>
      </p:pic>
      <p:sp>
        <p:nvSpPr>
          <p:cNvPr id="35" name="Rectángulo 34"/>
          <p:cNvSpPr/>
          <p:nvPr/>
        </p:nvSpPr>
        <p:spPr>
          <a:xfrm>
            <a:off x="3016343" y="782578"/>
            <a:ext cx="8721387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es-ES" sz="2000" b="1" dirty="0">
                <a:solidFill>
                  <a:srgbClr val="0070C0"/>
                </a:solidFill>
              </a:rPr>
              <a:t>Seminario técnico participativo sobre análisis de vulnerabilidad y propuestas de adaptación ante los efectos del cambio climático en el ciclo industrial del agua.</a:t>
            </a:r>
          </a:p>
        </p:txBody>
      </p:sp>
    </p:spTree>
    <p:extLst>
      <p:ext uri="{BB962C8B-B14F-4D97-AF65-F5344CB8AC3E}">
        <p14:creationId xmlns:p14="http://schemas.microsoft.com/office/powerpoint/2010/main" val="110811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9F129F13-EDCD-6842-B5B8-DB341889B67E}"/>
              </a:ext>
            </a:extLst>
          </p:cNvPr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AAE95954-A890-3C46-AA53-75F2E622F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78503"/>
            <a:ext cx="2870200" cy="7747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97B86A24-0FED-DC48-8A86-2274275FA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65125"/>
            <a:ext cx="1651000" cy="3302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733A223F-4205-AB42-9DC7-3751238C34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xmlns="" id="{97E12952-F80D-4DCF-BB53-736DB4184D81}"/>
              </a:ext>
            </a:extLst>
          </p:cNvPr>
          <p:cNvSpPr txBox="1"/>
          <p:nvPr/>
        </p:nvSpPr>
        <p:spPr>
          <a:xfrm>
            <a:off x="3267769" y="1793268"/>
            <a:ext cx="1739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16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1,757,54,28€</a:t>
            </a:r>
            <a:endParaRPr lang="en-BZ" sz="16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50773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>
                <a:solidFill>
                  <a:schemeClr val="bg1"/>
                </a:solidFill>
                <a:latin typeface="Tw Cen MT" panose="020B0602020104020603" pitchFamily="34" charset="0"/>
              </a:rPr>
              <a:t>36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xmlns="" id="{8DC96D2D-472C-4DB2-B8D3-8D8B64A12D12}"/>
              </a:ext>
            </a:extLst>
          </p:cNvPr>
          <p:cNvSpPr txBox="1"/>
          <p:nvPr/>
        </p:nvSpPr>
        <p:spPr>
          <a:xfrm>
            <a:off x="6849759" y="1281576"/>
            <a:ext cx="1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Z" sz="2000" b="1" dirty="0" smtClean="0">
                <a:solidFill>
                  <a:schemeClr val="bg1"/>
                </a:solidFill>
                <a:latin typeface="Tw Cen MT" panose="020B0602020104020603" pitchFamily="34" charset="0"/>
              </a:rPr>
              <a:t>12</a:t>
            </a:r>
            <a:endParaRPr lang="en-BZ" sz="2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2229063792"/>
              </p:ext>
            </p:extLst>
          </p:nvPr>
        </p:nvGraphicFramePr>
        <p:xfrm>
          <a:off x="304800" y="4379501"/>
          <a:ext cx="2260600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7" name="Título 1">
            <a:extLst>
              <a:ext uri="{FF2B5EF4-FFF2-40B4-BE49-F238E27FC236}">
                <a16:creationId xmlns:a16="http://schemas.microsoft.com/office/drawing/2014/main" xmlns="" id="{E35B1700-E835-BA47-9F1A-3B4729DD8FE2}"/>
              </a:ext>
            </a:extLst>
          </p:cNvPr>
          <p:cNvSpPr txBox="1">
            <a:spLocks/>
          </p:cNvSpPr>
          <p:nvPr/>
        </p:nvSpPr>
        <p:spPr>
          <a:xfrm>
            <a:off x="124972" y="795478"/>
            <a:ext cx="2620256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1200" b="1" dirty="0" smtClean="0">
                <a:solidFill>
                  <a:srgbClr val="178B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 Actividad 2.2.1 Análisis de Vulnerabilidad y medidas de adaptación</a:t>
            </a:r>
            <a:endParaRPr lang="es-ES" sz="1200" b="1" dirty="0">
              <a:solidFill>
                <a:srgbClr val="178B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771429"/>
              </p:ext>
            </p:extLst>
          </p:nvPr>
        </p:nvGraphicFramePr>
        <p:xfrm>
          <a:off x="7984445" y="1619240"/>
          <a:ext cx="3579725" cy="4351346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812934"/>
                <a:gridCol w="766791"/>
              </a:tblGrid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INSTITUCIÓN/EMPRESA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nº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ITC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8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Consejo Insular de Aguas de Gran Canaria 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4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Acciona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2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Elittoral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2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EMALSA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2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Mancomunidad del Norte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2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Siscocan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2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ULPGC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2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WET Ingeniería Hidráulica y Marítima S.L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2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AEMET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AGUAS DE TELDE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AT Hidrotecnia SL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Ayuntamiento de la Villa de Moya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Ayuntamiento de Tejeda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Ayuntamiento de Teror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Ayuntamiento de Valleseco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Ayuntamiento de Gáldar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Cabildo de Lanzarote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Canaragua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Dirección General de Aguas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Félix Santiago Melián Energía S.L.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Gobierno de Canarias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322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Mancomunidad Intermunicipal del Sureste de GC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ULL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1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  <a:tr h="1611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</a:rPr>
                        <a:t>TOTAL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41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552" marR="52552" marT="0" marB="0"/>
                </a:tc>
              </a:tr>
            </a:tbl>
          </a:graphicData>
        </a:graphic>
      </p:graphicFrame>
      <p:graphicFrame>
        <p:nvGraphicFramePr>
          <p:cNvPr id="23" name="Gráfico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0310801"/>
              </p:ext>
            </p:extLst>
          </p:nvPr>
        </p:nvGraphicFramePr>
        <p:xfrm>
          <a:off x="3286237" y="1681687"/>
          <a:ext cx="4290405" cy="2134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25" name="Gráfico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2780019"/>
              </p:ext>
            </p:extLst>
          </p:nvPr>
        </p:nvGraphicFramePr>
        <p:xfrm>
          <a:off x="3286237" y="3936720"/>
          <a:ext cx="4290405" cy="2116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18" name="Grupo 17"/>
          <p:cNvGrpSpPr/>
          <p:nvPr/>
        </p:nvGrpSpPr>
        <p:grpSpPr>
          <a:xfrm>
            <a:off x="60361" y="5991573"/>
            <a:ext cx="12128125" cy="862749"/>
            <a:chOff x="60361" y="5991573"/>
            <a:chExt cx="12128125" cy="862749"/>
          </a:xfrm>
        </p:grpSpPr>
        <p:pic>
          <p:nvPicPr>
            <p:cNvPr id="22" name="Imagen 21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47" b="7767"/>
            <a:stretch/>
          </p:blipFill>
          <p:spPr>
            <a:xfrm>
              <a:off x="1238062" y="6023172"/>
              <a:ext cx="755072" cy="760638"/>
            </a:xfrm>
            <a:prstGeom prst="rect">
              <a:avLst/>
            </a:prstGeom>
          </p:spPr>
        </p:pic>
        <p:pic>
          <p:nvPicPr>
            <p:cNvPr id="24" name="Picture 4" descr="Información Corporativa | Consejo Insular de la Energía de Gran Canaria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1" y="6114614"/>
              <a:ext cx="1256296" cy="634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8" descr="AEMET - Agencia Estatal de Meteorología | Predictia"/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7417" y="6195589"/>
              <a:ext cx="697995" cy="474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Imagen 26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9928" y="6114614"/>
              <a:ext cx="1328558" cy="545085"/>
            </a:xfrm>
            <a:prstGeom prst="rect">
              <a:avLst/>
            </a:prstGeom>
          </p:spPr>
        </p:pic>
        <p:pic>
          <p:nvPicPr>
            <p:cNvPr id="28" name="Imagen 27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00004" y="6075126"/>
              <a:ext cx="738564" cy="779196"/>
            </a:xfrm>
            <a:prstGeom prst="rect">
              <a:avLst/>
            </a:prstGeom>
          </p:spPr>
        </p:pic>
        <p:pic>
          <p:nvPicPr>
            <p:cNvPr id="29" name="Imagen 28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03591" y="5991573"/>
              <a:ext cx="800717" cy="844767"/>
            </a:xfrm>
            <a:prstGeom prst="rect">
              <a:avLst/>
            </a:prstGeom>
          </p:spPr>
        </p:pic>
        <p:pic>
          <p:nvPicPr>
            <p:cNvPr id="31" name="Picture 24" descr="Cabildo Insular de Tenerife - Wikipedia, la enciclopedia libre"/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6389" y="6167639"/>
              <a:ext cx="390251" cy="510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8" descr="Cabildo de El Hierro: Participación ciudadana | Edosoft"/>
            <p:cNvPicPr>
              <a:picLocks noChangeAspect="1" noChangeArrowheads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81"/>
            <a:stretch/>
          </p:blipFill>
          <p:spPr bwMode="auto">
            <a:xfrm>
              <a:off x="6449302" y="6050714"/>
              <a:ext cx="624599" cy="733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6" descr="Camara de Comercio de Lanzarote y La GraciosaAyudas Cabildo de Lanzarote -  Camara de Comercio de Lanzarote y La Graciosa"/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1695" y="6159724"/>
              <a:ext cx="944840" cy="600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Imagen 33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9336" y="6052156"/>
              <a:ext cx="1124082" cy="664116"/>
            </a:xfrm>
            <a:prstGeom prst="rect">
              <a:avLst/>
            </a:prstGeom>
          </p:spPr>
        </p:pic>
        <p:pic>
          <p:nvPicPr>
            <p:cNvPr id="35" name="Imagen 34"/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9573" y="6071433"/>
              <a:ext cx="594060" cy="664116"/>
            </a:xfrm>
            <a:prstGeom prst="rect">
              <a:avLst/>
            </a:prstGeom>
          </p:spPr>
        </p:pic>
        <p:pic>
          <p:nvPicPr>
            <p:cNvPr id="36" name="Imagen 35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0248" y="6116184"/>
              <a:ext cx="603281" cy="628682"/>
            </a:xfrm>
            <a:prstGeom prst="rect">
              <a:avLst/>
            </a:prstGeom>
          </p:spPr>
        </p:pic>
        <p:pic>
          <p:nvPicPr>
            <p:cNvPr id="37" name="Picture 2" descr="Instituto Tecnológico de Canarias - Más de 25 años apoyando la  investigación, el desarrollo científico y la innovación en Canarias.">
              <a:extLst>
                <a:ext uri="{FF2B5EF4-FFF2-40B4-BE49-F238E27FC236}">
                  <a16:creationId xmlns:a16="http://schemas.microsoft.com/office/drawing/2014/main" xmlns="" id="{4299B117-768C-3F5A-5CA1-F999F6BA97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7241" y="6298642"/>
              <a:ext cx="1670516" cy="263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Rectángulo 37"/>
          <p:cNvSpPr/>
          <p:nvPr/>
        </p:nvSpPr>
        <p:spPr>
          <a:xfrm>
            <a:off x="3016343" y="782578"/>
            <a:ext cx="8721387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es-ES" sz="2000" b="1" dirty="0">
                <a:solidFill>
                  <a:srgbClr val="0070C0"/>
                </a:solidFill>
              </a:rPr>
              <a:t>Seminario técnico participativo sobre análisis de vulnerabilidad y propuestas de adaptación ante los efectos del cambio climático en el ciclo industrial del agua.</a:t>
            </a:r>
          </a:p>
        </p:txBody>
      </p:sp>
    </p:spTree>
    <p:extLst>
      <p:ext uri="{BB962C8B-B14F-4D97-AF65-F5344CB8AC3E}">
        <p14:creationId xmlns:p14="http://schemas.microsoft.com/office/powerpoint/2010/main" val="31413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6263</TotalTime>
  <Words>2013</Words>
  <Application>Microsoft Office PowerPoint</Application>
  <PresentationFormat>Panorámica</PresentationFormat>
  <Paragraphs>417</Paragraphs>
  <Slides>27</Slides>
  <Notes>24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27</vt:i4>
      </vt:variant>
    </vt:vector>
  </HeadingPairs>
  <TitlesOfParts>
    <vt:vector size="39" baseType="lpstr">
      <vt:lpstr>Arial</vt:lpstr>
      <vt:lpstr>Calibri</vt:lpstr>
      <vt:lpstr>Calibri Light</vt:lpstr>
      <vt:lpstr>Fira Sans Extra Condensed Medium</vt:lpstr>
      <vt:lpstr>Roboto Slab Regular</vt:lpstr>
      <vt:lpstr>Symbol</vt:lpstr>
      <vt:lpstr>Times New Roman</vt:lpstr>
      <vt:lpstr>Tw Cen MT</vt:lpstr>
      <vt:lpstr>Wingdings</vt:lpstr>
      <vt:lpstr>Tema de Office</vt:lpstr>
      <vt:lpstr>2_Tema de Office</vt:lpstr>
      <vt:lpstr>3_Tema de Office</vt:lpstr>
      <vt:lpstr>Sistema de observación meteorológica y oceánica como herramienta para el fomento de la resiliencia y adaptación al cambio climático en el espacio de cooperación (MAC-CLIMA) </vt:lpstr>
      <vt:lpstr>INDEX</vt:lpstr>
      <vt:lpstr>Presentación de PowerPoint</vt:lpstr>
      <vt:lpstr>01 Análisis de Vulnerabilidad y medidas de adaptación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04 Estrategia de sensibilización</vt:lpstr>
      <vt:lpstr>Presentación de PowerPoint</vt:lpstr>
      <vt:lpstr>04 Estrategia de sensibilización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Gilberto Martel Rodríguez</cp:lastModifiedBy>
  <cp:revision>377</cp:revision>
  <cp:lastPrinted>2020-05-08T11:09:34Z</cp:lastPrinted>
  <dcterms:created xsi:type="dcterms:W3CDTF">2020-02-25T12:45:58Z</dcterms:created>
  <dcterms:modified xsi:type="dcterms:W3CDTF">2023-12-11T13:48:04Z</dcterms:modified>
</cp:coreProperties>
</file>