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88" r:id="rId2"/>
    <p:sldId id="257" r:id="rId3"/>
    <p:sldId id="266" r:id="rId4"/>
    <p:sldId id="267" r:id="rId5"/>
    <p:sldId id="289" r:id="rId6"/>
    <p:sldId id="293" r:id="rId7"/>
    <p:sldId id="269" r:id="rId8"/>
    <p:sldId id="284" r:id="rId9"/>
    <p:sldId id="290" r:id="rId10"/>
    <p:sldId id="271" r:id="rId11"/>
    <p:sldId id="285" r:id="rId12"/>
    <p:sldId id="291" r:id="rId13"/>
    <p:sldId id="294" r:id="rId14"/>
    <p:sldId id="273" r:id="rId15"/>
    <p:sldId id="287" r:id="rId16"/>
    <p:sldId id="292" r:id="rId17"/>
    <p:sldId id="295" r:id="rId18"/>
    <p:sldId id="296" r:id="rId19"/>
    <p:sldId id="297" r:id="rId20"/>
    <p:sldId id="274" r:id="rId21"/>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8" userDrawn="1">
          <p15:clr>
            <a:srgbClr val="A4A3A4"/>
          </p15:clr>
        </p15:guide>
        <p15:guide id="2" pos="4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04BC"/>
    <a:srgbClr val="2F528F"/>
    <a:srgbClr val="179B9C"/>
    <a:srgbClr val="434343"/>
    <a:srgbClr val="13A6D1"/>
    <a:srgbClr val="339933"/>
    <a:srgbClr val="9A001D"/>
    <a:srgbClr val="FF79BC"/>
    <a:srgbClr val="FF99CC"/>
    <a:srgbClr val="9933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96" autoAdjust="0"/>
    <p:restoredTop sz="94694"/>
  </p:normalViewPr>
  <p:slideViewPr>
    <p:cSldViewPr snapToGrid="0" snapToObjects="1">
      <p:cViewPr varScale="1">
        <p:scale>
          <a:sx n="78" d="100"/>
          <a:sy n="78" d="100"/>
        </p:scale>
        <p:origin x="528" y="62"/>
      </p:cViewPr>
      <p:guideLst>
        <p:guide orient="horz" pos="1638"/>
        <p:guide pos="4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E84FFE-1F81-2142-A1AA-7B72B87AF788}" type="datetimeFigureOut">
              <a:rPr lang="es-ES" smtClean="0"/>
              <a:t>12/12/2023</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E7045B-5F96-6F49-9E5B-CC943E07D380}" type="slidenum">
              <a:rPr lang="es-ES" smtClean="0"/>
              <a:t>‹#›</a:t>
            </a:fld>
            <a:endParaRPr lang="es-ES"/>
          </a:p>
        </p:txBody>
      </p:sp>
    </p:spTree>
    <p:extLst>
      <p:ext uri="{BB962C8B-B14F-4D97-AF65-F5344CB8AC3E}">
        <p14:creationId xmlns:p14="http://schemas.microsoft.com/office/powerpoint/2010/main" val="1005964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10</a:t>
            </a:fld>
            <a:endParaRPr lang="es-ES"/>
          </a:p>
        </p:txBody>
      </p:sp>
    </p:spTree>
    <p:extLst>
      <p:ext uri="{BB962C8B-B14F-4D97-AF65-F5344CB8AC3E}">
        <p14:creationId xmlns:p14="http://schemas.microsoft.com/office/powerpoint/2010/main" val="2319990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11</a:t>
            </a:fld>
            <a:endParaRPr lang="es-ES"/>
          </a:p>
        </p:txBody>
      </p:sp>
    </p:spTree>
    <p:extLst>
      <p:ext uri="{BB962C8B-B14F-4D97-AF65-F5344CB8AC3E}">
        <p14:creationId xmlns:p14="http://schemas.microsoft.com/office/powerpoint/2010/main" val="31381087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12</a:t>
            </a:fld>
            <a:endParaRPr lang="es-ES"/>
          </a:p>
        </p:txBody>
      </p:sp>
    </p:spTree>
    <p:extLst>
      <p:ext uri="{BB962C8B-B14F-4D97-AF65-F5344CB8AC3E}">
        <p14:creationId xmlns:p14="http://schemas.microsoft.com/office/powerpoint/2010/main" val="4259699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13</a:t>
            </a:fld>
            <a:endParaRPr lang="es-ES"/>
          </a:p>
        </p:txBody>
      </p:sp>
    </p:spTree>
    <p:extLst>
      <p:ext uri="{BB962C8B-B14F-4D97-AF65-F5344CB8AC3E}">
        <p14:creationId xmlns:p14="http://schemas.microsoft.com/office/powerpoint/2010/main" val="225915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14</a:t>
            </a:fld>
            <a:endParaRPr lang="es-ES"/>
          </a:p>
        </p:txBody>
      </p:sp>
    </p:spTree>
    <p:extLst>
      <p:ext uri="{BB962C8B-B14F-4D97-AF65-F5344CB8AC3E}">
        <p14:creationId xmlns:p14="http://schemas.microsoft.com/office/powerpoint/2010/main" val="3374252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15</a:t>
            </a:fld>
            <a:endParaRPr lang="es-ES"/>
          </a:p>
        </p:txBody>
      </p:sp>
    </p:spTree>
    <p:extLst>
      <p:ext uri="{BB962C8B-B14F-4D97-AF65-F5344CB8AC3E}">
        <p14:creationId xmlns:p14="http://schemas.microsoft.com/office/powerpoint/2010/main" val="2919371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16</a:t>
            </a:fld>
            <a:endParaRPr lang="es-ES"/>
          </a:p>
        </p:txBody>
      </p:sp>
    </p:spTree>
    <p:extLst>
      <p:ext uri="{BB962C8B-B14F-4D97-AF65-F5344CB8AC3E}">
        <p14:creationId xmlns:p14="http://schemas.microsoft.com/office/powerpoint/2010/main" val="2469524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17</a:t>
            </a:fld>
            <a:endParaRPr lang="es-ES"/>
          </a:p>
        </p:txBody>
      </p:sp>
    </p:spTree>
    <p:extLst>
      <p:ext uri="{BB962C8B-B14F-4D97-AF65-F5344CB8AC3E}">
        <p14:creationId xmlns:p14="http://schemas.microsoft.com/office/powerpoint/2010/main" val="2812241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18</a:t>
            </a:fld>
            <a:endParaRPr lang="es-ES"/>
          </a:p>
        </p:txBody>
      </p:sp>
    </p:spTree>
    <p:extLst>
      <p:ext uri="{BB962C8B-B14F-4D97-AF65-F5344CB8AC3E}">
        <p14:creationId xmlns:p14="http://schemas.microsoft.com/office/powerpoint/2010/main" val="496096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19</a:t>
            </a:fld>
            <a:endParaRPr lang="es-ES"/>
          </a:p>
        </p:txBody>
      </p:sp>
    </p:spTree>
    <p:extLst>
      <p:ext uri="{BB962C8B-B14F-4D97-AF65-F5344CB8AC3E}">
        <p14:creationId xmlns:p14="http://schemas.microsoft.com/office/powerpoint/2010/main" val="2630865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2</a:t>
            </a:fld>
            <a:endParaRPr lang="es-ES"/>
          </a:p>
        </p:txBody>
      </p:sp>
    </p:spTree>
    <p:extLst>
      <p:ext uri="{BB962C8B-B14F-4D97-AF65-F5344CB8AC3E}">
        <p14:creationId xmlns:p14="http://schemas.microsoft.com/office/powerpoint/2010/main" val="3089423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3</a:t>
            </a:fld>
            <a:endParaRPr lang="es-ES"/>
          </a:p>
        </p:txBody>
      </p:sp>
    </p:spTree>
    <p:extLst>
      <p:ext uri="{BB962C8B-B14F-4D97-AF65-F5344CB8AC3E}">
        <p14:creationId xmlns:p14="http://schemas.microsoft.com/office/powerpoint/2010/main" val="1224204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4</a:t>
            </a:fld>
            <a:endParaRPr lang="es-ES"/>
          </a:p>
        </p:txBody>
      </p:sp>
    </p:spTree>
    <p:extLst>
      <p:ext uri="{BB962C8B-B14F-4D97-AF65-F5344CB8AC3E}">
        <p14:creationId xmlns:p14="http://schemas.microsoft.com/office/powerpoint/2010/main" val="2648483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5</a:t>
            </a:fld>
            <a:endParaRPr lang="es-ES"/>
          </a:p>
        </p:txBody>
      </p:sp>
    </p:spTree>
    <p:extLst>
      <p:ext uri="{BB962C8B-B14F-4D97-AF65-F5344CB8AC3E}">
        <p14:creationId xmlns:p14="http://schemas.microsoft.com/office/powerpoint/2010/main" val="2531602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6</a:t>
            </a:fld>
            <a:endParaRPr lang="es-ES"/>
          </a:p>
        </p:txBody>
      </p:sp>
    </p:spTree>
    <p:extLst>
      <p:ext uri="{BB962C8B-B14F-4D97-AF65-F5344CB8AC3E}">
        <p14:creationId xmlns:p14="http://schemas.microsoft.com/office/powerpoint/2010/main" val="3366807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7</a:t>
            </a:fld>
            <a:endParaRPr lang="es-ES"/>
          </a:p>
        </p:txBody>
      </p:sp>
    </p:spTree>
    <p:extLst>
      <p:ext uri="{BB962C8B-B14F-4D97-AF65-F5344CB8AC3E}">
        <p14:creationId xmlns:p14="http://schemas.microsoft.com/office/powerpoint/2010/main" val="2640209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8</a:t>
            </a:fld>
            <a:endParaRPr lang="es-ES"/>
          </a:p>
        </p:txBody>
      </p:sp>
    </p:spTree>
    <p:extLst>
      <p:ext uri="{BB962C8B-B14F-4D97-AF65-F5344CB8AC3E}">
        <p14:creationId xmlns:p14="http://schemas.microsoft.com/office/powerpoint/2010/main" val="3475013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1E7045B-5F96-6F49-9E5B-CC943E07D380}" type="slidenum">
              <a:rPr lang="es-ES" smtClean="0"/>
              <a:t>9</a:t>
            </a:fld>
            <a:endParaRPr lang="es-ES"/>
          </a:p>
        </p:txBody>
      </p:sp>
    </p:spTree>
    <p:extLst>
      <p:ext uri="{BB962C8B-B14F-4D97-AF65-F5344CB8AC3E}">
        <p14:creationId xmlns:p14="http://schemas.microsoft.com/office/powerpoint/2010/main" val="3879774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6C1504-562A-6A4C-84C8-EE8A9D6CAAB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8952FF50-96E6-544D-ADAA-6202CF6CAB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0CEC47EF-4CA7-6E4D-A626-0519D4A80E8F}"/>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5" name="Marcador de pie de página 4">
            <a:extLst>
              <a:ext uri="{FF2B5EF4-FFF2-40B4-BE49-F238E27FC236}">
                <a16:creationId xmlns:a16="http://schemas.microsoft.com/office/drawing/2014/main" id="{C3E8D6EA-A3D3-CD45-AF9A-458874C54482}"/>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B198BFFD-FBE7-014E-BDE2-BFF29CE4DB4B}"/>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1983130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D1AA74-B5D2-084D-8CE5-32DB8F414639}"/>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F093282B-5DD4-0C42-92B5-06AC1FF35F80}"/>
              </a:ext>
            </a:extLst>
          </p:cNvPr>
          <p:cNvSpPr>
            <a:spLocks noGrp="1"/>
          </p:cNvSpPr>
          <p:nvPr>
            <p:ph type="body" orient="vert" idx="1"/>
          </p:nvPr>
        </p:nvSpPr>
        <p:spPr/>
        <p:txBody>
          <a:bodyPr vert="eaVert"/>
          <a:lstStyle/>
          <a:p>
            <a:r>
              <a:rPr lang="es-ES"/>
              <a:t>Editar los estilos de texto del patrón
Segundo nivel
Tercer nivel
Cuarto nivel
Quinto nivel</a:t>
            </a:r>
          </a:p>
        </p:txBody>
      </p:sp>
      <p:sp>
        <p:nvSpPr>
          <p:cNvPr id="4" name="Marcador de fecha 3">
            <a:extLst>
              <a:ext uri="{FF2B5EF4-FFF2-40B4-BE49-F238E27FC236}">
                <a16:creationId xmlns:a16="http://schemas.microsoft.com/office/drawing/2014/main" id="{940536AB-6DC9-2344-9FAF-65E86B8A42C9}"/>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5" name="Marcador de pie de página 4">
            <a:extLst>
              <a:ext uri="{FF2B5EF4-FFF2-40B4-BE49-F238E27FC236}">
                <a16:creationId xmlns:a16="http://schemas.microsoft.com/office/drawing/2014/main" id="{D533C71D-BE5A-B444-A22D-6D63A0EE6B8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7B7CD7A-3603-3A4B-B088-C8C0F547A5A8}"/>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2598488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6EF1D5F-D5AD-D84A-86C4-236AAF9E679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B2BFD8A8-3201-E24B-A124-DC8B968B2F7D}"/>
              </a:ext>
            </a:extLst>
          </p:cNvPr>
          <p:cNvSpPr>
            <a:spLocks noGrp="1"/>
          </p:cNvSpPr>
          <p:nvPr>
            <p:ph type="body" orient="vert" idx="1"/>
          </p:nvPr>
        </p:nvSpPr>
        <p:spPr>
          <a:xfrm>
            <a:off x="838200" y="365125"/>
            <a:ext cx="7734300" cy="5811838"/>
          </a:xfrm>
        </p:spPr>
        <p:txBody>
          <a:bodyPr vert="eaVert"/>
          <a:lstStyle/>
          <a:p>
            <a:r>
              <a:rPr lang="es-ES"/>
              <a:t>Editar los estilos de texto del patrón
Segundo nivel
Tercer nivel
Cuarto nivel
Quinto nivel</a:t>
            </a:r>
          </a:p>
        </p:txBody>
      </p:sp>
      <p:sp>
        <p:nvSpPr>
          <p:cNvPr id="4" name="Marcador de fecha 3">
            <a:extLst>
              <a:ext uri="{FF2B5EF4-FFF2-40B4-BE49-F238E27FC236}">
                <a16:creationId xmlns:a16="http://schemas.microsoft.com/office/drawing/2014/main" id="{45AB8442-C08E-7448-9019-7A46C8CB4EB4}"/>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5" name="Marcador de pie de página 4">
            <a:extLst>
              <a:ext uri="{FF2B5EF4-FFF2-40B4-BE49-F238E27FC236}">
                <a16:creationId xmlns:a16="http://schemas.microsoft.com/office/drawing/2014/main" id="{B1DDD563-39E0-6C49-9432-F1A71FDDCD7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E81BB55-8ED3-2243-84B7-5D721EA9AD81}"/>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2841281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F62948-DB3E-7147-B844-352260A439B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718AA63-C4EC-1C4E-A801-2EC3A3D3EF76}"/>
              </a:ext>
            </a:extLst>
          </p:cNvPr>
          <p:cNvSpPr>
            <a:spLocks noGrp="1"/>
          </p:cNvSpPr>
          <p:nvPr>
            <p:ph idx="1"/>
          </p:nvPr>
        </p:nvSpPr>
        <p:spPr/>
        <p:txBody>
          <a:bodyPr/>
          <a:lstStyle/>
          <a:p>
            <a:r>
              <a:rPr lang="es-ES"/>
              <a:t>Editar los estilos de texto del patrón
Segundo nivel
Tercer nivel
Cuarto nivel
Quinto nivel</a:t>
            </a:r>
          </a:p>
        </p:txBody>
      </p:sp>
      <p:sp>
        <p:nvSpPr>
          <p:cNvPr id="4" name="Marcador de fecha 3">
            <a:extLst>
              <a:ext uri="{FF2B5EF4-FFF2-40B4-BE49-F238E27FC236}">
                <a16:creationId xmlns:a16="http://schemas.microsoft.com/office/drawing/2014/main" id="{C3F598C7-4DD6-6546-8823-90C61E165CCC}"/>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5" name="Marcador de pie de página 4">
            <a:extLst>
              <a:ext uri="{FF2B5EF4-FFF2-40B4-BE49-F238E27FC236}">
                <a16:creationId xmlns:a16="http://schemas.microsoft.com/office/drawing/2014/main" id="{113AEE51-358F-2240-862C-4D341C6A0B2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4CC28B0-0489-1E43-A5A7-46553112E770}"/>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2846929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25122E-FDEA-BF47-A2FA-C7C16349F68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C7FAF07A-B251-844D-AE4F-8FE0AE9D62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a:t>Editar los estilos de texto del patrón
Segundo nivel
Tercer nivel
Cuarto nivel
Quinto nivel</a:t>
            </a:r>
          </a:p>
        </p:txBody>
      </p:sp>
      <p:sp>
        <p:nvSpPr>
          <p:cNvPr id="4" name="Marcador de fecha 3">
            <a:extLst>
              <a:ext uri="{FF2B5EF4-FFF2-40B4-BE49-F238E27FC236}">
                <a16:creationId xmlns:a16="http://schemas.microsoft.com/office/drawing/2014/main" id="{6B529968-BE64-7644-8B1D-9C4C789B6E12}"/>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5" name="Marcador de pie de página 4">
            <a:extLst>
              <a:ext uri="{FF2B5EF4-FFF2-40B4-BE49-F238E27FC236}">
                <a16:creationId xmlns:a16="http://schemas.microsoft.com/office/drawing/2014/main" id="{3E10BDD8-1877-1B4B-B7EC-EDBC4D328B2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5A39785-F299-1441-BE95-157C72A5A834}"/>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4270679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DEF07B-252D-5F4F-A655-D6826F5AB484}"/>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BC5176B-6FAE-6743-8B95-CD5BAD015CCB}"/>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p>
        </p:txBody>
      </p:sp>
      <p:sp>
        <p:nvSpPr>
          <p:cNvPr id="4" name="Marcador de contenido 3">
            <a:extLst>
              <a:ext uri="{FF2B5EF4-FFF2-40B4-BE49-F238E27FC236}">
                <a16:creationId xmlns:a16="http://schemas.microsoft.com/office/drawing/2014/main" id="{ADB3DA9F-BAC0-064D-A616-F634B0811C0C}"/>
              </a:ext>
            </a:extLst>
          </p:cNvPr>
          <p:cNvSpPr>
            <a:spLocks noGrp="1"/>
          </p:cNvSpPr>
          <p:nvPr>
            <p:ph sz="half" idx="2"/>
          </p:nvPr>
        </p:nvSpPr>
        <p:spPr>
          <a:xfrm>
            <a:off x="6172200" y="1825625"/>
            <a:ext cx="5181600" cy="4351338"/>
          </a:xfrm>
        </p:spPr>
        <p:txBody>
          <a:bodyPr/>
          <a:lstStyle/>
          <a:p>
            <a:r>
              <a:rPr lang="es-ES"/>
              <a:t>Editar los estilos de texto del patrón
Segundo nivel
Tercer nivel
Cuarto nivel
Quinto nivel</a:t>
            </a:r>
          </a:p>
        </p:txBody>
      </p:sp>
      <p:sp>
        <p:nvSpPr>
          <p:cNvPr id="5" name="Marcador de fecha 4">
            <a:extLst>
              <a:ext uri="{FF2B5EF4-FFF2-40B4-BE49-F238E27FC236}">
                <a16:creationId xmlns:a16="http://schemas.microsoft.com/office/drawing/2014/main" id="{C0128327-D054-E041-80C8-7E1FC3122ABE}"/>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6" name="Marcador de pie de página 5">
            <a:extLst>
              <a:ext uri="{FF2B5EF4-FFF2-40B4-BE49-F238E27FC236}">
                <a16:creationId xmlns:a16="http://schemas.microsoft.com/office/drawing/2014/main" id="{5A09DB49-3804-9146-BDE6-AD4EEA853FEB}"/>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FDA45A90-6D6F-DC49-B0BE-46EFDC4001E1}"/>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1289816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6EC931-67D5-684F-939C-F614409AADEA}"/>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F3B27446-B9B1-6745-8595-354150492F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p>
        </p:txBody>
      </p:sp>
      <p:sp>
        <p:nvSpPr>
          <p:cNvPr id="4" name="Marcador de contenido 3">
            <a:extLst>
              <a:ext uri="{FF2B5EF4-FFF2-40B4-BE49-F238E27FC236}">
                <a16:creationId xmlns:a16="http://schemas.microsoft.com/office/drawing/2014/main" id="{5E496133-E6CE-A644-AA16-750019DFBC92}"/>
              </a:ext>
            </a:extLst>
          </p:cNvPr>
          <p:cNvSpPr>
            <a:spLocks noGrp="1"/>
          </p:cNvSpPr>
          <p:nvPr>
            <p:ph sz="half" idx="2"/>
          </p:nvPr>
        </p:nvSpPr>
        <p:spPr>
          <a:xfrm>
            <a:off x="839788" y="2505075"/>
            <a:ext cx="5157787" cy="3684588"/>
          </a:xfrm>
        </p:spPr>
        <p:txBody>
          <a:bodyPr/>
          <a:lstStyle/>
          <a:p>
            <a:r>
              <a:rPr lang="es-ES"/>
              <a:t>Editar los estilos de texto del patrón
Segundo nivel
Tercer nivel
Cuarto nivel
Quinto nivel</a:t>
            </a:r>
          </a:p>
        </p:txBody>
      </p:sp>
      <p:sp>
        <p:nvSpPr>
          <p:cNvPr id="5" name="Marcador de texto 4">
            <a:extLst>
              <a:ext uri="{FF2B5EF4-FFF2-40B4-BE49-F238E27FC236}">
                <a16:creationId xmlns:a16="http://schemas.microsoft.com/office/drawing/2014/main" id="{F44C45D5-D341-7043-84C0-BDD9CCC507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p>
        </p:txBody>
      </p:sp>
      <p:sp>
        <p:nvSpPr>
          <p:cNvPr id="6" name="Marcador de contenido 5">
            <a:extLst>
              <a:ext uri="{FF2B5EF4-FFF2-40B4-BE49-F238E27FC236}">
                <a16:creationId xmlns:a16="http://schemas.microsoft.com/office/drawing/2014/main" id="{81360C74-9C3A-D14A-A1FC-76E7235265D6}"/>
              </a:ext>
            </a:extLst>
          </p:cNvPr>
          <p:cNvSpPr>
            <a:spLocks noGrp="1"/>
          </p:cNvSpPr>
          <p:nvPr>
            <p:ph sz="quarter" idx="4"/>
          </p:nvPr>
        </p:nvSpPr>
        <p:spPr>
          <a:xfrm>
            <a:off x="6172200" y="2505075"/>
            <a:ext cx="5183188" cy="3684588"/>
          </a:xfrm>
        </p:spPr>
        <p:txBody>
          <a:bodyPr/>
          <a:lstStyle/>
          <a:p>
            <a:r>
              <a:rPr lang="es-ES"/>
              <a:t>Editar los estilos de texto del patrón
Segundo nivel
Tercer nivel
Cuarto nivel
Quinto nivel</a:t>
            </a:r>
          </a:p>
        </p:txBody>
      </p:sp>
      <p:sp>
        <p:nvSpPr>
          <p:cNvPr id="7" name="Marcador de fecha 6">
            <a:extLst>
              <a:ext uri="{FF2B5EF4-FFF2-40B4-BE49-F238E27FC236}">
                <a16:creationId xmlns:a16="http://schemas.microsoft.com/office/drawing/2014/main" id="{CD5E1922-6AD5-4941-A907-FAA8410D8AB8}"/>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8" name="Marcador de pie de página 7">
            <a:extLst>
              <a:ext uri="{FF2B5EF4-FFF2-40B4-BE49-F238E27FC236}">
                <a16:creationId xmlns:a16="http://schemas.microsoft.com/office/drawing/2014/main" id="{1192E447-6B8A-7D42-A974-E68C43D1C407}"/>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88EA1F63-6904-EC46-89D0-526350025C80}"/>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43353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C5200A-222E-4C40-90D8-7A385E9F42B8}"/>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63EC2673-0C52-4E4E-8E4C-11E1F43459B0}"/>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4" name="Marcador de pie de página 3">
            <a:extLst>
              <a:ext uri="{FF2B5EF4-FFF2-40B4-BE49-F238E27FC236}">
                <a16:creationId xmlns:a16="http://schemas.microsoft.com/office/drawing/2014/main" id="{77F90363-2EFA-4147-A895-877A48930F70}"/>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83CD514B-A8A9-E64F-BB52-816276821084}"/>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572124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7D26D50-A987-BF4B-870D-E51301848B5D}"/>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3" name="Marcador de pie de página 2">
            <a:extLst>
              <a:ext uri="{FF2B5EF4-FFF2-40B4-BE49-F238E27FC236}">
                <a16:creationId xmlns:a16="http://schemas.microsoft.com/office/drawing/2014/main" id="{6177FF78-F753-A34A-8511-8E9DAFEE8D6E}"/>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28925ECD-302D-FF48-BAC4-932DA68BC95B}"/>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2599554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3FB1DE-E92B-7D43-BA7C-C275062A77D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B78E0DA-B4F2-D54D-8BD6-BD4C6406DA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s-ES"/>
              <a:t>Editar los estilos de texto del patrón
Segundo nivel
Tercer nivel
Cuarto nivel
Quinto nivel</a:t>
            </a:r>
          </a:p>
        </p:txBody>
      </p:sp>
      <p:sp>
        <p:nvSpPr>
          <p:cNvPr id="4" name="Marcador de texto 3">
            <a:extLst>
              <a:ext uri="{FF2B5EF4-FFF2-40B4-BE49-F238E27FC236}">
                <a16:creationId xmlns:a16="http://schemas.microsoft.com/office/drawing/2014/main" id="{E6707C9D-3B7D-4545-BE6C-E96352D3A8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p>
        </p:txBody>
      </p:sp>
      <p:sp>
        <p:nvSpPr>
          <p:cNvPr id="5" name="Marcador de fecha 4">
            <a:extLst>
              <a:ext uri="{FF2B5EF4-FFF2-40B4-BE49-F238E27FC236}">
                <a16:creationId xmlns:a16="http://schemas.microsoft.com/office/drawing/2014/main" id="{1D2B1BE4-30C3-D642-8B00-9C6A3E5C9B60}"/>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6" name="Marcador de pie de página 5">
            <a:extLst>
              <a:ext uri="{FF2B5EF4-FFF2-40B4-BE49-F238E27FC236}">
                <a16:creationId xmlns:a16="http://schemas.microsoft.com/office/drawing/2014/main" id="{1A789441-2474-214E-BBF3-6F398F147A9B}"/>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E6D42E8-9CBD-E24E-8D6A-23DA8DFFB080}"/>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1996566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26DE0C-B1DE-9D44-8765-120FA432AE8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95F78A09-78A3-2543-A272-8E257C2CEA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37127BF2-1BD5-C24C-AFAC-ACFD4EC22F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p>
        </p:txBody>
      </p:sp>
      <p:sp>
        <p:nvSpPr>
          <p:cNvPr id="5" name="Marcador de fecha 4">
            <a:extLst>
              <a:ext uri="{FF2B5EF4-FFF2-40B4-BE49-F238E27FC236}">
                <a16:creationId xmlns:a16="http://schemas.microsoft.com/office/drawing/2014/main" id="{555A115A-B391-2941-8CD1-A801DB688998}"/>
              </a:ext>
            </a:extLst>
          </p:cNvPr>
          <p:cNvSpPr>
            <a:spLocks noGrp="1"/>
          </p:cNvSpPr>
          <p:nvPr>
            <p:ph type="dt" sz="half" idx="10"/>
          </p:nvPr>
        </p:nvSpPr>
        <p:spPr/>
        <p:txBody>
          <a:bodyPr/>
          <a:lstStyle/>
          <a:p>
            <a:fld id="{A09B0D28-C621-8E42-9AF3-29C8C0D99C17}" type="datetimeFigureOut">
              <a:rPr lang="es-ES" smtClean="0"/>
              <a:t>12/12/2023</a:t>
            </a:fld>
            <a:endParaRPr lang="es-ES"/>
          </a:p>
        </p:txBody>
      </p:sp>
      <p:sp>
        <p:nvSpPr>
          <p:cNvPr id="6" name="Marcador de pie de página 5">
            <a:extLst>
              <a:ext uri="{FF2B5EF4-FFF2-40B4-BE49-F238E27FC236}">
                <a16:creationId xmlns:a16="http://schemas.microsoft.com/office/drawing/2014/main" id="{F7A85C33-8DB2-F44F-B05E-3C62BE314F7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CB4476E-BC55-AC41-ABD7-09BF812A685F}"/>
              </a:ext>
            </a:extLst>
          </p:cNvPr>
          <p:cNvSpPr>
            <a:spLocks noGrp="1"/>
          </p:cNvSpPr>
          <p:nvPr>
            <p:ph type="sldNum" sz="quarter" idx="12"/>
          </p:nvPr>
        </p:nvSpPr>
        <p:spPr/>
        <p:txBody>
          <a:bodyPr/>
          <a:lstStyle/>
          <a:p>
            <a:fld id="{66EFFD14-D860-ED46-A5C6-4C163EE0164D}" type="slidenum">
              <a:rPr lang="es-ES" smtClean="0"/>
              <a:t>‹#›</a:t>
            </a:fld>
            <a:endParaRPr lang="es-ES"/>
          </a:p>
        </p:txBody>
      </p:sp>
    </p:spTree>
    <p:extLst>
      <p:ext uri="{BB962C8B-B14F-4D97-AF65-F5344CB8AC3E}">
        <p14:creationId xmlns:p14="http://schemas.microsoft.com/office/powerpoint/2010/main" val="2950290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87EC10D-B0E0-1645-8134-FEE48D26E8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86667D49-0787-634C-9BBB-EE58A210F6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p>
        </p:txBody>
      </p:sp>
      <p:sp>
        <p:nvSpPr>
          <p:cNvPr id="4" name="Marcador de fecha 3">
            <a:extLst>
              <a:ext uri="{FF2B5EF4-FFF2-40B4-BE49-F238E27FC236}">
                <a16:creationId xmlns:a16="http://schemas.microsoft.com/office/drawing/2014/main" id="{9CC48503-719C-734B-A84B-57B81CB29F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B0D28-C621-8E42-9AF3-29C8C0D99C17}" type="datetimeFigureOut">
              <a:rPr lang="es-ES" smtClean="0"/>
              <a:t>12/12/2023</a:t>
            </a:fld>
            <a:endParaRPr lang="es-ES"/>
          </a:p>
        </p:txBody>
      </p:sp>
      <p:sp>
        <p:nvSpPr>
          <p:cNvPr id="5" name="Marcador de pie de página 4">
            <a:extLst>
              <a:ext uri="{FF2B5EF4-FFF2-40B4-BE49-F238E27FC236}">
                <a16:creationId xmlns:a16="http://schemas.microsoft.com/office/drawing/2014/main" id="{63AC73B3-17BB-F04F-8097-304DF13A95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B362B17F-6E63-0640-8AEA-8AE5154063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EFFD14-D860-ED46-A5C6-4C163EE0164D}" type="slidenum">
              <a:rPr lang="es-ES" smtClean="0"/>
              <a:t>‹#›</a:t>
            </a:fld>
            <a:endParaRPr lang="es-ES"/>
          </a:p>
        </p:txBody>
      </p:sp>
    </p:spTree>
    <p:extLst>
      <p:ext uri="{BB962C8B-B14F-4D97-AF65-F5344CB8AC3E}">
        <p14:creationId xmlns:p14="http://schemas.microsoft.com/office/powerpoint/2010/main" val="26991463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18" Type="http://schemas.openxmlformats.org/officeDocument/2006/relationships/image" Target="../media/image16.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jpg"/><Relationship Id="rId15" Type="http://schemas.openxmlformats.org/officeDocument/2006/relationships/image" Target="../media/image13.jp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jp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34.tif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3.tiff"/><Relationship Id="rId5" Type="http://schemas.openxmlformats.org/officeDocument/2006/relationships/image" Target="../media/image32.png"/><Relationship Id="rId4" Type="http://schemas.openxmlformats.org/officeDocument/2006/relationships/image" Target="../media/image20.jpg"/><Relationship Id="rId9" Type="http://schemas.openxmlformats.org/officeDocument/2006/relationships/image" Target="../media/image23.jpg"/></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9.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 Id="rId9"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7.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38.png"/><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9.png"/><Relationship Id="rId7" Type="http://schemas.openxmlformats.org/officeDocument/2006/relationships/image" Target="../media/image39.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9.png"/><Relationship Id="rId7"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png"/><Relationship Id="rId4" Type="http://schemas.openxmlformats.org/officeDocument/2006/relationships/image" Target="../media/image18.jp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7.jpg"/></Relationships>
</file>

<file path=ppt/slides/_rels/slide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png"/><Relationship Id="rId4" Type="http://schemas.openxmlformats.org/officeDocument/2006/relationships/image" Target="../media/image18.jp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tiff"/><Relationship Id="rId4" Type="http://schemas.openxmlformats.org/officeDocument/2006/relationships/image" Target="../media/image20.jpg"/></Relationships>
</file>

<file path=ppt/slides/_rels/slide5.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19.png"/><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 Id="rId9" Type="http://schemas.openxmlformats.org/officeDocument/2006/relationships/image" Target="../media/image26.jpeg"/></Relationships>
</file>

<file path=ppt/slides/_rels/slide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19.png"/><Relationship Id="rId7"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 Id="rId9" Type="http://schemas.openxmlformats.org/officeDocument/2006/relationships/image" Target="../media/image29.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30.tiff"/><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1.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90" name="Google Shape;90;p1"/>
          <p:cNvPicPr preferRelativeResize="0"/>
          <p:nvPr/>
        </p:nvPicPr>
        <p:blipFill rotWithShape="1">
          <a:blip r:embed="rId3">
            <a:alphaModFix/>
          </a:blip>
          <a:srcRect/>
          <a:stretch/>
        </p:blipFill>
        <p:spPr>
          <a:xfrm>
            <a:off x="0" y="4689475"/>
            <a:ext cx="5232400" cy="1295400"/>
          </a:xfrm>
          <a:prstGeom prst="rect">
            <a:avLst/>
          </a:prstGeom>
          <a:noFill/>
          <a:ln>
            <a:noFill/>
          </a:ln>
        </p:spPr>
      </p:pic>
      <p:sp>
        <p:nvSpPr>
          <p:cNvPr id="91" name="Google Shape;91;p1"/>
          <p:cNvSpPr/>
          <p:nvPr/>
        </p:nvSpPr>
        <p:spPr>
          <a:xfrm>
            <a:off x="5195888" y="0"/>
            <a:ext cx="6996112" cy="5992009"/>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92" name="Google Shape;92;p1"/>
          <p:cNvPicPr preferRelativeResize="0"/>
          <p:nvPr/>
        </p:nvPicPr>
        <p:blipFill rotWithShape="1">
          <a:blip r:embed="rId4">
            <a:alphaModFix/>
          </a:blip>
          <a:srcRect l="22815" b="1123"/>
          <a:stretch/>
        </p:blipFill>
        <p:spPr>
          <a:xfrm>
            <a:off x="652778" y="193027"/>
            <a:ext cx="3720096" cy="629411"/>
          </a:xfrm>
          <a:prstGeom prst="rect">
            <a:avLst/>
          </a:prstGeom>
          <a:noFill/>
          <a:ln>
            <a:noFill/>
          </a:ln>
        </p:spPr>
      </p:pic>
      <p:sp>
        <p:nvSpPr>
          <p:cNvPr id="93" name="Google Shape;93;p1"/>
          <p:cNvSpPr txBox="1">
            <a:spLocks noGrp="1"/>
          </p:cNvSpPr>
          <p:nvPr>
            <p:ph type="subTitle" idx="1"/>
          </p:nvPr>
        </p:nvSpPr>
        <p:spPr>
          <a:xfrm>
            <a:off x="7694813" y="2034041"/>
            <a:ext cx="5418271" cy="68219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178B9B"/>
              </a:buClr>
              <a:buSzPts val="2000"/>
              <a:buNone/>
            </a:pPr>
            <a:r>
              <a:rPr lang="en-GB" sz="2000" dirty="0">
                <a:solidFill>
                  <a:srgbClr val="178B9B"/>
                </a:solidFill>
                <a:latin typeface="Arial"/>
                <a:ea typeface="Arial"/>
                <a:cs typeface="Arial"/>
                <a:sym typeface="Arial"/>
              </a:rPr>
              <a:t>(MAC2/3.5b/254)</a:t>
            </a:r>
            <a:endParaRPr dirty="0"/>
          </a:p>
        </p:txBody>
      </p:sp>
      <p:pic>
        <p:nvPicPr>
          <p:cNvPr id="94" name="Google Shape;94;p1"/>
          <p:cNvPicPr preferRelativeResize="0"/>
          <p:nvPr/>
        </p:nvPicPr>
        <p:blipFill rotWithShape="1">
          <a:blip r:embed="rId5">
            <a:alphaModFix/>
          </a:blip>
          <a:srcRect/>
          <a:stretch/>
        </p:blipFill>
        <p:spPr>
          <a:xfrm>
            <a:off x="1308604" y="1413249"/>
            <a:ext cx="2408444" cy="2685415"/>
          </a:xfrm>
          <a:prstGeom prst="rect">
            <a:avLst/>
          </a:prstGeom>
          <a:noFill/>
          <a:ln>
            <a:noFill/>
          </a:ln>
        </p:spPr>
      </p:pic>
      <p:sp>
        <p:nvSpPr>
          <p:cNvPr id="95" name="Google Shape;95;p1"/>
          <p:cNvSpPr txBox="1">
            <a:spLocks noGrp="1"/>
          </p:cNvSpPr>
          <p:nvPr>
            <p:ph type="ctrTitle"/>
          </p:nvPr>
        </p:nvSpPr>
        <p:spPr>
          <a:xfrm>
            <a:off x="5380426" y="39755"/>
            <a:ext cx="6782923" cy="1347004"/>
          </a:xfrm>
          <a:prstGeom prst="rect">
            <a:avLst/>
          </a:prstGeom>
          <a:noFill/>
          <a:ln>
            <a:noFill/>
          </a:ln>
        </p:spPr>
        <p:txBody>
          <a:bodyPr spcFirstLastPara="1" wrap="square" lIns="91425" tIns="45700" rIns="91425" bIns="45700" anchor="t" anchorCtr="0">
            <a:noAutofit/>
          </a:bodyPr>
          <a:lstStyle/>
          <a:p>
            <a:pPr>
              <a:lnSpc>
                <a:spcPct val="100000"/>
              </a:lnSpc>
              <a:buClr>
                <a:srgbClr val="178B9B"/>
              </a:buClr>
              <a:buSzPts val="2400"/>
            </a:pPr>
            <a:r>
              <a:rPr lang="es-ES" sz="2400" b="1" dirty="0">
                <a:solidFill>
                  <a:srgbClr val="178B9B"/>
                </a:solidFill>
                <a:latin typeface="Arial" panose="020B0604020202020204" pitchFamily="34" charset="0"/>
              </a:rPr>
              <a:t>Sistema de observación meteorológica y oceánica como herramienta para el fomento</a:t>
            </a:r>
            <a:br>
              <a:rPr lang="es-ES" sz="2400" b="1" dirty="0">
                <a:solidFill>
                  <a:srgbClr val="178B9B"/>
                </a:solidFill>
                <a:latin typeface="Arial" panose="020B0604020202020204" pitchFamily="34" charset="0"/>
              </a:rPr>
            </a:br>
            <a:r>
              <a:rPr lang="es-ES" sz="2400" b="1" dirty="0">
                <a:solidFill>
                  <a:srgbClr val="178B9B"/>
                </a:solidFill>
                <a:latin typeface="Arial" panose="020B0604020202020204" pitchFamily="34" charset="0"/>
              </a:rPr>
              <a:t>de la resiliencia y adaptación al cambio climático en el espacio de cooperación (MAC-CLIMA)</a:t>
            </a:r>
            <a:br>
              <a:rPr lang="es-ES" sz="2400" b="1" dirty="0">
                <a:cs typeface="Arial" panose="020B0604020202020204" pitchFamily="34" charset="0"/>
              </a:rPr>
            </a:br>
            <a:endParaRPr sz="2400" dirty="0">
              <a:solidFill>
                <a:srgbClr val="178B9B"/>
              </a:solidFill>
              <a:latin typeface="Arial"/>
              <a:ea typeface="Arial"/>
              <a:cs typeface="Arial"/>
              <a:sym typeface="Arial"/>
            </a:endParaRPr>
          </a:p>
        </p:txBody>
      </p:sp>
      <p:sp>
        <p:nvSpPr>
          <p:cNvPr id="96" name="Google Shape;96;p1"/>
          <p:cNvSpPr txBox="1"/>
          <p:nvPr/>
        </p:nvSpPr>
        <p:spPr>
          <a:xfrm>
            <a:off x="5414880" y="2221298"/>
            <a:ext cx="6996112" cy="3493224"/>
          </a:xfrm>
          <a:prstGeom prst="rect">
            <a:avLst/>
          </a:prstGeom>
          <a:noFill/>
          <a:ln>
            <a:noFill/>
          </a:ln>
        </p:spPr>
        <p:txBody>
          <a:bodyPr spcFirstLastPara="1" wrap="square" lIns="91425" tIns="45700" rIns="91425" bIns="45700" anchor="t" anchorCtr="0">
            <a:spAutoFit/>
          </a:bodyPr>
          <a:lstStyle/>
          <a:p>
            <a:pPr lvl="0" algn="ctr">
              <a:buClr>
                <a:schemeClr val="dk1"/>
              </a:buClr>
            </a:pPr>
            <a:endParaRPr lang="es-ES" sz="2000" b="1" dirty="0">
              <a:solidFill>
                <a:schemeClr val="tx1">
                  <a:lumMod val="50000"/>
                  <a:lumOff val="50000"/>
                </a:schemeClr>
              </a:solidFill>
            </a:endParaRPr>
          </a:p>
          <a:p>
            <a:pPr lvl="0" algn="ctr">
              <a:spcAft>
                <a:spcPts val="600"/>
              </a:spcAft>
              <a:buClr>
                <a:schemeClr val="dk1"/>
              </a:buClr>
            </a:pPr>
            <a:r>
              <a:rPr lang="es-ES" sz="2800" b="1" u="sng" dirty="0">
                <a:solidFill>
                  <a:srgbClr val="0070C0"/>
                </a:solidFill>
              </a:rPr>
              <a:t>Presentación del trabajo realizado y resultados finales</a:t>
            </a:r>
          </a:p>
          <a:p>
            <a:pPr lvl="0" algn="ctr">
              <a:buClr>
                <a:schemeClr val="dk1"/>
              </a:buClr>
            </a:pPr>
            <a:endParaRPr lang="es-ES" sz="2000" b="1" dirty="0">
              <a:solidFill>
                <a:schemeClr val="tx1">
                  <a:lumMod val="50000"/>
                  <a:lumOff val="50000"/>
                </a:schemeClr>
              </a:solidFill>
            </a:endParaRPr>
          </a:p>
          <a:p>
            <a:pPr algn="ctr"/>
            <a:r>
              <a:rPr lang="pt-BR" sz="2000" dirty="0">
                <a:solidFill>
                  <a:srgbClr val="178B9B"/>
                </a:solidFill>
                <a:latin typeface="Arial" panose="020B0604020202020204" pitchFamily="34" charset="0"/>
                <a:cs typeface="Arial" panose="020B0604020202020204" pitchFamily="34" charset="0"/>
              </a:rPr>
              <a:t>Agência Regional para o Desenvolvimento da </a:t>
            </a:r>
          </a:p>
          <a:p>
            <a:pPr algn="ctr"/>
            <a:r>
              <a:rPr lang="pt-BR" sz="2000" dirty="0">
                <a:solidFill>
                  <a:srgbClr val="178B9B"/>
                </a:solidFill>
                <a:latin typeface="Arial" panose="020B0604020202020204" pitchFamily="34" charset="0"/>
                <a:cs typeface="Arial" panose="020B0604020202020204" pitchFamily="34" charset="0"/>
              </a:rPr>
              <a:t>Investigação, Tecnologia e Inovação – ARDITI</a:t>
            </a:r>
          </a:p>
          <a:p>
            <a:pPr algn="ctr"/>
            <a:endParaRPr lang="es-ES" sz="2000" b="1" dirty="0">
              <a:solidFill>
                <a:srgbClr val="7F7F7F"/>
              </a:solidFill>
            </a:endParaRPr>
          </a:p>
          <a:p>
            <a:pPr marL="0" lvl="0" indent="0" algn="ctr" rtl="0">
              <a:spcBef>
                <a:spcPts val="0"/>
              </a:spcBef>
              <a:spcAft>
                <a:spcPts val="0"/>
              </a:spcAft>
              <a:buClr>
                <a:schemeClr val="dk1"/>
              </a:buClr>
              <a:buSzPts val="1100"/>
              <a:buFont typeface="Arial"/>
              <a:buNone/>
            </a:pPr>
            <a:r>
              <a:rPr lang="es-ES" sz="2000" dirty="0">
                <a:solidFill>
                  <a:srgbClr val="7F7F7F"/>
                </a:solidFill>
              </a:rPr>
              <a:t>JORNADA DE CLAUSURA</a:t>
            </a:r>
          </a:p>
          <a:p>
            <a:pPr marL="0" lvl="0" indent="0" algn="ctr" rtl="0">
              <a:spcBef>
                <a:spcPts val="0"/>
              </a:spcBef>
              <a:spcAft>
                <a:spcPts val="0"/>
              </a:spcAft>
              <a:buClr>
                <a:schemeClr val="dk1"/>
              </a:buClr>
              <a:buSzPts val="1100"/>
              <a:buFont typeface="Arial"/>
              <a:buNone/>
            </a:pPr>
            <a:r>
              <a:rPr lang="es-ES" sz="2000" dirty="0">
                <a:solidFill>
                  <a:srgbClr val="7F7F7F"/>
                </a:solidFill>
              </a:rPr>
              <a:t>13 DICIEMBRE 2023</a:t>
            </a:r>
            <a:endParaRPr lang="es-ES" sz="2000" dirty="0">
              <a:solidFill>
                <a:srgbClr val="FF0000"/>
              </a:solidFill>
            </a:endParaRPr>
          </a:p>
          <a:p>
            <a:pPr lvl="0" algn="ctr">
              <a:buClr>
                <a:schemeClr val="dk1"/>
              </a:buClr>
            </a:pPr>
            <a:r>
              <a:rPr lang="es-ES" sz="2000" dirty="0" err="1">
                <a:solidFill>
                  <a:srgbClr val="7F7F7F"/>
                </a:solidFill>
                <a:latin typeface="Arial" panose="020B0604020202020204" pitchFamily="34" charset="0"/>
              </a:rPr>
              <a:t>Infecar</a:t>
            </a:r>
            <a:r>
              <a:rPr lang="es-ES" sz="2000" dirty="0">
                <a:solidFill>
                  <a:srgbClr val="7F7F7F"/>
                </a:solidFill>
                <a:latin typeface="Arial" panose="020B0604020202020204" pitchFamily="34" charset="0"/>
              </a:rPr>
              <a:t>, </a:t>
            </a:r>
            <a:r>
              <a:rPr lang="es-ES" sz="2000" dirty="0">
                <a:solidFill>
                  <a:srgbClr val="7F7F7F"/>
                </a:solidFill>
              </a:rPr>
              <a:t>Gran Canaria</a:t>
            </a:r>
          </a:p>
        </p:txBody>
      </p:sp>
      <p:sp>
        <p:nvSpPr>
          <p:cNvPr id="97" name="Google Shape;97;p1"/>
          <p:cNvSpPr txBox="1"/>
          <p:nvPr/>
        </p:nvSpPr>
        <p:spPr>
          <a:xfrm>
            <a:off x="8270671" y="5644709"/>
            <a:ext cx="4915702" cy="392385"/>
          </a:xfrm>
          <a:prstGeom prst="rect">
            <a:avLst/>
          </a:prstGeom>
          <a:noFill/>
          <a:ln>
            <a:noFill/>
          </a:ln>
        </p:spPr>
        <p:txBody>
          <a:bodyPr spcFirstLastPara="1" wrap="square" lIns="91425" tIns="91425" rIns="91425" bIns="91425" anchor="t" anchorCtr="0">
            <a:spAutoFit/>
          </a:bodyPr>
          <a:lstStyle/>
          <a:p>
            <a:pPr lvl="0">
              <a:lnSpc>
                <a:spcPct val="150000"/>
              </a:lnSpc>
              <a:buClr>
                <a:schemeClr val="dk1"/>
              </a:buClr>
            </a:pPr>
            <a:r>
              <a:rPr lang="en-US" sz="900" i="1" dirty="0">
                <a:solidFill>
                  <a:srgbClr val="7F7F7F"/>
                </a:solidFill>
                <a:latin typeface="Arial" panose="020B0604020202020204" pitchFamily="34" charset="0"/>
              </a:rPr>
              <a:t>EL 85% DEL PROYECTO ESTÁ COFINANCIADO POR FONDOS FEDER</a:t>
            </a:r>
            <a:endParaRPr lang="en-GB" sz="900" i="1" dirty="0">
              <a:solidFill>
                <a:srgbClr val="7F7F7F"/>
              </a:solidFill>
            </a:endParaRPr>
          </a:p>
        </p:txBody>
      </p:sp>
      <p:sp>
        <p:nvSpPr>
          <p:cNvPr id="2" name="AutoShape 2" descr="Información Corporativa | Consejo Insular de la Energía de Gran Canari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6" name="Imagen 15"/>
          <p:cNvPicPr>
            <a:picLocks noChangeAspect="1"/>
          </p:cNvPicPr>
          <p:nvPr/>
        </p:nvPicPr>
        <p:blipFill rotWithShape="1">
          <a:blip r:embed="rId6">
            <a:extLst>
              <a:ext uri="{28A0092B-C50C-407E-A947-70E740481C1C}">
                <a14:useLocalDpi xmlns:a14="http://schemas.microsoft.com/office/drawing/2010/main" val="0"/>
              </a:ext>
            </a:extLst>
          </a:blip>
          <a:srcRect t="5247" b="7767"/>
          <a:stretch/>
        </p:blipFill>
        <p:spPr>
          <a:xfrm>
            <a:off x="1238062" y="6023172"/>
            <a:ext cx="755072" cy="760638"/>
          </a:xfrm>
          <a:prstGeom prst="rect">
            <a:avLst/>
          </a:prstGeom>
        </p:spPr>
      </p:pic>
      <p:pic>
        <p:nvPicPr>
          <p:cNvPr id="13" name="Picture 4" descr="Información Corporativa | Consejo Insular de la Energía de Gran Canari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361" y="6114614"/>
            <a:ext cx="1256296" cy="63459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AEMET - Agencia Estatal de Meteorología | Predicti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67417" y="6195589"/>
            <a:ext cx="697995" cy="474589"/>
          </a:xfrm>
          <a:prstGeom prst="rect">
            <a:avLst/>
          </a:prstGeom>
          <a:noFill/>
          <a:extLst>
            <a:ext uri="{909E8E84-426E-40DD-AFC4-6F175D3DCCD1}">
              <a14:hiddenFill xmlns:a14="http://schemas.microsoft.com/office/drawing/2010/main">
                <a:solidFill>
                  <a:srgbClr val="FFFFFF"/>
                </a:solidFill>
              </a14:hiddenFill>
            </a:ext>
          </a:extLst>
        </p:spPr>
      </p:pic>
      <p:pic>
        <p:nvPicPr>
          <p:cNvPr id="17" name="Imagen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859928" y="6114614"/>
            <a:ext cx="1328558" cy="545085"/>
          </a:xfrm>
          <a:prstGeom prst="rect">
            <a:avLst/>
          </a:prstGeom>
        </p:spPr>
      </p:pic>
      <p:pic>
        <p:nvPicPr>
          <p:cNvPr id="18" name="Imagen 17"/>
          <p:cNvPicPr>
            <a:picLocks noChangeAspect="1"/>
          </p:cNvPicPr>
          <p:nvPr/>
        </p:nvPicPr>
        <p:blipFill>
          <a:blip r:embed="rId10"/>
          <a:stretch>
            <a:fillRect/>
          </a:stretch>
        </p:blipFill>
        <p:spPr>
          <a:xfrm>
            <a:off x="9200004" y="6075126"/>
            <a:ext cx="738564" cy="779196"/>
          </a:xfrm>
          <a:prstGeom prst="rect">
            <a:avLst/>
          </a:prstGeom>
        </p:spPr>
      </p:pic>
      <p:pic>
        <p:nvPicPr>
          <p:cNvPr id="19" name="Imagen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03591" y="5991573"/>
            <a:ext cx="800717" cy="844767"/>
          </a:xfrm>
          <a:prstGeom prst="rect">
            <a:avLst/>
          </a:prstGeom>
        </p:spPr>
      </p:pic>
      <p:pic>
        <p:nvPicPr>
          <p:cNvPr id="20" name="Picture 24" descr="Cabildo Insular de Tenerife - Wikipedia, la enciclopedia libr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66389" y="6167639"/>
            <a:ext cx="390251" cy="51053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8" descr="Cabildo de El Hierro: Participación ciudadana | Edosoft"/>
          <p:cNvPicPr>
            <a:picLocks noChangeAspect="1" noChangeArrowheads="1"/>
          </p:cNvPicPr>
          <p:nvPr/>
        </p:nvPicPr>
        <p:blipFill rotWithShape="1">
          <a:blip r:embed="rId13">
            <a:extLst>
              <a:ext uri="{28A0092B-C50C-407E-A947-70E740481C1C}">
                <a14:useLocalDpi xmlns:a14="http://schemas.microsoft.com/office/drawing/2010/main" val="0"/>
              </a:ext>
            </a:extLst>
          </a:blip>
          <a:srcRect l="26996" r="27267" b="-281"/>
          <a:stretch/>
        </p:blipFill>
        <p:spPr bwMode="auto">
          <a:xfrm>
            <a:off x="6449302" y="6050714"/>
            <a:ext cx="624599" cy="73385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6" descr="Camara de Comercio de Lanzarote y La GraciosaAyudas Cabildo de Lanzarote -  Camara de Comercio de Lanzarote y La Graciosa"/>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51695" y="6159724"/>
            <a:ext cx="944840" cy="600703"/>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n 2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349336" y="6052156"/>
            <a:ext cx="1124082" cy="664116"/>
          </a:xfrm>
          <a:prstGeom prst="rect">
            <a:avLst/>
          </a:prstGeom>
        </p:spPr>
      </p:pic>
      <p:pic>
        <p:nvPicPr>
          <p:cNvPr id="24" name="Imagen 2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899573" y="6071433"/>
            <a:ext cx="594060" cy="664116"/>
          </a:xfrm>
          <a:prstGeom prst="rect">
            <a:avLst/>
          </a:prstGeom>
        </p:spPr>
      </p:pic>
      <p:pic>
        <p:nvPicPr>
          <p:cNvPr id="3" name="Imagen 2"/>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470248" y="6116184"/>
            <a:ext cx="603281" cy="628682"/>
          </a:xfrm>
          <a:prstGeom prst="rect">
            <a:avLst/>
          </a:prstGeom>
        </p:spPr>
      </p:pic>
      <p:pic>
        <p:nvPicPr>
          <p:cNvPr id="1026" name="Picture 2" descr="Instituto Tecnológico de Canarias - Más de 25 años apoyando la  investigación, el desarrollo científico y la innovación en Canarias.">
            <a:extLst>
              <a:ext uri="{FF2B5EF4-FFF2-40B4-BE49-F238E27FC236}">
                <a16:creationId xmlns:a16="http://schemas.microsoft.com/office/drawing/2014/main" id="{4299B117-768C-3F5A-5CA1-F999F6BA973D}"/>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07241" y="6298642"/>
            <a:ext cx="1670516" cy="2637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24" name="Google Shape;204;p33"/>
          <p:cNvSpPr txBox="1">
            <a:spLocks/>
          </p:cNvSpPr>
          <p:nvPr/>
        </p:nvSpPr>
        <p:spPr>
          <a:xfrm>
            <a:off x="6044616" y="2282250"/>
            <a:ext cx="5152020" cy="14835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ts val="4800"/>
              <a:buFont typeface="Fira Sans Extra Condensed Medium"/>
              <a:buNone/>
              <a:defRPr sz="4800" b="0" i="0" u="none" strike="noStrike" cap="none">
                <a:solidFill>
                  <a:srgbClr val="FFFFFF"/>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9pPr>
          </a:lstStyle>
          <a:p>
            <a:pPr lvl="0" algn="r">
              <a:defRPr/>
            </a:pPr>
            <a:r>
              <a:rPr lang="es-ES" kern="0" dirty="0" err="1">
                <a:solidFill>
                  <a:srgbClr val="434343"/>
                </a:solidFill>
                <a:latin typeface="Fira Sans Extra Condensed Medium" panose="020B0604020202020204" charset="0"/>
              </a:rPr>
              <a:t>Developed</a:t>
            </a:r>
            <a:r>
              <a:rPr lang="es-ES" kern="0" dirty="0">
                <a:solidFill>
                  <a:srgbClr val="434343"/>
                </a:solidFill>
                <a:latin typeface="Fira Sans Extra Condensed Medium" panose="020B0604020202020204" charset="0"/>
              </a:rPr>
              <a:t> Tools</a:t>
            </a:r>
            <a:endParaRPr kumimoji="0" lang="fr-FR" sz="4800" b="0" i="0" u="none" strike="noStrike" kern="0" cap="none" spc="0" normalizeH="0" baseline="0" noProof="0" dirty="0">
              <a:ln>
                <a:noFill/>
              </a:ln>
              <a:solidFill>
                <a:srgbClr val="434343"/>
              </a:solidFill>
              <a:effectLst/>
              <a:uLnTx/>
              <a:uFillTx/>
              <a:latin typeface="Fira Sans Extra Condensed Medium" panose="020B0604020202020204" charset="0"/>
              <a:sym typeface="Fira Sans Extra Condensed Medium"/>
            </a:endParaRPr>
          </a:p>
        </p:txBody>
      </p:sp>
      <p:sp>
        <p:nvSpPr>
          <p:cNvPr id="41" name="CuadroTexto 40">
            <a:extLst>
              <a:ext uri="{FF2B5EF4-FFF2-40B4-BE49-F238E27FC236}">
                <a16:creationId xmlns:a16="http://schemas.microsoft.com/office/drawing/2014/main" id="{375CEC24-8322-4317-8D8C-1385175C8809}"/>
              </a:ext>
            </a:extLst>
          </p:cNvPr>
          <p:cNvSpPr txBox="1"/>
          <p:nvPr/>
        </p:nvSpPr>
        <p:spPr>
          <a:xfrm>
            <a:off x="3776099" y="1123135"/>
            <a:ext cx="747691" cy="646331"/>
          </a:xfrm>
          <a:prstGeom prst="rect">
            <a:avLst/>
          </a:prstGeom>
          <a:noFill/>
        </p:spPr>
        <p:txBody>
          <a:bodyPr wrap="square" rtlCol="0">
            <a:spAutoFit/>
          </a:bodyPr>
          <a:lstStyle/>
          <a:p>
            <a:pPr algn="ctr">
              <a:buClr>
                <a:srgbClr val="000000"/>
              </a:buClr>
              <a:buFont typeface="Arial"/>
              <a:buNone/>
            </a:pPr>
            <a:r>
              <a:rPr lang="en-BZ" sz="3600" kern="0" dirty="0">
                <a:solidFill>
                  <a:srgbClr val="434343"/>
                </a:solidFill>
                <a:latin typeface="Fira Sans Extra Condensed Medium"/>
                <a:cs typeface="Arial"/>
                <a:sym typeface="Arial"/>
              </a:rPr>
              <a:t>03</a:t>
            </a:r>
          </a:p>
        </p:txBody>
      </p:sp>
      <p:sp>
        <p:nvSpPr>
          <p:cNvPr id="42" name="Google Shape;203;p33"/>
          <p:cNvSpPr/>
          <p:nvPr/>
        </p:nvSpPr>
        <p:spPr>
          <a:xfrm flipH="1">
            <a:off x="4650636" y="1123135"/>
            <a:ext cx="6546000" cy="3016200"/>
          </a:xfrm>
          <a:prstGeom prst="rect">
            <a:avLst/>
          </a:prstGeom>
          <a:noFill/>
          <a:ln w="28575" cap="flat" cmpd="sng">
            <a:solidFill>
              <a:srgbClr val="179B9C"/>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pic>
        <p:nvPicPr>
          <p:cNvPr id="2" name="Imagen 2">
            <a:extLst>
              <a:ext uri="{FF2B5EF4-FFF2-40B4-BE49-F238E27FC236}">
                <a16:creationId xmlns:a16="http://schemas.microsoft.com/office/drawing/2014/main" id="{9B7F41F3-7550-29C8-1483-3460E2DEB8C6}"/>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3" name="Google Shape;293;p12">
            <a:extLst>
              <a:ext uri="{FF2B5EF4-FFF2-40B4-BE49-F238E27FC236}">
                <a16:creationId xmlns:a16="http://schemas.microsoft.com/office/drawing/2014/main" id="{2940A767-3023-291F-9EE8-66A7C1A4EEA1}"/>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spTree>
    <p:extLst>
      <p:ext uri="{BB962C8B-B14F-4D97-AF65-F5344CB8AC3E}">
        <p14:creationId xmlns:p14="http://schemas.microsoft.com/office/powerpoint/2010/main" val="1245687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lvl="0" algn="r">
              <a:defRPr/>
            </a:pPr>
            <a:r>
              <a:rPr lang="es-ES" sz="2000" kern="0" dirty="0" err="1">
                <a:solidFill>
                  <a:srgbClr val="434343"/>
                </a:solidFill>
                <a:latin typeface="Fira Sans Extra Condensed Medium" panose="020B0604020202020204" charset="0"/>
              </a:rPr>
              <a:t>Developed</a:t>
            </a:r>
            <a:r>
              <a:rPr lang="es-ES" sz="2000" kern="0" dirty="0">
                <a:solidFill>
                  <a:srgbClr val="434343"/>
                </a:solidFill>
                <a:latin typeface="Fira Sans Extra Condensed Medium" panose="020B0604020202020204" charset="0"/>
              </a:rPr>
              <a:t> Tools</a:t>
            </a:r>
            <a:endParaRPr lang="fr-FR" sz="5400" kern="0" dirty="0">
              <a:solidFill>
                <a:srgbClr val="434343"/>
              </a:solidFill>
              <a:latin typeface="Fira Sans Extra Condensed Medium" panose="020B0604020202020204" charset="0"/>
              <a:sym typeface="Fira Sans Extra Condensed Medium"/>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3693319"/>
          </a:xfrm>
          <a:prstGeom prst="rect">
            <a:avLst/>
          </a:prstGeom>
          <a:noFill/>
        </p:spPr>
        <p:txBody>
          <a:bodyPr wrap="square" rtlCol="0">
            <a:spAutoFit/>
          </a:bodyPr>
          <a:lstStyle/>
          <a:p>
            <a:r>
              <a:rPr lang="en-US" dirty="0"/>
              <a:t>LIDAR data pre-processing facilitates the mapping of the radial wind data into a regular grid allowing the model validation and better interpretation.</a:t>
            </a:r>
          </a:p>
          <a:p>
            <a:endParaRPr lang="en-US" dirty="0"/>
          </a:p>
          <a:p>
            <a:r>
              <a:rPr lang="en-US" dirty="0"/>
              <a:t>Scripts to georeferenced, interpolate and transform radial into a regular mesh;</a:t>
            </a:r>
          </a:p>
          <a:p>
            <a:endParaRPr lang="en-US" dirty="0"/>
          </a:p>
          <a:p>
            <a:r>
              <a:rPr lang="en-US" dirty="0"/>
              <a:t>Scripts to transform obtained LIDAR data into a simpler to read format.</a:t>
            </a:r>
          </a:p>
          <a:p>
            <a:endParaRPr lang="en-US" dirty="0"/>
          </a:p>
          <a:p>
            <a:endParaRPr lang="es-ES" dirty="0"/>
          </a:p>
          <a:p>
            <a:endParaRPr lang="es-ES" dirty="0" err="1"/>
          </a:p>
        </p:txBody>
      </p:sp>
      <p:pic>
        <p:nvPicPr>
          <p:cNvPr id="17" name="Picture 16">
            <a:extLst>
              <a:ext uri="{FF2B5EF4-FFF2-40B4-BE49-F238E27FC236}">
                <a16:creationId xmlns:a16="http://schemas.microsoft.com/office/drawing/2014/main" id="{DB0D368D-9696-AA45-A036-A3FA6B4D7AFD}"/>
              </a:ext>
            </a:extLst>
          </p:cNvPr>
          <p:cNvPicPr>
            <a:picLocks noChangeAspect="1"/>
          </p:cNvPicPr>
          <p:nvPr/>
        </p:nvPicPr>
        <p:blipFill>
          <a:blip r:embed="rId5"/>
          <a:stretch>
            <a:fillRect/>
          </a:stretch>
        </p:blipFill>
        <p:spPr>
          <a:xfrm>
            <a:off x="8217768" y="3559623"/>
            <a:ext cx="2969288" cy="1974149"/>
          </a:xfrm>
          <a:prstGeom prst="rect">
            <a:avLst/>
          </a:prstGeom>
          <a:noFill/>
          <a:ln w="9525">
            <a:noFill/>
          </a:ln>
        </p:spPr>
      </p:pic>
      <p:grpSp>
        <p:nvGrpSpPr>
          <p:cNvPr id="18" name="Group 17">
            <a:extLst>
              <a:ext uri="{FF2B5EF4-FFF2-40B4-BE49-F238E27FC236}">
                <a16:creationId xmlns:a16="http://schemas.microsoft.com/office/drawing/2014/main" id="{05393EBB-9E8F-0848-83CC-0660CB8CA7A4}"/>
              </a:ext>
            </a:extLst>
          </p:cNvPr>
          <p:cNvGrpSpPr/>
          <p:nvPr/>
        </p:nvGrpSpPr>
        <p:grpSpPr>
          <a:xfrm>
            <a:off x="7117326" y="1810871"/>
            <a:ext cx="4908331" cy="1741689"/>
            <a:chOff x="6514697" y="3801273"/>
            <a:chExt cx="5662582" cy="1926090"/>
          </a:xfrm>
        </p:grpSpPr>
        <p:pic>
          <p:nvPicPr>
            <p:cNvPr id="22" name="Picture 21">
              <a:extLst>
                <a:ext uri="{FF2B5EF4-FFF2-40B4-BE49-F238E27FC236}">
                  <a16:creationId xmlns:a16="http://schemas.microsoft.com/office/drawing/2014/main" id="{28606440-2398-934D-BBD2-9AC3661BD0C5}"/>
                </a:ext>
              </a:extLst>
            </p:cNvPr>
            <p:cNvPicPr>
              <a:picLocks noChangeAspect="1"/>
            </p:cNvPicPr>
            <p:nvPr/>
          </p:nvPicPr>
          <p:blipFill>
            <a:blip r:embed="rId6"/>
            <a:stretch>
              <a:fillRect/>
            </a:stretch>
          </p:blipFill>
          <p:spPr>
            <a:xfrm>
              <a:off x="9194948" y="3801273"/>
              <a:ext cx="2982331" cy="1926089"/>
            </a:xfrm>
            <a:prstGeom prst="rect">
              <a:avLst/>
            </a:prstGeom>
          </p:spPr>
        </p:pic>
        <p:pic>
          <p:nvPicPr>
            <p:cNvPr id="23" name="Picture 22">
              <a:extLst>
                <a:ext uri="{FF2B5EF4-FFF2-40B4-BE49-F238E27FC236}">
                  <a16:creationId xmlns:a16="http://schemas.microsoft.com/office/drawing/2014/main" id="{8FE92B41-DF42-C748-9F8D-275A66A89C02}"/>
                </a:ext>
              </a:extLst>
            </p:cNvPr>
            <p:cNvPicPr>
              <a:picLocks noChangeAspect="1"/>
            </p:cNvPicPr>
            <p:nvPr/>
          </p:nvPicPr>
          <p:blipFill>
            <a:blip r:embed="rId7"/>
            <a:stretch>
              <a:fillRect/>
            </a:stretch>
          </p:blipFill>
          <p:spPr>
            <a:xfrm>
              <a:off x="6514697" y="3801275"/>
              <a:ext cx="2982330" cy="1926088"/>
            </a:xfrm>
            <a:prstGeom prst="rect">
              <a:avLst/>
            </a:prstGeom>
          </p:spPr>
        </p:pic>
      </p:grpSp>
      <p:cxnSp>
        <p:nvCxnSpPr>
          <p:cNvPr id="24" name="Straight Arrow Connector 23">
            <a:extLst>
              <a:ext uri="{FF2B5EF4-FFF2-40B4-BE49-F238E27FC236}">
                <a16:creationId xmlns:a16="http://schemas.microsoft.com/office/drawing/2014/main" id="{7FC20CC9-32A6-C044-A41C-637756C996E8}"/>
              </a:ext>
            </a:extLst>
          </p:cNvPr>
          <p:cNvCxnSpPr>
            <a:cxnSpLocks/>
          </p:cNvCxnSpPr>
          <p:nvPr/>
        </p:nvCxnSpPr>
        <p:spPr>
          <a:xfrm flipV="1">
            <a:off x="6849759" y="2893549"/>
            <a:ext cx="702952" cy="5354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9572676B-2CEF-AA4B-894C-B4CB3521743F}"/>
              </a:ext>
            </a:extLst>
          </p:cNvPr>
          <p:cNvCxnSpPr>
            <a:cxnSpLocks/>
          </p:cNvCxnSpPr>
          <p:nvPr/>
        </p:nvCxnSpPr>
        <p:spPr>
          <a:xfrm>
            <a:off x="6849759" y="4314233"/>
            <a:ext cx="1938713" cy="21915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FF5B8D33-9D41-D142-88D8-B79FD86715C4}"/>
              </a:ext>
            </a:extLst>
          </p:cNvPr>
          <p:cNvCxnSpPr>
            <a:cxnSpLocks/>
          </p:cNvCxnSpPr>
          <p:nvPr/>
        </p:nvCxnSpPr>
        <p:spPr>
          <a:xfrm>
            <a:off x="9028287" y="2531066"/>
            <a:ext cx="1106324" cy="0"/>
          </a:xfrm>
          <a:prstGeom prst="straightConnector1">
            <a:avLst/>
          </a:prstGeom>
          <a:ln w="38100">
            <a:solidFill>
              <a:srgbClr val="FF0000"/>
            </a:solidFill>
            <a:tailEnd type="triangle"/>
          </a:ln>
        </p:spPr>
        <p:style>
          <a:lnRef idx="3">
            <a:schemeClr val="accent2"/>
          </a:lnRef>
          <a:fillRef idx="0">
            <a:schemeClr val="accent2"/>
          </a:fillRef>
          <a:effectRef idx="2">
            <a:schemeClr val="accent2"/>
          </a:effectRef>
          <a:fontRef idx="minor">
            <a:schemeClr val="tx1"/>
          </a:fontRef>
        </p:style>
      </p:cxnSp>
      <p:pic>
        <p:nvPicPr>
          <p:cNvPr id="4" name="Imagen 2">
            <a:extLst>
              <a:ext uri="{FF2B5EF4-FFF2-40B4-BE49-F238E27FC236}">
                <a16:creationId xmlns:a16="http://schemas.microsoft.com/office/drawing/2014/main" id="{5C96CF45-6E78-CA29-2CB0-69E5E8FFA27A}"/>
              </a:ext>
            </a:extLst>
          </p:cNvPr>
          <p:cNvPicPr>
            <a:picLocks noChangeAspect="1"/>
          </p:cNvPicPr>
          <p:nvPr/>
        </p:nvPicPr>
        <p:blipFill>
          <a:blip r:embed="rId8"/>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30405007-DAD6-2A0D-83BE-FA698C4C104F}"/>
              </a:ext>
            </a:extLst>
          </p:cNvPr>
          <p:cNvPicPr preferRelativeResize="0"/>
          <p:nvPr/>
        </p:nvPicPr>
        <p:blipFill rotWithShape="1">
          <a:blip r:embed="rId9">
            <a:alphaModFix/>
          </a:blip>
          <a:srcRect/>
          <a:stretch/>
        </p:blipFill>
        <p:spPr>
          <a:xfrm>
            <a:off x="0" y="5308600"/>
            <a:ext cx="2870200" cy="774700"/>
          </a:xfrm>
          <a:prstGeom prst="rect">
            <a:avLst/>
          </a:prstGeom>
          <a:noFill/>
          <a:ln>
            <a:noFill/>
          </a:ln>
        </p:spPr>
      </p:pic>
    </p:spTree>
    <p:extLst>
      <p:ext uri="{BB962C8B-B14F-4D97-AF65-F5344CB8AC3E}">
        <p14:creationId xmlns:p14="http://schemas.microsoft.com/office/powerpoint/2010/main" val="2505109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lvl="0" algn="r">
              <a:defRPr/>
            </a:pPr>
            <a:r>
              <a:rPr lang="es-ES" sz="2000" kern="0" dirty="0" err="1">
                <a:solidFill>
                  <a:srgbClr val="434343"/>
                </a:solidFill>
                <a:latin typeface="Fira Sans Extra Condensed Medium" panose="020B0604020202020204" charset="0"/>
              </a:rPr>
              <a:t>Developed</a:t>
            </a:r>
            <a:r>
              <a:rPr lang="es-ES" sz="2000" kern="0" dirty="0">
                <a:solidFill>
                  <a:srgbClr val="434343"/>
                </a:solidFill>
                <a:latin typeface="Fira Sans Extra Condensed Medium" panose="020B0604020202020204" charset="0"/>
              </a:rPr>
              <a:t> Tools</a:t>
            </a:r>
            <a:endParaRPr lang="fr-FR" sz="5400" kern="0" dirty="0">
              <a:solidFill>
                <a:srgbClr val="434343"/>
              </a:solidFill>
              <a:latin typeface="Fira Sans Extra Condensed Medium" panose="020B0604020202020204" charset="0"/>
              <a:sym typeface="Fira Sans Extra Condensed Medium"/>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2308324"/>
          </a:xfrm>
          <a:prstGeom prst="rect">
            <a:avLst/>
          </a:prstGeom>
          <a:noFill/>
        </p:spPr>
        <p:txBody>
          <a:bodyPr wrap="square" rtlCol="0">
            <a:spAutoFit/>
          </a:bodyPr>
          <a:lstStyle/>
          <a:p>
            <a:r>
              <a:rPr lang="en-US" dirty="0"/>
              <a:t>Scripts to transform obtained raw sonic anemometers measured data into a simpler to read format and interpretation.</a:t>
            </a:r>
          </a:p>
          <a:p>
            <a:r>
              <a:rPr lang="en-US" dirty="0"/>
              <a:t>This allow us to interpret long time series and analyze historical data.</a:t>
            </a:r>
          </a:p>
          <a:p>
            <a:endParaRPr lang="en-US" dirty="0"/>
          </a:p>
          <a:p>
            <a:endParaRPr lang="es-ES" dirty="0"/>
          </a:p>
          <a:p>
            <a:endParaRPr lang="es-ES" dirty="0" err="1"/>
          </a:p>
        </p:txBody>
      </p:sp>
      <p:pic>
        <p:nvPicPr>
          <p:cNvPr id="4" name="Imagen 2">
            <a:extLst>
              <a:ext uri="{FF2B5EF4-FFF2-40B4-BE49-F238E27FC236}">
                <a16:creationId xmlns:a16="http://schemas.microsoft.com/office/drawing/2014/main" id="{5C96CF45-6E78-CA29-2CB0-69E5E8FFA27A}"/>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30405007-DAD6-2A0D-83BE-FA698C4C104F}"/>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pic>
        <p:nvPicPr>
          <p:cNvPr id="6" name="Picture 5" descr="Map&#10;&#10;Description automatically generated">
            <a:extLst>
              <a:ext uri="{FF2B5EF4-FFF2-40B4-BE49-F238E27FC236}">
                <a16:creationId xmlns:a16="http://schemas.microsoft.com/office/drawing/2014/main" id="{789A60F0-B9AF-6F76-D48A-35A2523345FC}"/>
              </a:ext>
            </a:extLst>
          </p:cNvPr>
          <p:cNvPicPr>
            <a:picLocks noChangeAspect="1"/>
          </p:cNvPicPr>
          <p:nvPr/>
        </p:nvPicPr>
        <p:blipFill>
          <a:blip r:embed="rId7"/>
          <a:stretch>
            <a:fillRect/>
          </a:stretch>
        </p:blipFill>
        <p:spPr>
          <a:xfrm>
            <a:off x="3088097" y="3284758"/>
            <a:ext cx="3973617" cy="2677954"/>
          </a:xfrm>
          <a:prstGeom prst="rect">
            <a:avLst/>
          </a:prstGeom>
        </p:spPr>
      </p:pic>
      <p:pic>
        <p:nvPicPr>
          <p:cNvPr id="8" name="Picture 7" descr="Chart, scatter chart&#10;&#10;Description automatically generated">
            <a:extLst>
              <a:ext uri="{FF2B5EF4-FFF2-40B4-BE49-F238E27FC236}">
                <a16:creationId xmlns:a16="http://schemas.microsoft.com/office/drawing/2014/main" id="{4E6E4AF2-83A6-10DF-31BF-92721C2D9D9A}"/>
              </a:ext>
            </a:extLst>
          </p:cNvPr>
          <p:cNvPicPr>
            <a:picLocks noChangeAspect="1"/>
          </p:cNvPicPr>
          <p:nvPr/>
        </p:nvPicPr>
        <p:blipFill>
          <a:blip r:embed="rId8"/>
          <a:stretch>
            <a:fillRect/>
          </a:stretch>
        </p:blipFill>
        <p:spPr>
          <a:xfrm>
            <a:off x="7279613" y="3489670"/>
            <a:ext cx="4912387" cy="2473515"/>
          </a:xfrm>
          <a:prstGeom prst="rect">
            <a:avLst/>
          </a:prstGeom>
        </p:spPr>
      </p:pic>
      <p:pic>
        <p:nvPicPr>
          <p:cNvPr id="9" name="Picture 8" descr="Chart, line chart&#10;&#10;Description automatically generated">
            <a:extLst>
              <a:ext uri="{FF2B5EF4-FFF2-40B4-BE49-F238E27FC236}">
                <a16:creationId xmlns:a16="http://schemas.microsoft.com/office/drawing/2014/main" id="{E40372CB-BC38-EA27-3CA3-D11AF2E5C4F7}"/>
              </a:ext>
            </a:extLst>
          </p:cNvPr>
          <p:cNvPicPr>
            <a:picLocks noChangeAspect="1"/>
          </p:cNvPicPr>
          <p:nvPr/>
        </p:nvPicPr>
        <p:blipFill>
          <a:blip r:embed="rId9"/>
          <a:stretch>
            <a:fillRect/>
          </a:stretch>
        </p:blipFill>
        <p:spPr>
          <a:xfrm>
            <a:off x="7279612" y="1006867"/>
            <a:ext cx="4912388" cy="2530197"/>
          </a:xfrm>
          <a:prstGeom prst="rect">
            <a:avLst/>
          </a:prstGeom>
        </p:spPr>
      </p:pic>
      <p:cxnSp>
        <p:nvCxnSpPr>
          <p:cNvPr id="7" name="Straight Arrow Connector 6">
            <a:extLst>
              <a:ext uri="{FF2B5EF4-FFF2-40B4-BE49-F238E27FC236}">
                <a16:creationId xmlns:a16="http://schemas.microsoft.com/office/drawing/2014/main" id="{8E1454A7-A0BA-6C8C-34E9-74ECBFB5A59F}"/>
              </a:ext>
            </a:extLst>
          </p:cNvPr>
          <p:cNvCxnSpPr>
            <a:cxnSpLocks/>
          </p:cNvCxnSpPr>
          <p:nvPr/>
        </p:nvCxnSpPr>
        <p:spPr>
          <a:xfrm flipV="1">
            <a:off x="4771697" y="3510180"/>
            <a:ext cx="2493636" cy="162937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320959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lvl="0" algn="r">
              <a:defRPr/>
            </a:pPr>
            <a:r>
              <a:rPr lang="es-ES" sz="2000" kern="0" dirty="0" err="1">
                <a:solidFill>
                  <a:srgbClr val="434343"/>
                </a:solidFill>
                <a:latin typeface="Fira Sans Extra Condensed Medium" panose="020B0604020202020204" charset="0"/>
              </a:rPr>
              <a:t>Developed</a:t>
            </a:r>
            <a:r>
              <a:rPr lang="es-ES" sz="2000" kern="0" dirty="0">
                <a:solidFill>
                  <a:srgbClr val="434343"/>
                </a:solidFill>
                <a:latin typeface="Fira Sans Extra Condensed Medium" panose="020B0604020202020204" charset="0"/>
              </a:rPr>
              <a:t> Tools</a:t>
            </a:r>
            <a:endParaRPr lang="fr-FR" sz="5400" kern="0" dirty="0">
              <a:solidFill>
                <a:srgbClr val="434343"/>
              </a:solidFill>
              <a:latin typeface="Fira Sans Extra Condensed Medium" panose="020B0604020202020204" charset="0"/>
              <a:sym typeface="Fira Sans Extra Condensed Medium"/>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2308324"/>
          </a:xfrm>
          <a:prstGeom prst="rect">
            <a:avLst/>
          </a:prstGeom>
          <a:noFill/>
        </p:spPr>
        <p:txBody>
          <a:bodyPr wrap="square" rtlCol="0">
            <a:spAutoFit/>
          </a:bodyPr>
          <a:lstStyle/>
          <a:p>
            <a:r>
              <a:rPr lang="en-US" dirty="0"/>
              <a:t>Scripts to transform obtained raw </a:t>
            </a:r>
            <a:r>
              <a:rPr lang="en-US" dirty="0" err="1"/>
              <a:t>radiosounding</a:t>
            </a:r>
            <a:r>
              <a:rPr lang="en-US" dirty="0"/>
              <a:t> measured data into a simpler to read format and interpretation. Allow to interpret atmospheric profiles and its characteristics.</a:t>
            </a:r>
          </a:p>
          <a:p>
            <a:endParaRPr lang="en-US" dirty="0"/>
          </a:p>
          <a:p>
            <a:endParaRPr lang="es-ES" dirty="0"/>
          </a:p>
          <a:p>
            <a:endParaRPr lang="es-ES" dirty="0" err="1"/>
          </a:p>
        </p:txBody>
      </p:sp>
      <p:pic>
        <p:nvPicPr>
          <p:cNvPr id="4" name="Imagen 2">
            <a:extLst>
              <a:ext uri="{FF2B5EF4-FFF2-40B4-BE49-F238E27FC236}">
                <a16:creationId xmlns:a16="http://schemas.microsoft.com/office/drawing/2014/main" id="{5C96CF45-6E78-CA29-2CB0-69E5E8FFA27A}"/>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30405007-DAD6-2A0D-83BE-FA698C4C104F}"/>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pic>
        <p:nvPicPr>
          <p:cNvPr id="12" name="Picture 11">
            <a:extLst>
              <a:ext uri="{FF2B5EF4-FFF2-40B4-BE49-F238E27FC236}">
                <a16:creationId xmlns:a16="http://schemas.microsoft.com/office/drawing/2014/main" id="{0C082E4C-2867-B078-AEA3-F5DA935745BF}"/>
              </a:ext>
            </a:extLst>
          </p:cNvPr>
          <p:cNvPicPr>
            <a:picLocks noChangeAspect="1"/>
          </p:cNvPicPr>
          <p:nvPr/>
        </p:nvPicPr>
        <p:blipFill>
          <a:blip r:embed="rId7"/>
          <a:stretch>
            <a:fillRect/>
          </a:stretch>
        </p:blipFill>
        <p:spPr>
          <a:xfrm>
            <a:off x="7206329" y="1225862"/>
            <a:ext cx="4983930" cy="4890055"/>
          </a:xfrm>
          <a:prstGeom prst="rect">
            <a:avLst/>
          </a:prstGeom>
        </p:spPr>
      </p:pic>
    </p:spTree>
    <p:extLst>
      <p:ext uri="{BB962C8B-B14F-4D97-AF65-F5344CB8AC3E}">
        <p14:creationId xmlns:p14="http://schemas.microsoft.com/office/powerpoint/2010/main" val="3510193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24" name="Google Shape;204;p33"/>
          <p:cNvSpPr txBox="1">
            <a:spLocks/>
          </p:cNvSpPr>
          <p:nvPr/>
        </p:nvSpPr>
        <p:spPr>
          <a:xfrm>
            <a:off x="6044616" y="2282250"/>
            <a:ext cx="5152020" cy="14835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ts val="4800"/>
              <a:buFont typeface="Fira Sans Extra Condensed Medium"/>
              <a:buNone/>
              <a:defRPr sz="4800" b="0" i="0" u="none" strike="noStrike" cap="none">
                <a:solidFill>
                  <a:srgbClr val="FFFFFF"/>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9pPr>
          </a:lstStyle>
          <a:p>
            <a:pPr lvl="0" algn="r">
              <a:defRPr/>
            </a:pPr>
            <a:r>
              <a:rPr lang="es-ES" kern="0" dirty="0" err="1">
                <a:solidFill>
                  <a:srgbClr val="434343"/>
                </a:solidFill>
                <a:latin typeface="Fira Sans Extra Condensed Medium" panose="020B0604020202020204" charset="0"/>
              </a:rPr>
              <a:t>Numerical</a:t>
            </a:r>
            <a:r>
              <a:rPr lang="es-ES" kern="0" dirty="0">
                <a:solidFill>
                  <a:srgbClr val="434343"/>
                </a:solidFill>
                <a:latin typeface="Fira Sans Extra Condensed Medium" panose="020B0604020202020204" charset="0"/>
              </a:rPr>
              <a:t> </a:t>
            </a:r>
            <a:r>
              <a:rPr lang="es-ES" kern="0" dirty="0" err="1">
                <a:solidFill>
                  <a:srgbClr val="434343"/>
                </a:solidFill>
                <a:latin typeface="Fira Sans Extra Condensed Medium" panose="020B0604020202020204" charset="0"/>
              </a:rPr>
              <a:t>Model</a:t>
            </a:r>
            <a:endParaRPr kumimoji="0" lang="fr-FR" sz="4800" b="0" i="0" u="none" strike="noStrike" kern="0" cap="none" spc="0" normalizeH="0" baseline="0" noProof="0" dirty="0">
              <a:ln>
                <a:noFill/>
              </a:ln>
              <a:solidFill>
                <a:srgbClr val="434343"/>
              </a:solidFill>
              <a:effectLst/>
              <a:uLnTx/>
              <a:uFillTx/>
              <a:latin typeface="Fira Sans Extra Condensed Medium" panose="020B0604020202020204" charset="0"/>
              <a:sym typeface="Fira Sans Extra Condensed Medium"/>
            </a:endParaRPr>
          </a:p>
        </p:txBody>
      </p:sp>
      <p:sp>
        <p:nvSpPr>
          <p:cNvPr id="41" name="CuadroTexto 40">
            <a:extLst>
              <a:ext uri="{FF2B5EF4-FFF2-40B4-BE49-F238E27FC236}">
                <a16:creationId xmlns:a16="http://schemas.microsoft.com/office/drawing/2014/main" id="{375CEC24-8322-4317-8D8C-1385175C8809}"/>
              </a:ext>
            </a:extLst>
          </p:cNvPr>
          <p:cNvSpPr txBox="1"/>
          <p:nvPr/>
        </p:nvSpPr>
        <p:spPr>
          <a:xfrm>
            <a:off x="3776099" y="1123135"/>
            <a:ext cx="747691" cy="646331"/>
          </a:xfrm>
          <a:prstGeom prst="rect">
            <a:avLst/>
          </a:prstGeom>
          <a:noFill/>
        </p:spPr>
        <p:txBody>
          <a:bodyPr wrap="square" rtlCol="0">
            <a:spAutoFit/>
          </a:bodyPr>
          <a:lstStyle/>
          <a:p>
            <a:pPr algn="ctr">
              <a:buClr>
                <a:srgbClr val="000000"/>
              </a:buClr>
              <a:buFont typeface="Arial"/>
              <a:buNone/>
            </a:pPr>
            <a:r>
              <a:rPr lang="en-BZ" sz="3600" kern="0" dirty="0">
                <a:solidFill>
                  <a:srgbClr val="434343"/>
                </a:solidFill>
                <a:latin typeface="Fira Sans Extra Condensed Medium"/>
                <a:cs typeface="Arial"/>
                <a:sym typeface="Arial"/>
              </a:rPr>
              <a:t>04</a:t>
            </a:r>
          </a:p>
        </p:txBody>
      </p:sp>
      <p:sp>
        <p:nvSpPr>
          <p:cNvPr id="42" name="Google Shape;203;p33"/>
          <p:cNvSpPr/>
          <p:nvPr/>
        </p:nvSpPr>
        <p:spPr>
          <a:xfrm flipH="1">
            <a:off x="4650636" y="1123135"/>
            <a:ext cx="6546000" cy="3016200"/>
          </a:xfrm>
          <a:prstGeom prst="rect">
            <a:avLst/>
          </a:prstGeom>
          <a:noFill/>
          <a:ln w="28575" cap="flat" cmpd="sng">
            <a:solidFill>
              <a:srgbClr val="179B9C"/>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pic>
        <p:nvPicPr>
          <p:cNvPr id="2" name="Imagen 2">
            <a:extLst>
              <a:ext uri="{FF2B5EF4-FFF2-40B4-BE49-F238E27FC236}">
                <a16:creationId xmlns:a16="http://schemas.microsoft.com/office/drawing/2014/main" id="{746286A2-7EBB-6B4B-A5A7-ECE072C63CC8}"/>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3" name="Google Shape;293;p12">
            <a:extLst>
              <a:ext uri="{FF2B5EF4-FFF2-40B4-BE49-F238E27FC236}">
                <a16:creationId xmlns:a16="http://schemas.microsoft.com/office/drawing/2014/main" id="{6C6E7F69-C387-3FAB-EAA5-EE1099B72566}"/>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spTree>
    <p:extLst>
      <p:ext uri="{BB962C8B-B14F-4D97-AF65-F5344CB8AC3E}">
        <p14:creationId xmlns:p14="http://schemas.microsoft.com/office/powerpoint/2010/main" val="39067850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lvl="0" algn="r">
              <a:defRPr/>
            </a:pPr>
            <a:r>
              <a:rPr lang="es-ES" sz="2000" kern="0" dirty="0" err="1">
                <a:solidFill>
                  <a:srgbClr val="434343"/>
                </a:solidFill>
                <a:latin typeface="Fira Sans Extra Condensed Medium" panose="020B0604020202020204" charset="0"/>
              </a:rPr>
              <a:t>Numerical</a:t>
            </a:r>
            <a:r>
              <a:rPr lang="es-ES" sz="2000" kern="0" dirty="0">
                <a:solidFill>
                  <a:srgbClr val="434343"/>
                </a:solidFill>
                <a:latin typeface="Fira Sans Extra Condensed Medium" panose="020B0604020202020204" charset="0"/>
              </a:rPr>
              <a:t> </a:t>
            </a:r>
            <a:r>
              <a:rPr lang="es-ES" sz="2000" kern="0" dirty="0" err="1">
                <a:solidFill>
                  <a:srgbClr val="434343"/>
                </a:solidFill>
                <a:latin typeface="Fira Sans Extra Condensed Medium" panose="020B0604020202020204" charset="0"/>
              </a:rPr>
              <a:t>Model</a:t>
            </a:r>
            <a:endParaRPr lang="fr-FR" sz="5400" kern="0" dirty="0">
              <a:solidFill>
                <a:srgbClr val="434343"/>
              </a:solidFill>
              <a:latin typeface="Fira Sans Extra Condensed Medium" panose="020B0604020202020204" charset="0"/>
              <a:sym typeface="Fira Sans Extra Condensed Medium"/>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3970318"/>
          </a:xfrm>
          <a:prstGeom prst="rect">
            <a:avLst/>
          </a:prstGeom>
          <a:noFill/>
        </p:spPr>
        <p:txBody>
          <a:bodyPr wrap="square" rtlCol="0">
            <a:spAutoFit/>
          </a:bodyPr>
          <a:lstStyle/>
          <a:p>
            <a:r>
              <a:rPr lang="en-US" dirty="0"/>
              <a:t>Study the wind flow and its phenomenon over the airport and the approximation areas by airplane, e and help identify susceptible areas with turbulence and wind shear.</a:t>
            </a:r>
          </a:p>
          <a:p>
            <a:endParaRPr lang="en-US" dirty="0"/>
          </a:p>
          <a:p>
            <a:r>
              <a:rPr lang="en-US" dirty="0"/>
              <a:t>Study sea-breeze cycles and its interactions with the valleys and mountainous regions.</a:t>
            </a:r>
          </a:p>
          <a:p>
            <a:endParaRPr lang="en-US" dirty="0"/>
          </a:p>
          <a:p>
            <a:r>
              <a:rPr lang="en-US" dirty="0"/>
              <a:t>The use of LIDAR, sonic sensors and </a:t>
            </a:r>
            <a:r>
              <a:rPr lang="en-US" dirty="0" err="1"/>
              <a:t>radiosoundings</a:t>
            </a:r>
            <a:r>
              <a:rPr lang="en-US" dirty="0"/>
              <a:t> data to validate the numerical models make possible to have a reliable operational tool.</a:t>
            </a:r>
          </a:p>
          <a:p>
            <a:endParaRPr lang="en-US" dirty="0"/>
          </a:p>
        </p:txBody>
      </p:sp>
      <p:pic>
        <p:nvPicPr>
          <p:cNvPr id="14" name="Picture 13" descr="Graphical user interface, chart, application, scatter chart&#10;&#10;Description automatically generated">
            <a:extLst>
              <a:ext uri="{FF2B5EF4-FFF2-40B4-BE49-F238E27FC236}">
                <a16:creationId xmlns:a16="http://schemas.microsoft.com/office/drawing/2014/main" id="{9A92F67D-8854-7C45-B605-F04B2C0767AE}"/>
              </a:ext>
            </a:extLst>
          </p:cNvPr>
          <p:cNvPicPr>
            <a:picLocks noChangeAspect="1"/>
          </p:cNvPicPr>
          <p:nvPr/>
        </p:nvPicPr>
        <p:blipFill>
          <a:blip r:embed="rId5"/>
          <a:stretch>
            <a:fillRect/>
          </a:stretch>
        </p:blipFill>
        <p:spPr>
          <a:xfrm>
            <a:off x="7206329" y="1530855"/>
            <a:ext cx="4577094" cy="3770557"/>
          </a:xfrm>
          <a:prstGeom prst="rect">
            <a:avLst/>
          </a:prstGeom>
        </p:spPr>
      </p:pic>
      <p:pic>
        <p:nvPicPr>
          <p:cNvPr id="4" name="Imagen 2">
            <a:extLst>
              <a:ext uri="{FF2B5EF4-FFF2-40B4-BE49-F238E27FC236}">
                <a16:creationId xmlns:a16="http://schemas.microsoft.com/office/drawing/2014/main" id="{F45D4976-4D1F-DAA6-4728-165FD447C8CA}"/>
              </a:ext>
            </a:extLst>
          </p:cNvPr>
          <p:cNvPicPr>
            <a:picLocks noChangeAspect="1"/>
          </p:cNvPicPr>
          <p:nvPr/>
        </p:nvPicPr>
        <p:blipFill>
          <a:blip r:embed="rId6"/>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DA98510E-BDC1-5A5B-AA79-FF5C0659F91F}"/>
              </a:ext>
            </a:extLst>
          </p:cNvPr>
          <p:cNvPicPr preferRelativeResize="0"/>
          <p:nvPr/>
        </p:nvPicPr>
        <p:blipFill rotWithShape="1">
          <a:blip r:embed="rId7">
            <a:alphaModFix/>
          </a:blip>
          <a:srcRect/>
          <a:stretch/>
        </p:blipFill>
        <p:spPr>
          <a:xfrm>
            <a:off x="0" y="5308600"/>
            <a:ext cx="2870200" cy="774700"/>
          </a:xfrm>
          <a:prstGeom prst="rect">
            <a:avLst/>
          </a:prstGeom>
          <a:noFill/>
          <a:ln>
            <a:noFill/>
          </a:ln>
        </p:spPr>
      </p:pic>
    </p:spTree>
    <p:extLst>
      <p:ext uri="{BB962C8B-B14F-4D97-AF65-F5344CB8AC3E}">
        <p14:creationId xmlns:p14="http://schemas.microsoft.com/office/powerpoint/2010/main" val="15583191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lvl="0" algn="r">
              <a:defRPr/>
            </a:pPr>
            <a:r>
              <a:rPr lang="es-ES" sz="2000" kern="0" dirty="0" err="1">
                <a:solidFill>
                  <a:srgbClr val="434343"/>
                </a:solidFill>
                <a:latin typeface="Fira Sans Extra Condensed Medium" panose="020B0604020202020204" charset="0"/>
              </a:rPr>
              <a:t>Numerical</a:t>
            </a:r>
            <a:r>
              <a:rPr lang="es-ES" sz="2000" kern="0" dirty="0">
                <a:solidFill>
                  <a:srgbClr val="434343"/>
                </a:solidFill>
                <a:latin typeface="Fira Sans Extra Condensed Medium" panose="020B0604020202020204" charset="0"/>
              </a:rPr>
              <a:t> </a:t>
            </a:r>
            <a:r>
              <a:rPr lang="es-ES" sz="2000" kern="0" dirty="0" err="1">
                <a:solidFill>
                  <a:srgbClr val="434343"/>
                </a:solidFill>
                <a:latin typeface="Fira Sans Extra Condensed Medium" panose="020B0604020202020204" charset="0"/>
              </a:rPr>
              <a:t>Model</a:t>
            </a:r>
            <a:endParaRPr lang="es-ES" sz="2000" kern="0" dirty="0">
              <a:solidFill>
                <a:srgbClr val="434343"/>
              </a:solidFill>
              <a:latin typeface="Fira Sans Extra Condensed Medium" panose="020B0604020202020204" charset="0"/>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2862322"/>
          </a:xfrm>
          <a:prstGeom prst="rect">
            <a:avLst/>
          </a:prstGeom>
          <a:noFill/>
        </p:spPr>
        <p:txBody>
          <a:bodyPr wrap="square" rtlCol="0">
            <a:spAutoFit/>
          </a:bodyPr>
          <a:lstStyle/>
          <a:p>
            <a:r>
              <a:rPr lang="en-US" dirty="0"/>
              <a:t>First model tests had good performance but not on the level we looking for. In order to improve model accuracy, we are working with Hannover University (who developed this model) to get the maximum accuracy of the model.</a:t>
            </a:r>
          </a:p>
          <a:p>
            <a:endParaRPr lang="en-US" dirty="0"/>
          </a:p>
          <a:p>
            <a:r>
              <a:rPr lang="en-US" dirty="0"/>
              <a:t>Computing power and Madeira complex orography are the main challenges to reach the optimal accuracy.</a:t>
            </a:r>
          </a:p>
        </p:txBody>
      </p:sp>
      <p:pic>
        <p:nvPicPr>
          <p:cNvPr id="4" name="Imagen 2">
            <a:extLst>
              <a:ext uri="{FF2B5EF4-FFF2-40B4-BE49-F238E27FC236}">
                <a16:creationId xmlns:a16="http://schemas.microsoft.com/office/drawing/2014/main" id="{F45D4976-4D1F-DAA6-4728-165FD447C8CA}"/>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DA98510E-BDC1-5A5B-AA79-FF5C0659F91F}"/>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pic>
        <p:nvPicPr>
          <p:cNvPr id="7" name="Picture 6">
            <a:extLst>
              <a:ext uri="{FF2B5EF4-FFF2-40B4-BE49-F238E27FC236}">
                <a16:creationId xmlns:a16="http://schemas.microsoft.com/office/drawing/2014/main" id="{0F33603B-913E-C235-3BF7-D6BEE9765F08}"/>
              </a:ext>
            </a:extLst>
          </p:cNvPr>
          <p:cNvPicPr>
            <a:picLocks noChangeAspect="1"/>
          </p:cNvPicPr>
          <p:nvPr/>
        </p:nvPicPr>
        <p:blipFill rotWithShape="1">
          <a:blip r:embed="rId7"/>
          <a:srcRect t="10715" r="7707" b="1244"/>
          <a:stretch/>
        </p:blipFill>
        <p:spPr>
          <a:xfrm>
            <a:off x="7707181" y="757252"/>
            <a:ext cx="3860755" cy="3069022"/>
          </a:xfrm>
          <a:prstGeom prst="rect">
            <a:avLst/>
          </a:prstGeom>
        </p:spPr>
      </p:pic>
      <p:pic>
        <p:nvPicPr>
          <p:cNvPr id="9" name="Picture 8">
            <a:extLst>
              <a:ext uri="{FF2B5EF4-FFF2-40B4-BE49-F238E27FC236}">
                <a16:creationId xmlns:a16="http://schemas.microsoft.com/office/drawing/2014/main" id="{6CBCDA7D-7603-032A-84F2-514EEFC95F4D}"/>
              </a:ext>
            </a:extLst>
          </p:cNvPr>
          <p:cNvPicPr>
            <a:picLocks noChangeAspect="1"/>
          </p:cNvPicPr>
          <p:nvPr/>
        </p:nvPicPr>
        <p:blipFill rotWithShape="1">
          <a:blip r:embed="rId8"/>
          <a:srcRect l="4323" t="8554" r="7040" b="3635"/>
          <a:stretch/>
        </p:blipFill>
        <p:spPr>
          <a:xfrm>
            <a:off x="7701987" y="3729390"/>
            <a:ext cx="4336129" cy="2386528"/>
          </a:xfrm>
          <a:prstGeom prst="rect">
            <a:avLst/>
          </a:prstGeom>
        </p:spPr>
      </p:pic>
    </p:spTree>
    <p:extLst>
      <p:ext uri="{BB962C8B-B14F-4D97-AF65-F5344CB8AC3E}">
        <p14:creationId xmlns:p14="http://schemas.microsoft.com/office/powerpoint/2010/main" val="2822098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lvl="0" algn="r">
              <a:defRPr/>
            </a:pPr>
            <a:r>
              <a:rPr lang="es-ES" sz="2000" kern="0" dirty="0" err="1">
                <a:solidFill>
                  <a:srgbClr val="434343"/>
                </a:solidFill>
                <a:latin typeface="Fira Sans Extra Condensed Medium" panose="020B0604020202020204" charset="0"/>
              </a:rPr>
              <a:t>Numerical</a:t>
            </a:r>
            <a:r>
              <a:rPr lang="es-ES" sz="2000" kern="0" dirty="0">
                <a:solidFill>
                  <a:srgbClr val="434343"/>
                </a:solidFill>
                <a:latin typeface="Fira Sans Extra Condensed Medium" panose="020B0604020202020204" charset="0"/>
              </a:rPr>
              <a:t> </a:t>
            </a:r>
            <a:r>
              <a:rPr lang="es-ES" sz="2000" kern="0" dirty="0" err="1">
                <a:solidFill>
                  <a:srgbClr val="434343"/>
                </a:solidFill>
                <a:latin typeface="Fira Sans Extra Condensed Medium" panose="020B0604020202020204" charset="0"/>
              </a:rPr>
              <a:t>Model</a:t>
            </a:r>
            <a:endParaRPr lang="es-ES" sz="2000" kern="0" dirty="0">
              <a:solidFill>
                <a:srgbClr val="434343"/>
              </a:solidFill>
              <a:latin typeface="Fira Sans Extra Condensed Medium" panose="020B0604020202020204" charset="0"/>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2862322"/>
          </a:xfrm>
          <a:prstGeom prst="rect">
            <a:avLst/>
          </a:prstGeom>
          <a:noFill/>
        </p:spPr>
        <p:txBody>
          <a:bodyPr wrap="square" rtlCol="0">
            <a:spAutoFit/>
          </a:bodyPr>
          <a:lstStyle/>
          <a:p>
            <a:r>
              <a:rPr lang="en-US" dirty="0"/>
              <a:t>At the present time we are fine tunning the PALM model with the help of Hannover university, the PALM model creators.</a:t>
            </a:r>
          </a:p>
          <a:p>
            <a:endParaRPr lang="en-US" dirty="0"/>
          </a:p>
          <a:p>
            <a:r>
              <a:rPr lang="en-US" dirty="0"/>
              <a:t>The purpose of this step is to get the best setup that fits Madeira characteristics like the very complex topography and downscale up to a very high resolution model ~2m resolution and increase model performance and statistical validation.</a:t>
            </a:r>
          </a:p>
        </p:txBody>
      </p:sp>
      <p:pic>
        <p:nvPicPr>
          <p:cNvPr id="4" name="Imagen 2">
            <a:extLst>
              <a:ext uri="{FF2B5EF4-FFF2-40B4-BE49-F238E27FC236}">
                <a16:creationId xmlns:a16="http://schemas.microsoft.com/office/drawing/2014/main" id="{F45D4976-4D1F-DAA6-4728-165FD447C8CA}"/>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DA98510E-BDC1-5A5B-AA79-FF5C0659F91F}"/>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pic>
        <p:nvPicPr>
          <p:cNvPr id="1026" name="Picture 2">
            <a:extLst>
              <a:ext uri="{FF2B5EF4-FFF2-40B4-BE49-F238E27FC236}">
                <a16:creationId xmlns:a16="http://schemas.microsoft.com/office/drawing/2014/main" id="{C62A2C79-D34D-3AA6-22F8-DE412716DD1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46529" y="2109127"/>
            <a:ext cx="4687883" cy="27081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38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lvl="0" algn="r">
              <a:defRPr/>
            </a:pPr>
            <a:r>
              <a:rPr lang="es-ES" sz="2000" kern="0" dirty="0" err="1">
                <a:solidFill>
                  <a:srgbClr val="434343"/>
                </a:solidFill>
                <a:latin typeface="Fira Sans Extra Condensed Medium" panose="020B0604020202020204" charset="0"/>
              </a:rPr>
              <a:t>Numerical</a:t>
            </a:r>
            <a:r>
              <a:rPr lang="es-ES" sz="2000" kern="0" dirty="0">
                <a:solidFill>
                  <a:srgbClr val="434343"/>
                </a:solidFill>
                <a:latin typeface="Fira Sans Extra Condensed Medium" panose="020B0604020202020204" charset="0"/>
              </a:rPr>
              <a:t> </a:t>
            </a:r>
            <a:r>
              <a:rPr lang="es-ES" sz="2000" kern="0" dirty="0" err="1">
                <a:solidFill>
                  <a:srgbClr val="434343"/>
                </a:solidFill>
                <a:latin typeface="Fira Sans Extra Condensed Medium" panose="020B0604020202020204" charset="0"/>
              </a:rPr>
              <a:t>Model</a:t>
            </a:r>
            <a:endParaRPr lang="es-ES" sz="2000" kern="0" dirty="0">
              <a:solidFill>
                <a:srgbClr val="434343"/>
              </a:solidFill>
              <a:latin typeface="Fira Sans Extra Condensed Medium" panose="020B0604020202020204" charset="0"/>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39135" y="1718962"/>
            <a:ext cx="4336129" cy="1754326"/>
          </a:xfrm>
          <a:prstGeom prst="rect">
            <a:avLst/>
          </a:prstGeom>
          <a:noFill/>
        </p:spPr>
        <p:txBody>
          <a:bodyPr wrap="square" rtlCol="0">
            <a:spAutoFit/>
          </a:bodyPr>
          <a:lstStyle/>
          <a:p>
            <a:pPr marL="285750" indent="-285750">
              <a:buFont typeface="Arial" panose="020B0604020202020204" pitchFamily="34" charset="0"/>
              <a:buChar char="•"/>
            </a:pPr>
            <a:r>
              <a:rPr lang="en-US" dirty="0"/>
              <a:t>Increase last mesoscale domain area</a:t>
            </a:r>
          </a:p>
          <a:p>
            <a:pPr marL="285750" indent="-285750">
              <a:buFont typeface="Arial" panose="020B0604020202020204" pitchFamily="34" charset="0"/>
              <a:buChar char="•"/>
            </a:pPr>
            <a:r>
              <a:rPr lang="en-US" dirty="0"/>
              <a:t>Increase PALM first domain area</a:t>
            </a:r>
          </a:p>
          <a:p>
            <a:pPr marL="285750" indent="-285750">
              <a:buFont typeface="Arial" panose="020B0604020202020204" pitchFamily="34" charset="0"/>
              <a:buChar char="•"/>
            </a:pPr>
            <a:r>
              <a:rPr lang="en-US" dirty="0"/>
              <a:t>Created 3 domain setup</a:t>
            </a:r>
          </a:p>
          <a:p>
            <a:pPr marL="742950" lvl="1" indent="-285750">
              <a:buFont typeface="Arial" panose="020B0604020202020204" pitchFamily="34" charset="0"/>
              <a:buChar char="•"/>
            </a:pPr>
            <a:r>
              <a:rPr lang="en-US" dirty="0"/>
              <a:t>Domain 1: 50 m</a:t>
            </a:r>
          </a:p>
          <a:p>
            <a:pPr marL="742950" lvl="1" indent="-285750">
              <a:buFont typeface="Arial" panose="020B0604020202020204" pitchFamily="34" charset="0"/>
              <a:buChar char="•"/>
            </a:pPr>
            <a:r>
              <a:rPr lang="en-US" dirty="0"/>
              <a:t>Domain 2: 10m</a:t>
            </a:r>
          </a:p>
          <a:p>
            <a:pPr marL="742950" lvl="1" indent="-285750">
              <a:buFont typeface="Arial" panose="020B0604020202020204" pitchFamily="34" charset="0"/>
              <a:buChar char="•"/>
            </a:pPr>
            <a:r>
              <a:rPr lang="en-US" dirty="0"/>
              <a:t>Domain 3: 2m</a:t>
            </a:r>
          </a:p>
        </p:txBody>
      </p:sp>
      <p:pic>
        <p:nvPicPr>
          <p:cNvPr id="4" name="Imagen 2">
            <a:extLst>
              <a:ext uri="{FF2B5EF4-FFF2-40B4-BE49-F238E27FC236}">
                <a16:creationId xmlns:a16="http://schemas.microsoft.com/office/drawing/2014/main" id="{F45D4976-4D1F-DAA6-4728-165FD447C8CA}"/>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DA98510E-BDC1-5A5B-AA79-FF5C0659F91F}"/>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grpSp>
        <p:nvGrpSpPr>
          <p:cNvPr id="11" name="Group 10">
            <a:extLst>
              <a:ext uri="{FF2B5EF4-FFF2-40B4-BE49-F238E27FC236}">
                <a16:creationId xmlns:a16="http://schemas.microsoft.com/office/drawing/2014/main" id="{2BFDE0B4-E870-8BFC-DFD1-520DBAD9A6E1}"/>
              </a:ext>
            </a:extLst>
          </p:cNvPr>
          <p:cNvGrpSpPr/>
          <p:nvPr/>
        </p:nvGrpSpPr>
        <p:grpSpPr>
          <a:xfrm>
            <a:off x="5223640" y="2631235"/>
            <a:ext cx="6710771" cy="3162754"/>
            <a:chOff x="4162012" y="2163671"/>
            <a:chExt cx="7772400" cy="3630318"/>
          </a:xfrm>
        </p:grpSpPr>
        <p:pic>
          <p:nvPicPr>
            <p:cNvPr id="7" name="Picture 6" descr="A colorful image of a rainbow&#10;&#10;Description automatically generated with medium confidence">
              <a:extLst>
                <a:ext uri="{FF2B5EF4-FFF2-40B4-BE49-F238E27FC236}">
                  <a16:creationId xmlns:a16="http://schemas.microsoft.com/office/drawing/2014/main" id="{880815DD-F922-82D0-0486-6BA2FE3726C2}"/>
                </a:ext>
              </a:extLst>
            </p:cNvPr>
            <p:cNvPicPr>
              <a:picLocks noChangeAspect="1"/>
            </p:cNvPicPr>
            <p:nvPr/>
          </p:nvPicPr>
          <p:blipFill>
            <a:blip r:embed="rId7"/>
            <a:stretch>
              <a:fillRect/>
            </a:stretch>
          </p:blipFill>
          <p:spPr>
            <a:xfrm>
              <a:off x="4162012" y="2163671"/>
              <a:ext cx="7772400" cy="1815159"/>
            </a:xfrm>
            <a:prstGeom prst="rect">
              <a:avLst/>
            </a:prstGeom>
          </p:spPr>
        </p:pic>
        <p:pic>
          <p:nvPicPr>
            <p:cNvPr id="9" name="Picture 8" descr="A red and blue background&#10;&#10;Description automatically generated">
              <a:extLst>
                <a:ext uri="{FF2B5EF4-FFF2-40B4-BE49-F238E27FC236}">
                  <a16:creationId xmlns:a16="http://schemas.microsoft.com/office/drawing/2014/main" id="{C3A80E0F-4887-2A27-BC12-6E402C8F458F}"/>
                </a:ext>
              </a:extLst>
            </p:cNvPr>
            <p:cNvPicPr>
              <a:picLocks noChangeAspect="1"/>
            </p:cNvPicPr>
            <p:nvPr/>
          </p:nvPicPr>
          <p:blipFill>
            <a:blip r:embed="rId8"/>
            <a:stretch>
              <a:fillRect/>
            </a:stretch>
          </p:blipFill>
          <p:spPr>
            <a:xfrm>
              <a:off x="4162012" y="3978830"/>
              <a:ext cx="7772400" cy="1815159"/>
            </a:xfrm>
            <a:prstGeom prst="rect">
              <a:avLst/>
            </a:prstGeom>
          </p:spPr>
        </p:pic>
      </p:grpSp>
    </p:spTree>
    <p:extLst>
      <p:ext uri="{BB962C8B-B14F-4D97-AF65-F5344CB8AC3E}">
        <p14:creationId xmlns:p14="http://schemas.microsoft.com/office/powerpoint/2010/main" val="3511802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lvl="0" algn="r">
              <a:defRPr/>
            </a:pPr>
            <a:r>
              <a:rPr lang="es-ES" sz="2000" kern="0" dirty="0">
                <a:solidFill>
                  <a:srgbClr val="434343"/>
                </a:solidFill>
                <a:latin typeface="Fira Sans Extra Condensed Medium" panose="020B0604020202020204" charset="0"/>
              </a:rPr>
              <a:t>Next </a:t>
            </a:r>
            <a:r>
              <a:rPr lang="es-ES" sz="2000" kern="0" dirty="0" err="1">
                <a:solidFill>
                  <a:srgbClr val="434343"/>
                </a:solidFill>
                <a:latin typeface="Fira Sans Extra Condensed Medium" panose="020B0604020202020204" charset="0"/>
              </a:rPr>
              <a:t>steps</a:t>
            </a:r>
            <a:endParaRPr lang="es-ES" sz="2000" kern="0" dirty="0">
              <a:solidFill>
                <a:srgbClr val="434343"/>
              </a:solidFill>
              <a:latin typeface="Fira Sans Extra Condensed Medium" panose="020B0604020202020204" charset="0"/>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8752541" cy="2308324"/>
          </a:xfrm>
          <a:prstGeom prst="rect">
            <a:avLst/>
          </a:prstGeom>
          <a:noFill/>
        </p:spPr>
        <p:txBody>
          <a:bodyPr wrap="square" rtlCol="0">
            <a:spAutoFit/>
          </a:bodyPr>
          <a:lstStyle/>
          <a:p>
            <a:pPr marL="285750" indent="-285750">
              <a:buFont typeface="Arial" panose="020B0604020202020204" pitchFamily="34" charset="0"/>
              <a:buChar char="•"/>
            </a:pPr>
            <a:r>
              <a:rPr lang="en-US" dirty="0"/>
              <a:t>Finish PALM the final simulation tests;</a:t>
            </a:r>
            <a:br>
              <a:rPr lang="en-US" dirty="0"/>
            </a:br>
            <a:endParaRPr lang="en-US" dirty="0"/>
          </a:p>
          <a:p>
            <a:pPr marL="285750" indent="-285750">
              <a:buFont typeface="Arial" panose="020B0604020202020204" pitchFamily="34" charset="0"/>
              <a:buChar char="•"/>
            </a:pPr>
            <a:r>
              <a:rPr lang="en-US" dirty="0"/>
              <a:t>Compare with measurements and Analyze PALM statistical validation;</a:t>
            </a:r>
            <a:br>
              <a:rPr lang="en-US" dirty="0"/>
            </a:br>
            <a:endParaRPr lang="en-US" dirty="0"/>
          </a:p>
          <a:p>
            <a:pPr marL="285750" indent="-285750">
              <a:buFont typeface="Arial" panose="020B0604020202020204" pitchFamily="34" charset="0"/>
              <a:buChar char="•"/>
            </a:pPr>
            <a:r>
              <a:rPr lang="en-US" dirty="0"/>
              <a:t>Re-simulate the north and south case studies;</a:t>
            </a:r>
            <a:br>
              <a:rPr lang="en-US" dirty="0"/>
            </a:br>
            <a:endParaRPr lang="en-US" dirty="0"/>
          </a:p>
          <a:p>
            <a:pPr marL="285750" indent="-285750">
              <a:buFont typeface="Arial" panose="020B0604020202020204" pitchFamily="34" charset="0"/>
              <a:buChar char="•"/>
            </a:pPr>
            <a:r>
              <a:rPr lang="en-US" dirty="0"/>
              <a:t>Write a paper about the wind flow and its phenomenon over the airport for north and south wind cases.</a:t>
            </a:r>
          </a:p>
        </p:txBody>
      </p:sp>
      <p:pic>
        <p:nvPicPr>
          <p:cNvPr id="4" name="Imagen 2">
            <a:extLst>
              <a:ext uri="{FF2B5EF4-FFF2-40B4-BE49-F238E27FC236}">
                <a16:creationId xmlns:a16="http://schemas.microsoft.com/office/drawing/2014/main" id="{F45D4976-4D1F-DAA6-4728-165FD447C8CA}"/>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DA98510E-BDC1-5A5B-AA79-FF5C0659F91F}"/>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pic>
        <p:nvPicPr>
          <p:cNvPr id="7" name="Picture 6" descr="A close-up of a paper&#10;&#10;Description automatically generated">
            <a:extLst>
              <a:ext uri="{FF2B5EF4-FFF2-40B4-BE49-F238E27FC236}">
                <a16:creationId xmlns:a16="http://schemas.microsoft.com/office/drawing/2014/main" id="{B5AE1F00-56AA-DFCD-E041-4E855683D1B7}"/>
              </a:ext>
            </a:extLst>
          </p:cNvPr>
          <p:cNvPicPr>
            <a:picLocks noChangeAspect="1"/>
          </p:cNvPicPr>
          <p:nvPr/>
        </p:nvPicPr>
        <p:blipFill>
          <a:blip r:embed="rId7"/>
          <a:stretch>
            <a:fillRect/>
          </a:stretch>
        </p:blipFill>
        <p:spPr>
          <a:xfrm>
            <a:off x="5733456" y="3866248"/>
            <a:ext cx="5472605" cy="2262808"/>
          </a:xfrm>
          <a:prstGeom prst="rect">
            <a:avLst/>
          </a:prstGeom>
        </p:spPr>
      </p:pic>
    </p:spTree>
    <p:extLst>
      <p:ext uri="{BB962C8B-B14F-4D97-AF65-F5344CB8AC3E}">
        <p14:creationId xmlns:p14="http://schemas.microsoft.com/office/powerpoint/2010/main" val="3907406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F3B9B41B-C42B-C44B-B7DB-215D19A4BDC3}"/>
              </a:ext>
            </a:extLst>
          </p:cNvPr>
          <p:cNvPicPr>
            <a:picLocks noChangeAspect="1"/>
          </p:cNvPicPr>
          <p:nvPr/>
        </p:nvPicPr>
        <p:blipFill>
          <a:blip r:embed="rId3"/>
          <a:stretch>
            <a:fillRect/>
          </a:stretch>
        </p:blipFill>
        <p:spPr>
          <a:xfrm>
            <a:off x="3372433" y="6185107"/>
            <a:ext cx="8561978" cy="481121"/>
          </a:xfrm>
          <a:prstGeom prst="rect">
            <a:avLst/>
          </a:prstGeom>
        </p:spPr>
      </p:pic>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Imagen 12">
            <a:extLst>
              <a:ext uri="{FF2B5EF4-FFF2-40B4-BE49-F238E27FC236}">
                <a16:creationId xmlns:a16="http://schemas.microsoft.com/office/drawing/2014/main" id="{AAE95954-A890-3C46-AA53-75F2E622F4B6}"/>
              </a:ext>
            </a:extLst>
          </p:cNvPr>
          <p:cNvPicPr>
            <a:picLocks noChangeAspect="1"/>
          </p:cNvPicPr>
          <p:nvPr/>
        </p:nvPicPr>
        <p:blipFill>
          <a:blip r:embed="rId4"/>
          <a:stretch>
            <a:fillRect/>
          </a:stretch>
        </p:blipFill>
        <p:spPr>
          <a:xfrm>
            <a:off x="0" y="6083300"/>
            <a:ext cx="2870200" cy="774700"/>
          </a:xfrm>
          <a:prstGeom prst="rect">
            <a:avLst/>
          </a:prstGeom>
        </p:spPr>
      </p:pic>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5"/>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a:lnSpc>
                <a:spcPct val="100000"/>
              </a:lnSpc>
            </a:pPr>
            <a:r>
              <a:rPr lang="es-ES" sz="2000" b="1" dirty="0">
                <a:solidFill>
                  <a:srgbClr val="178B9B"/>
                </a:solidFill>
                <a:latin typeface="Arial" panose="020B0604020202020204" pitchFamily="34" charset="0"/>
                <a:cs typeface="Arial" panose="020B0604020202020204" pitchFamily="34" charset="0"/>
              </a:rPr>
              <a:t>INDEX</a:t>
            </a: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6"/>
          <a:srcRect l="22815" b="1123"/>
          <a:stretch/>
        </p:blipFill>
        <p:spPr>
          <a:xfrm>
            <a:off x="7923636" y="175542"/>
            <a:ext cx="4010776" cy="678593"/>
          </a:xfrm>
          <a:prstGeom prst="rect">
            <a:avLst/>
          </a:prstGeom>
        </p:spPr>
      </p:pic>
      <p:sp>
        <p:nvSpPr>
          <p:cNvPr id="27" name="Google Shape;175;p31"/>
          <p:cNvSpPr txBox="1">
            <a:spLocks/>
          </p:cNvSpPr>
          <p:nvPr/>
        </p:nvSpPr>
        <p:spPr>
          <a:xfrm>
            <a:off x="3411775" y="2278947"/>
            <a:ext cx="2869907"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1400"/>
              <a:buFont typeface="Fira Sans Extra Condensed Medium"/>
              <a:buNone/>
              <a:defRPr sz="14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9pPr>
          </a:lstStyle>
          <a:p>
            <a:pPr>
              <a:defRPr/>
            </a:pPr>
            <a:r>
              <a:rPr lang="es-ES" b="1" kern="0" dirty="0" err="1"/>
              <a:t>Installation</a:t>
            </a:r>
            <a:endParaRPr lang="es-ES" b="1" kern="0" dirty="0"/>
          </a:p>
        </p:txBody>
      </p:sp>
      <p:sp>
        <p:nvSpPr>
          <p:cNvPr id="28" name="Google Shape;177;p31"/>
          <p:cNvSpPr txBox="1">
            <a:spLocks/>
          </p:cNvSpPr>
          <p:nvPr/>
        </p:nvSpPr>
        <p:spPr>
          <a:xfrm>
            <a:off x="3387502" y="1653607"/>
            <a:ext cx="1753800" cy="57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0" marR="0" lvl="0" indent="0" algn="l" defTabSz="914400" rtl="0" eaLnBrk="1" fontAlgn="auto" latinLnBrk="0" hangingPunct="1">
              <a:lnSpc>
                <a:spcPct val="100000"/>
              </a:lnSpc>
              <a:spcBef>
                <a:spcPts val="0"/>
              </a:spcBef>
              <a:spcAft>
                <a:spcPts val="0"/>
              </a:spcAft>
              <a:buClr>
                <a:srgbClr val="434343"/>
              </a:buClr>
              <a:buSzPts val="6000"/>
              <a:buFont typeface="Fira Sans Extra Condensed Medium"/>
              <a:buNone/>
              <a:tabLst/>
              <a:defRPr/>
            </a:pPr>
            <a:r>
              <a:rPr kumimoji="0" lang="es" sz="6000" b="0" i="0" u="none" strike="noStrike" kern="0" cap="none" spc="0" normalizeH="0" baseline="0" noProof="0" dirty="0">
                <a:ln>
                  <a:noFill/>
                </a:ln>
                <a:solidFill>
                  <a:srgbClr val="178B9B"/>
                </a:solidFill>
                <a:effectLst/>
                <a:uLnTx/>
                <a:uFillTx/>
                <a:latin typeface="Fira Sans Extra Condensed Medium"/>
                <a:sym typeface="Fira Sans Extra Condensed Medium"/>
              </a:rPr>
              <a:t>01</a:t>
            </a:r>
          </a:p>
        </p:txBody>
      </p:sp>
      <p:sp>
        <p:nvSpPr>
          <p:cNvPr id="29" name="Google Shape;178;p31"/>
          <p:cNvSpPr txBox="1">
            <a:spLocks/>
          </p:cNvSpPr>
          <p:nvPr/>
        </p:nvSpPr>
        <p:spPr>
          <a:xfrm>
            <a:off x="6524398" y="2247300"/>
            <a:ext cx="2629200"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1400"/>
              <a:buFont typeface="Fira Sans Extra Condensed Medium"/>
              <a:buNone/>
              <a:defRPr sz="14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9pPr>
          </a:lstStyle>
          <a:p>
            <a:pPr>
              <a:defRPr/>
            </a:pPr>
            <a:r>
              <a:rPr lang="es-ES" b="1" kern="0" dirty="0"/>
              <a:t>Modus Operandi</a:t>
            </a:r>
          </a:p>
        </p:txBody>
      </p:sp>
      <p:sp>
        <p:nvSpPr>
          <p:cNvPr id="31" name="Google Shape;180;p31"/>
          <p:cNvSpPr txBox="1">
            <a:spLocks/>
          </p:cNvSpPr>
          <p:nvPr/>
        </p:nvSpPr>
        <p:spPr>
          <a:xfrm>
            <a:off x="6399562" y="1669500"/>
            <a:ext cx="1753800" cy="57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0" marR="0" lvl="0" indent="0" algn="l" defTabSz="914400" rtl="0" eaLnBrk="1" fontAlgn="auto" latinLnBrk="0" hangingPunct="1">
              <a:lnSpc>
                <a:spcPct val="100000"/>
              </a:lnSpc>
              <a:spcBef>
                <a:spcPts val="0"/>
              </a:spcBef>
              <a:spcAft>
                <a:spcPts val="0"/>
              </a:spcAft>
              <a:buClr>
                <a:srgbClr val="434343"/>
              </a:buClr>
              <a:buSzPts val="6000"/>
              <a:buFont typeface="Fira Sans Extra Condensed Medium"/>
              <a:buNone/>
              <a:tabLst/>
              <a:defRPr/>
            </a:pPr>
            <a:r>
              <a:rPr kumimoji="0" lang="es" sz="6000" b="0" i="0" u="none" strike="noStrike" kern="0" cap="none" spc="0" normalizeH="0" baseline="0" noProof="0" dirty="0">
                <a:ln>
                  <a:noFill/>
                </a:ln>
                <a:solidFill>
                  <a:srgbClr val="178B9B"/>
                </a:solidFill>
                <a:effectLst/>
                <a:uLnTx/>
                <a:uFillTx/>
                <a:latin typeface="Fira Sans Extra Condensed Medium"/>
                <a:sym typeface="Fira Sans Extra Condensed Medium"/>
              </a:rPr>
              <a:t>02</a:t>
            </a:r>
          </a:p>
        </p:txBody>
      </p:sp>
      <p:sp>
        <p:nvSpPr>
          <p:cNvPr id="32" name="Google Shape;181;p31"/>
          <p:cNvSpPr txBox="1">
            <a:spLocks/>
          </p:cNvSpPr>
          <p:nvPr/>
        </p:nvSpPr>
        <p:spPr>
          <a:xfrm>
            <a:off x="6399562" y="4491656"/>
            <a:ext cx="2629200" cy="577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1400"/>
              <a:buFont typeface="Fira Sans Extra Condensed Medium"/>
              <a:buNone/>
              <a:defRPr sz="14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9pPr>
          </a:lstStyle>
          <a:p>
            <a:pPr>
              <a:defRPr/>
            </a:pPr>
            <a:r>
              <a:rPr lang="es-ES" b="1" kern="0" dirty="0" err="1"/>
              <a:t>Numerical</a:t>
            </a:r>
            <a:r>
              <a:rPr lang="es-ES" b="1" kern="0" dirty="0"/>
              <a:t> </a:t>
            </a:r>
            <a:r>
              <a:rPr lang="es-ES" b="1" kern="0" dirty="0" err="1"/>
              <a:t>Model</a:t>
            </a:r>
            <a:endParaRPr kumimoji="0" lang="es-ES" sz="1400" b="1" i="0" u="none" strike="noStrike" kern="0" cap="none" spc="0" normalizeH="0" baseline="0" noProof="0" dirty="0">
              <a:ln>
                <a:noFill/>
              </a:ln>
              <a:solidFill>
                <a:srgbClr val="434343"/>
              </a:solidFill>
              <a:effectLst/>
              <a:uLnTx/>
              <a:uFillTx/>
              <a:latin typeface="Fira Sans Extra Condensed Medium"/>
              <a:sym typeface="Fira Sans Extra Condensed Medium"/>
            </a:endParaRPr>
          </a:p>
        </p:txBody>
      </p:sp>
      <p:sp>
        <p:nvSpPr>
          <p:cNvPr id="34" name="Google Shape;183;p31"/>
          <p:cNvSpPr txBox="1">
            <a:spLocks/>
          </p:cNvSpPr>
          <p:nvPr/>
        </p:nvSpPr>
        <p:spPr>
          <a:xfrm>
            <a:off x="3426887" y="3628323"/>
            <a:ext cx="1753800" cy="57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0" marR="0" lvl="0" indent="0" algn="l" defTabSz="914400" rtl="0" eaLnBrk="1" fontAlgn="auto" latinLnBrk="0" hangingPunct="1">
              <a:lnSpc>
                <a:spcPct val="100000"/>
              </a:lnSpc>
              <a:spcBef>
                <a:spcPts val="0"/>
              </a:spcBef>
              <a:spcAft>
                <a:spcPts val="0"/>
              </a:spcAft>
              <a:buClr>
                <a:srgbClr val="434343"/>
              </a:buClr>
              <a:buSzPts val="6000"/>
              <a:buFont typeface="Fira Sans Extra Condensed Medium"/>
              <a:buNone/>
              <a:tabLst/>
              <a:defRPr/>
            </a:pPr>
            <a:r>
              <a:rPr kumimoji="0" lang="es" sz="6000" b="0" i="0" u="none" strike="noStrike" kern="0" cap="none" spc="0" normalizeH="0" baseline="0" noProof="0" dirty="0">
                <a:ln>
                  <a:noFill/>
                </a:ln>
                <a:solidFill>
                  <a:srgbClr val="178B9B"/>
                </a:solidFill>
                <a:effectLst/>
                <a:uLnTx/>
                <a:uFillTx/>
                <a:latin typeface="Fira Sans Extra Condensed Medium"/>
                <a:sym typeface="Fira Sans Extra Condensed Medium"/>
              </a:rPr>
              <a:t>03</a:t>
            </a:r>
          </a:p>
        </p:txBody>
      </p:sp>
      <p:sp>
        <p:nvSpPr>
          <p:cNvPr id="36" name="Google Shape;186;p31"/>
          <p:cNvSpPr txBox="1">
            <a:spLocks/>
          </p:cNvSpPr>
          <p:nvPr/>
        </p:nvSpPr>
        <p:spPr>
          <a:xfrm>
            <a:off x="6414620" y="3624572"/>
            <a:ext cx="1753800" cy="57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l" rtl="0">
              <a:lnSpc>
                <a:spcPct val="100000"/>
              </a:lnSpc>
              <a:spcBef>
                <a:spcPts val="0"/>
              </a:spcBef>
              <a:spcAft>
                <a:spcPts val="0"/>
              </a:spcAft>
              <a:buClr>
                <a:srgbClr val="434343"/>
              </a:buClr>
              <a:buSzPts val="6000"/>
              <a:buFont typeface="Fira Sans Extra Condensed Medium"/>
              <a:buNone/>
              <a:defRPr sz="6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0" marR="0" lvl="0" indent="0" algn="l" defTabSz="914400" rtl="0" eaLnBrk="1" fontAlgn="auto" latinLnBrk="0" hangingPunct="1">
              <a:lnSpc>
                <a:spcPct val="100000"/>
              </a:lnSpc>
              <a:spcBef>
                <a:spcPts val="0"/>
              </a:spcBef>
              <a:spcAft>
                <a:spcPts val="0"/>
              </a:spcAft>
              <a:buClr>
                <a:srgbClr val="434343"/>
              </a:buClr>
              <a:buSzPts val="6000"/>
              <a:buFont typeface="Fira Sans Extra Condensed Medium"/>
              <a:buNone/>
              <a:tabLst/>
              <a:defRPr/>
            </a:pPr>
            <a:r>
              <a:rPr kumimoji="0" lang="es" sz="6000" b="0" i="0" u="none" strike="noStrike" kern="0" cap="none" spc="0" normalizeH="0" baseline="0" noProof="0" dirty="0">
                <a:ln>
                  <a:noFill/>
                </a:ln>
                <a:solidFill>
                  <a:srgbClr val="178B9B"/>
                </a:solidFill>
                <a:effectLst/>
                <a:uLnTx/>
                <a:uFillTx/>
                <a:latin typeface="Fira Sans Extra Condensed Medium"/>
                <a:sym typeface="Fira Sans Extra Condensed Medium"/>
              </a:rPr>
              <a:t>04</a:t>
            </a:r>
          </a:p>
        </p:txBody>
      </p:sp>
      <p:sp>
        <p:nvSpPr>
          <p:cNvPr id="38" name="Google Shape;178;p31"/>
          <p:cNvSpPr txBox="1">
            <a:spLocks/>
          </p:cNvSpPr>
          <p:nvPr/>
        </p:nvSpPr>
        <p:spPr>
          <a:xfrm>
            <a:off x="3372433" y="4394462"/>
            <a:ext cx="2629200" cy="56807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1400"/>
              <a:buFont typeface="Fira Sans Extra Condensed Medium"/>
              <a:buNone/>
              <a:defRPr sz="14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1800"/>
              <a:buFont typeface="Squada One"/>
              <a:buNone/>
              <a:defRPr sz="1800" b="0" i="0" u="none" strike="noStrike" cap="none">
                <a:solidFill>
                  <a:srgbClr val="434343"/>
                </a:solidFill>
                <a:latin typeface="Squada One"/>
                <a:ea typeface="Squada One"/>
                <a:cs typeface="Squada One"/>
                <a:sym typeface="Squada One"/>
              </a:defRPr>
            </a:lvl9pPr>
          </a:lstStyle>
          <a:p>
            <a:pPr>
              <a:defRPr/>
            </a:pPr>
            <a:r>
              <a:rPr lang="es-ES" b="1" kern="0" dirty="0" err="1"/>
              <a:t>Developed</a:t>
            </a:r>
            <a:r>
              <a:rPr lang="es-ES" b="1" kern="0" dirty="0"/>
              <a:t> Tools</a:t>
            </a:r>
            <a:r>
              <a:rPr kumimoji="0" lang="es-ES" sz="1400" b="1" i="0" u="none" strike="noStrike" kern="0" cap="none" spc="0" normalizeH="0" baseline="0" noProof="0" dirty="0">
                <a:ln>
                  <a:noFill/>
                </a:ln>
                <a:solidFill>
                  <a:srgbClr val="434343"/>
                </a:solidFill>
                <a:effectLst/>
                <a:uLnTx/>
                <a:uFillTx/>
                <a:latin typeface="Fira Sans Extra Condensed Medium"/>
                <a:sym typeface="Fira Sans Extra Condensed Medium"/>
              </a:rPr>
              <a:t> </a:t>
            </a:r>
          </a:p>
        </p:txBody>
      </p:sp>
      <p:sp>
        <p:nvSpPr>
          <p:cNvPr id="3" name="Rectángulo 2"/>
          <p:cNvSpPr/>
          <p:nvPr/>
        </p:nvSpPr>
        <p:spPr>
          <a:xfrm>
            <a:off x="2864837" y="2374028"/>
            <a:ext cx="5506050" cy="45719"/>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ángulo 39"/>
          <p:cNvSpPr/>
          <p:nvPr/>
        </p:nvSpPr>
        <p:spPr>
          <a:xfrm>
            <a:off x="2870200" y="4256707"/>
            <a:ext cx="5506050" cy="45719"/>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813552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895DB398-1485-F648-B52E-FD7DB0629E68}"/>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pic>
        <p:nvPicPr>
          <p:cNvPr id="6" name="Imagen 5">
            <a:extLst>
              <a:ext uri="{FF2B5EF4-FFF2-40B4-BE49-F238E27FC236}">
                <a16:creationId xmlns:a16="http://schemas.microsoft.com/office/drawing/2014/main" id="{34FA1BF0-5798-E243-B026-D0DF5AC55749}"/>
              </a:ext>
            </a:extLst>
          </p:cNvPr>
          <p:cNvPicPr>
            <a:picLocks noChangeAspect="1"/>
          </p:cNvPicPr>
          <p:nvPr/>
        </p:nvPicPr>
        <p:blipFill>
          <a:blip r:embed="rId2"/>
          <a:stretch>
            <a:fillRect/>
          </a:stretch>
        </p:blipFill>
        <p:spPr>
          <a:xfrm>
            <a:off x="0" y="6083300"/>
            <a:ext cx="2870200" cy="774700"/>
          </a:xfrm>
          <a:prstGeom prst="rect">
            <a:avLst/>
          </a:prstGeom>
        </p:spPr>
      </p:pic>
      <p:pic>
        <p:nvPicPr>
          <p:cNvPr id="7" name="Imagen 6">
            <a:extLst>
              <a:ext uri="{FF2B5EF4-FFF2-40B4-BE49-F238E27FC236}">
                <a16:creationId xmlns:a16="http://schemas.microsoft.com/office/drawing/2014/main" id="{A4DA308D-B29C-E74F-98F7-FA3AAE98D421}"/>
              </a:ext>
            </a:extLst>
          </p:cNvPr>
          <p:cNvPicPr>
            <a:picLocks noChangeAspect="1"/>
          </p:cNvPicPr>
          <p:nvPr/>
        </p:nvPicPr>
        <p:blipFill>
          <a:blip r:embed="rId3"/>
          <a:stretch>
            <a:fillRect/>
          </a:stretch>
        </p:blipFill>
        <p:spPr>
          <a:xfrm>
            <a:off x="609600" y="365125"/>
            <a:ext cx="1651000" cy="330200"/>
          </a:xfrm>
          <a:prstGeom prst="rect">
            <a:avLst/>
          </a:prstGeom>
        </p:spPr>
      </p:pic>
      <p:sp>
        <p:nvSpPr>
          <p:cNvPr id="8" name="Título 1">
            <a:extLst>
              <a:ext uri="{FF2B5EF4-FFF2-40B4-BE49-F238E27FC236}">
                <a16:creationId xmlns:a16="http://schemas.microsoft.com/office/drawing/2014/main" id="{6EBB8A21-D505-2242-A069-8B3A5F55C52C}"/>
              </a:ext>
            </a:extLst>
          </p:cNvPr>
          <p:cNvSpPr txBox="1">
            <a:spLocks/>
          </p:cNvSpPr>
          <p:nvPr/>
        </p:nvSpPr>
        <p:spPr>
          <a:xfrm>
            <a:off x="4586766" y="1468005"/>
            <a:ext cx="5420316" cy="27787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s-ES" sz="3200" dirty="0">
                <a:solidFill>
                  <a:srgbClr val="178B9B"/>
                </a:solidFill>
                <a:latin typeface="Arial" panose="020B0604020202020204" pitchFamily="34" charset="0"/>
                <a:cs typeface="Arial" panose="020B0604020202020204" pitchFamily="34" charset="0"/>
              </a:rPr>
              <a:t>Gracias</a:t>
            </a:r>
          </a:p>
          <a:p>
            <a:pPr algn="ctr">
              <a:lnSpc>
                <a:spcPct val="100000"/>
              </a:lnSpc>
            </a:pPr>
            <a:endParaRPr lang="es-ES" sz="3200" dirty="0">
              <a:solidFill>
                <a:srgbClr val="178B9B"/>
              </a:solidFill>
              <a:latin typeface="Arial" panose="020B0604020202020204" pitchFamily="34" charset="0"/>
              <a:cs typeface="Arial" panose="020B0604020202020204" pitchFamily="34" charset="0"/>
            </a:endParaRPr>
          </a:p>
          <a:p>
            <a:pPr algn="ctr">
              <a:lnSpc>
                <a:spcPct val="100000"/>
              </a:lnSpc>
            </a:pPr>
            <a:r>
              <a:rPr lang="es-ES" sz="3200" dirty="0" err="1">
                <a:solidFill>
                  <a:srgbClr val="002060"/>
                </a:solidFill>
                <a:latin typeface="Arial" panose="020B0604020202020204" pitchFamily="34" charset="0"/>
                <a:cs typeface="Arial" panose="020B0604020202020204" pitchFamily="34" charset="0"/>
              </a:rPr>
              <a:t>Obrigado</a:t>
            </a:r>
            <a:endParaRPr lang="es-ES" sz="3200" dirty="0">
              <a:solidFill>
                <a:srgbClr val="002060"/>
              </a:solidFill>
              <a:latin typeface="Arial" panose="020B0604020202020204" pitchFamily="34" charset="0"/>
              <a:cs typeface="Arial" panose="020B0604020202020204" pitchFamily="34" charset="0"/>
            </a:endParaRPr>
          </a:p>
          <a:p>
            <a:pPr algn="ctr">
              <a:lnSpc>
                <a:spcPct val="100000"/>
              </a:lnSpc>
            </a:pPr>
            <a:endParaRPr lang="es-ES" sz="3200" dirty="0">
              <a:solidFill>
                <a:srgbClr val="178B9B"/>
              </a:solidFill>
              <a:latin typeface="Arial" panose="020B0604020202020204" pitchFamily="34" charset="0"/>
              <a:cs typeface="Arial" panose="020B0604020202020204" pitchFamily="34" charset="0"/>
            </a:endParaRPr>
          </a:p>
          <a:p>
            <a:pPr algn="ctr">
              <a:lnSpc>
                <a:spcPct val="100000"/>
              </a:lnSpc>
            </a:pPr>
            <a:r>
              <a:rPr lang="es-ES" sz="3200" dirty="0" err="1">
                <a:solidFill>
                  <a:srgbClr val="178B9B"/>
                </a:solidFill>
                <a:latin typeface="Arial" panose="020B0604020202020204" pitchFamily="34" charset="0"/>
                <a:cs typeface="Arial" panose="020B0604020202020204" pitchFamily="34" charset="0"/>
              </a:rPr>
              <a:t>Merci</a:t>
            </a:r>
            <a:r>
              <a:rPr lang="es-ES" sz="3200" dirty="0">
                <a:solidFill>
                  <a:srgbClr val="178B9B"/>
                </a:solidFill>
                <a:latin typeface="Arial" panose="020B0604020202020204" pitchFamily="34" charset="0"/>
                <a:cs typeface="Arial" panose="020B0604020202020204" pitchFamily="34" charset="0"/>
              </a:rPr>
              <a:t> </a:t>
            </a:r>
            <a:r>
              <a:rPr lang="es-ES" sz="3200" dirty="0" err="1">
                <a:solidFill>
                  <a:srgbClr val="178B9B"/>
                </a:solidFill>
                <a:latin typeface="Arial" panose="020B0604020202020204" pitchFamily="34" charset="0"/>
                <a:cs typeface="Arial" panose="020B0604020202020204" pitchFamily="34" charset="0"/>
              </a:rPr>
              <a:t>Beaucoup</a:t>
            </a:r>
            <a:r>
              <a:rPr lang="es-ES" sz="3200" dirty="0">
                <a:solidFill>
                  <a:srgbClr val="178B9B"/>
                </a:solidFill>
                <a:latin typeface="Arial" panose="020B0604020202020204" pitchFamily="34" charset="0"/>
                <a:cs typeface="Arial" panose="020B0604020202020204" pitchFamily="34" charset="0"/>
              </a:rPr>
              <a:t> </a:t>
            </a:r>
          </a:p>
          <a:p>
            <a:pPr algn="ctr">
              <a:lnSpc>
                <a:spcPct val="100000"/>
              </a:lnSpc>
            </a:pPr>
            <a:endParaRPr lang="es-ES" sz="3200" b="1" dirty="0">
              <a:solidFill>
                <a:srgbClr val="178B9B"/>
              </a:solidFill>
              <a:latin typeface="Arial" panose="020B0604020202020204" pitchFamily="34" charset="0"/>
              <a:cs typeface="Arial" panose="020B0604020202020204" pitchFamily="34" charset="0"/>
            </a:endParaRPr>
          </a:p>
          <a:p>
            <a:pPr algn="ctr">
              <a:lnSpc>
                <a:spcPct val="100000"/>
              </a:lnSpc>
            </a:pPr>
            <a:r>
              <a:rPr lang="es-ES" sz="3200" b="1" dirty="0">
                <a:solidFill>
                  <a:srgbClr val="002060"/>
                </a:solidFill>
                <a:latin typeface="Arial" panose="020B0604020202020204" pitchFamily="34" charset="0"/>
                <a:cs typeface="Arial" panose="020B0604020202020204" pitchFamily="34" charset="0"/>
              </a:rPr>
              <a:t>THANK YOU</a:t>
            </a:r>
          </a:p>
        </p:txBody>
      </p:sp>
      <p:sp>
        <p:nvSpPr>
          <p:cNvPr id="22" name="Rectángulo 21">
            <a:extLst>
              <a:ext uri="{FF2B5EF4-FFF2-40B4-BE49-F238E27FC236}">
                <a16:creationId xmlns:a16="http://schemas.microsoft.com/office/drawing/2014/main" id="{27958EE4-A145-8641-BE7F-D16A34C8EB13}"/>
              </a:ext>
            </a:extLst>
          </p:cNvPr>
          <p:cNvSpPr/>
          <p:nvPr/>
        </p:nvSpPr>
        <p:spPr>
          <a:xfrm>
            <a:off x="8446052" y="4624251"/>
            <a:ext cx="3122061" cy="11495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2" name="Imagen 11">
            <a:extLst>
              <a:ext uri="{FF2B5EF4-FFF2-40B4-BE49-F238E27FC236}">
                <a16:creationId xmlns:a16="http://schemas.microsoft.com/office/drawing/2014/main" id="{A96AF327-71EA-5D4F-86A8-3CE9BE9B855B}"/>
              </a:ext>
            </a:extLst>
          </p:cNvPr>
          <p:cNvPicPr>
            <a:picLocks noChangeAspect="1"/>
          </p:cNvPicPr>
          <p:nvPr/>
        </p:nvPicPr>
        <p:blipFill>
          <a:blip r:embed="rId4"/>
          <a:stretch>
            <a:fillRect/>
          </a:stretch>
        </p:blipFill>
        <p:spPr>
          <a:xfrm>
            <a:off x="3372433" y="6185107"/>
            <a:ext cx="8561978" cy="481121"/>
          </a:xfrm>
          <a:prstGeom prst="rect">
            <a:avLst/>
          </a:prstGeom>
        </p:spPr>
      </p:pic>
      <p:pic>
        <p:nvPicPr>
          <p:cNvPr id="13" name="Imagen 12">
            <a:extLst>
              <a:ext uri="{FF2B5EF4-FFF2-40B4-BE49-F238E27FC236}">
                <a16:creationId xmlns:a16="http://schemas.microsoft.com/office/drawing/2014/main" id="{733A223F-4205-AB42-9DC7-3751238C34A9}"/>
              </a:ext>
            </a:extLst>
          </p:cNvPr>
          <p:cNvPicPr>
            <a:picLocks noChangeAspect="1"/>
          </p:cNvPicPr>
          <p:nvPr/>
        </p:nvPicPr>
        <p:blipFill rotWithShape="1">
          <a:blip r:embed="rId5"/>
          <a:srcRect l="22815" b="1123"/>
          <a:stretch/>
        </p:blipFill>
        <p:spPr>
          <a:xfrm>
            <a:off x="7923636" y="175542"/>
            <a:ext cx="4010776" cy="678593"/>
          </a:xfrm>
          <a:prstGeom prst="rect">
            <a:avLst/>
          </a:prstGeom>
        </p:spPr>
      </p:pic>
    </p:spTree>
    <p:extLst>
      <p:ext uri="{BB962C8B-B14F-4D97-AF65-F5344CB8AC3E}">
        <p14:creationId xmlns:p14="http://schemas.microsoft.com/office/powerpoint/2010/main" val="8802073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F3B9B41B-C42B-C44B-B7DB-215D19A4BDC3}"/>
              </a:ext>
            </a:extLst>
          </p:cNvPr>
          <p:cNvPicPr>
            <a:picLocks noChangeAspect="1"/>
          </p:cNvPicPr>
          <p:nvPr/>
        </p:nvPicPr>
        <p:blipFill>
          <a:blip r:embed="rId3"/>
          <a:stretch>
            <a:fillRect/>
          </a:stretch>
        </p:blipFill>
        <p:spPr>
          <a:xfrm>
            <a:off x="3372433" y="6185107"/>
            <a:ext cx="8561978" cy="481121"/>
          </a:xfrm>
          <a:prstGeom prst="rect">
            <a:avLst/>
          </a:prstGeom>
        </p:spPr>
      </p:pic>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Imagen 12">
            <a:extLst>
              <a:ext uri="{FF2B5EF4-FFF2-40B4-BE49-F238E27FC236}">
                <a16:creationId xmlns:a16="http://schemas.microsoft.com/office/drawing/2014/main" id="{AAE95954-A890-3C46-AA53-75F2E622F4B6}"/>
              </a:ext>
            </a:extLst>
          </p:cNvPr>
          <p:cNvPicPr>
            <a:picLocks noChangeAspect="1"/>
          </p:cNvPicPr>
          <p:nvPr/>
        </p:nvPicPr>
        <p:blipFill>
          <a:blip r:embed="rId4"/>
          <a:stretch>
            <a:fillRect/>
          </a:stretch>
        </p:blipFill>
        <p:spPr>
          <a:xfrm>
            <a:off x="0" y="6083300"/>
            <a:ext cx="2870200" cy="774700"/>
          </a:xfrm>
          <a:prstGeom prst="rect">
            <a:avLst/>
          </a:prstGeom>
        </p:spPr>
      </p:pic>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5"/>
          <a:stretch>
            <a:fillRect/>
          </a:stretch>
        </p:blipFill>
        <p:spPr>
          <a:xfrm>
            <a:off x="609600" y="365125"/>
            <a:ext cx="1651000" cy="330200"/>
          </a:xfrm>
          <a:prstGeom prst="rect">
            <a:avLst/>
          </a:prstGeom>
        </p:spPr>
      </p:pic>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6"/>
          <a:srcRect l="22815" b="1123"/>
          <a:stretch/>
        </p:blipFill>
        <p:spPr>
          <a:xfrm>
            <a:off x="7923636" y="175542"/>
            <a:ext cx="4010776" cy="678593"/>
          </a:xfrm>
          <a:prstGeom prst="rect">
            <a:avLst/>
          </a:prstGeom>
        </p:spPr>
      </p:pic>
      <p:sp>
        <p:nvSpPr>
          <p:cNvPr id="24" name="Google Shape;204;p33"/>
          <p:cNvSpPr txBox="1">
            <a:spLocks/>
          </p:cNvSpPr>
          <p:nvPr/>
        </p:nvSpPr>
        <p:spPr>
          <a:xfrm>
            <a:off x="4748328" y="2282250"/>
            <a:ext cx="6351326" cy="14835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ts val="4800"/>
              <a:buFont typeface="Fira Sans Extra Condensed Medium"/>
              <a:buNone/>
              <a:defRPr sz="4800" b="0" i="0" u="none" strike="noStrike" cap="none">
                <a:solidFill>
                  <a:srgbClr val="FFFFFF"/>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9pPr>
          </a:lstStyle>
          <a:p>
            <a:pPr lvl="0" algn="r">
              <a:defRPr/>
            </a:pPr>
            <a:r>
              <a:rPr lang="fr-FR" kern="0" dirty="0">
                <a:solidFill>
                  <a:srgbClr val="434343"/>
                </a:solidFill>
                <a:latin typeface="Fira Sans Extra Condensed Medium" panose="020B0604020202020204" charset="0"/>
              </a:rPr>
              <a:t>Installation </a:t>
            </a:r>
            <a:endParaRPr kumimoji="0" lang="fr-FR" sz="4800" b="0" i="0" u="none" strike="noStrike" kern="0" cap="none" spc="0" normalizeH="0" baseline="0" noProof="0" dirty="0">
              <a:ln>
                <a:noFill/>
              </a:ln>
              <a:solidFill>
                <a:srgbClr val="434343"/>
              </a:solidFill>
              <a:effectLst/>
              <a:uLnTx/>
              <a:uFillTx/>
              <a:latin typeface="Fira Sans Extra Condensed Medium" panose="020B0604020202020204" charset="0"/>
              <a:sym typeface="Fira Sans Extra Condensed Medium"/>
            </a:endParaRPr>
          </a:p>
        </p:txBody>
      </p:sp>
      <p:sp>
        <p:nvSpPr>
          <p:cNvPr id="26" name="Google Shape;205;p33"/>
          <p:cNvSpPr txBox="1">
            <a:spLocks/>
          </p:cNvSpPr>
          <p:nvPr/>
        </p:nvSpPr>
        <p:spPr>
          <a:xfrm>
            <a:off x="9255554" y="4522616"/>
            <a:ext cx="1844100" cy="1304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r" rtl="0">
              <a:lnSpc>
                <a:spcPct val="100000"/>
              </a:lnSpc>
              <a:spcBef>
                <a:spcPts val="0"/>
              </a:spcBef>
              <a:spcAft>
                <a:spcPts val="0"/>
              </a:spcAft>
              <a:buClr>
                <a:srgbClr val="434343"/>
              </a:buClr>
              <a:buSzPts val="1200"/>
              <a:buFont typeface="Roboto Slab Regular"/>
              <a:buNone/>
              <a:defRPr sz="1200" b="0" i="0" u="none" strike="noStrike" cap="none">
                <a:solidFill>
                  <a:srgbClr val="434343"/>
                </a:solidFill>
                <a:latin typeface="Roboto Slab Regular"/>
                <a:ea typeface="Roboto Slab Regular"/>
                <a:cs typeface="Roboto Slab Regular"/>
                <a:sym typeface="Roboto Slab Regular"/>
              </a:defRPr>
            </a:lvl1pPr>
            <a:lvl2pPr marL="914400" marR="0" lvl="1" indent="-304800" algn="l"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2pPr>
            <a:lvl3pPr marL="1371600" marR="0" lvl="2" indent="-304800" algn="l"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3pPr>
            <a:lvl4pPr marL="1828800" marR="0" lvl="3" indent="-304800" algn="l"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4pPr>
            <a:lvl5pPr marL="2286000" marR="0" lvl="4" indent="-304800" algn="l"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5pPr>
            <a:lvl6pPr marL="2743200" marR="0" lvl="5" indent="-304800" algn="l"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6pPr>
            <a:lvl7pPr marL="3200400" marR="0" lvl="6" indent="-304800" algn="l"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7pPr>
            <a:lvl8pPr marL="3657600" marR="0" lvl="7" indent="-304800" algn="l"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8pPr>
            <a:lvl9pPr marL="4114800" marR="0" lvl="8" indent="-304800" algn="l" rtl="0">
              <a:lnSpc>
                <a:spcPct val="100000"/>
              </a:lnSpc>
              <a:spcBef>
                <a:spcPts val="0"/>
              </a:spcBef>
              <a:spcAft>
                <a:spcPts val="0"/>
              </a:spcAft>
              <a:buClr>
                <a:srgbClr val="434343"/>
              </a:buClr>
              <a:buSzPts val="2800"/>
              <a:buFont typeface="Roboto Slab Regular"/>
              <a:buNone/>
              <a:defRPr sz="2800" b="0" i="0" u="none" strike="noStrike" cap="none">
                <a:solidFill>
                  <a:srgbClr val="434343"/>
                </a:solidFill>
                <a:latin typeface="Roboto Slab Regular"/>
                <a:ea typeface="Roboto Slab Regular"/>
                <a:cs typeface="Roboto Slab Regular"/>
                <a:sym typeface="Roboto Slab Regular"/>
              </a:defRPr>
            </a:lvl9pPr>
          </a:lstStyle>
          <a:p>
            <a:pPr marL="0" marR="0" lvl="0" indent="0" algn="r" defTabSz="914400" rtl="0" eaLnBrk="1" fontAlgn="auto" latinLnBrk="0" hangingPunct="1">
              <a:lnSpc>
                <a:spcPct val="100000"/>
              </a:lnSpc>
              <a:spcBef>
                <a:spcPts val="0"/>
              </a:spcBef>
              <a:spcAft>
                <a:spcPts val="0"/>
              </a:spcAft>
              <a:buClr>
                <a:srgbClr val="434343"/>
              </a:buClr>
              <a:buSzPts val="1200"/>
              <a:buFont typeface="Roboto Slab Regular"/>
              <a:buNone/>
              <a:tabLst/>
              <a:defRPr/>
            </a:pPr>
            <a:endParaRPr kumimoji="0" lang="es-ES" sz="1200" b="0" i="0" u="none" strike="noStrike" kern="0" cap="none" spc="0" normalizeH="0" baseline="0" noProof="0" dirty="0">
              <a:ln>
                <a:noFill/>
              </a:ln>
              <a:solidFill>
                <a:srgbClr val="434343"/>
              </a:solidFill>
              <a:effectLst/>
              <a:uLnTx/>
              <a:uFillTx/>
              <a:latin typeface="Roboto Slab Regular"/>
              <a:ea typeface="Roboto Slab Regular"/>
              <a:sym typeface="Roboto Slab Regular"/>
            </a:endParaRPr>
          </a:p>
        </p:txBody>
      </p:sp>
      <p:sp>
        <p:nvSpPr>
          <p:cNvPr id="41" name="CuadroTexto 40">
            <a:extLst>
              <a:ext uri="{FF2B5EF4-FFF2-40B4-BE49-F238E27FC236}">
                <a16:creationId xmlns:a16="http://schemas.microsoft.com/office/drawing/2014/main" id="{375CEC24-8322-4317-8D8C-1385175C8809}"/>
              </a:ext>
            </a:extLst>
          </p:cNvPr>
          <p:cNvSpPr txBox="1"/>
          <p:nvPr/>
        </p:nvSpPr>
        <p:spPr>
          <a:xfrm>
            <a:off x="3776099" y="1123135"/>
            <a:ext cx="747691" cy="646331"/>
          </a:xfrm>
          <a:prstGeom prst="rect">
            <a:avLst/>
          </a:prstGeom>
          <a:noFill/>
        </p:spPr>
        <p:txBody>
          <a:bodyPr wrap="square" rtlCol="0">
            <a:spAutoFit/>
          </a:bodyPr>
          <a:lstStyle/>
          <a:p>
            <a:pPr algn="ctr">
              <a:buClr>
                <a:srgbClr val="000000"/>
              </a:buClr>
              <a:buFont typeface="Arial"/>
              <a:buNone/>
            </a:pPr>
            <a:r>
              <a:rPr lang="en-BZ" sz="3600" kern="0" dirty="0">
                <a:solidFill>
                  <a:srgbClr val="434343"/>
                </a:solidFill>
                <a:latin typeface="Fira Sans Extra Condensed Medium"/>
                <a:cs typeface="Arial"/>
                <a:sym typeface="Arial"/>
              </a:rPr>
              <a:t>01</a:t>
            </a:r>
          </a:p>
        </p:txBody>
      </p:sp>
      <p:sp>
        <p:nvSpPr>
          <p:cNvPr id="42" name="Google Shape;203;p33"/>
          <p:cNvSpPr/>
          <p:nvPr/>
        </p:nvSpPr>
        <p:spPr>
          <a:xfrm flipH="1">
            <a:off x="4650636" y="1123135"/>
            <a:ext cx="6546000" cy="3016200"/>
          </a:xfrm>
          <a:prstGeom prst="rect">
            <a:avLst/>
          </a:prstGeom>
          <a:noFill/>
          <a:ln w="28575" cap="flat" cmpd="sng">
            <a:solidFill>
              <a:srgbClr val="179B9C"/>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spTree>
    <p:extLst>
      <p:ext uri="{BB962C8B-B14F-4D97-AF65-F5344CB8AC3E}">
        <p14:creationId xmlns:p14="http://schemas.microsoft.com/office/powerpoint/2010/main" val="4028579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a:lnSpc>
                <a:spcPct val="100000"/>
              </a:lnSpc>
            </a:pPr>
            <a:r>
              <a:rPr lang="fr-FR" sz="2000" kern="0" dirty="0">
                <a:solidFill>
                  <a:srgbClr val="434343"/>
                </a:solidFill>
                <a:latin typeface="Fira Sans Extra Condensed Medium" panose="020B0604020202020204" charset="0"/>
              </a:rPr>
              <a:t>Installation</a:t>
            </a:r>
            <a:endParaRPr lang="es-ES" sz="2000" b="1" dirty="0">
              <a:solidFill>
                <a:srgbClr val="178B9B"/>
              </a:solidFill>
              <a:latin typeface="Arial" panose="020B0604020202020204" pitchFamily="34" charset="0"/>
              <a:cs typeface="Arial" panose="020B0604020202020204" pitchFamily="34" charset="0"/>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3139321"/>
          </a:xfrm>
          <a:prstGeom prst="rect">
            <a:avLst/>
          </a:prstGeom>
          <a:noFill/>
        </p:spPr>
        <p:txBody>
          <a:bodyPr wrap="square" rtlCol="0">
            <a:spAutoFit/>
          </a:bodyPr>
          <a:lstStyle/>
          <a:p>
            <a:r>
              <a:rPr lang="es-ES" dirty="0" err="1"/>
              <a:t>The</a:t>
            </a:r>
            <a:r>
              <a:rPr lang="es-ES" dirty="0"/>
              <a:t> “</a:t>
            </a:r>
            <a:r>
              <a:rPr lang="es-ES" dirty="0" err="1"/>
              <a:t>WindCube</a:t>
            </a:r>
            <a:r>
              <a:rPr lang="es-ES" dirty="0"/>
              <a:t> 100S” LIDAR </a:t>
            </a:r>
            <a:r>
              <a:rPr lang="es-ES" dirty="0" err="1"/>
              <a:t>is</a:t>
            </a:r>
            <a:r>
              <a:rPr lang="es-ES" dirty="0"/>
              <a:t> </a:t>
            </a:r>
            <a:r>
              <a:rPr lang="es-ES" dirty="0" err="1"/>
              <a:t>installed</a:t>
            </a:r>
            <a:r>
              <a:rPr lang="es-ES" dirty="0"/>
              <a:t> </a:t>
            </a:r>
            <a:r>
              <a:rPr lang="es-ES" dirty="0" err="1"/>
              <a:t>by</a:t>
            </a:r>
            <a:r>
              <a:rPr lang="es-ES" dirty="0"/>
              <a:t> IPMA in a </a:t>
            </a:r>
            <a:r>
              <a:rPr lang="es-ES" dirty="0" err="1"/>
              <a:t>strategic</a:t>
            </a:r>
            <a:r>
              <a:rPr lang="es-ES" dirty="0"/>
              <a:t> </a:t>
            </a:r>
            <a:r>
              <a:rPr lang="es-ES" dirty="0" err="1"/>
              <a:t>location</a:t>
            </a:r>
            <a:r>
              <a:rPr lang="es-ES" dirty="0"/>
              <a:t> </a:t>
            </a:r>
            <a:r>
              <a:rPr lang="es-ES" dirty="0" err="1"/>
              <a:t>inside</a:t>
            </a:r>
            <a:r>
              <a:rPr lang="es-ES" dirty="0"/>
              <a:t> </a:t>
            </a:r>
            <a:r>
              <a:rPr lang="es-ES" dirty="0" err="1"/>
              <a:t>the</a:t>
            </a:r>
            <a:r>
              <a:rPr lang="es-ES" dirty="0"/>
              <a:t> </a:t>
            </a:r>
            <a:r>
              <a:rPr lang="es-ES" dirty="0" err="1"/>
              <a:t>airport</a:t>
            </a:r>
            <a:r>
              <a:rPr lang="es-ES" dirty="0"/>
              <a:t> and in </a:t>
            </a:r>
            <a:r>
              <a:rPr lang="es-ES" dirty="0" err="1"/>
              <a:t>operation</a:t>
            </a:r>
            <a:r>
              <a:rPr lang="es-ES" dirty="0"/>
              <a:t> </a:t>
            </a:r>
            <a:r>
              <a:rPr lang="es-ES" dirty="0" err="1"/>
              <a:t>since</a:t>
            </a:r>
            <a:r>
              <a:rPr lang="es-ES" dirty="0"/>
              <a:t> </a:t>
            </a:r>
            <a:r>
              <a:rPr lang="es-ES" dirty="0" err="1"/>
              <a:t>December</a:t>
            </a:r>
            <a:r>
              <a:rPr lang="es-ES" dirty="0"/>
              <a:t> 2020.</a:t>
            </a:r>
          </a:p>
          <a:p>
            <a:endParaRPr lang="es-ES" dirty="0"/>
          </a:p>
          <a:p>
            <a:r>
              <a:rPr lang="es-ES" dirty="0" err="1"/>
              <a:t>The</a:t>
            </a:r>
            <a:r>
              <a:rPr lang="es-ES" dirty="0"/>
              <a:t> </a:t>
            </a:r>
            <a:r>
              <a:rPr lang="es-ES" dirty="0" err="1"/>
              <a:t>current</a:t>
            </a:r>
            <a:r>
              <a:rPr lang="es-ES" dirty="0"/>
              <a:t> </a:t>
            </a:r>
            <a:r>
              <a:rPr lang="es-ES" dirty="0" err="1"/>
              <a:t>location</a:t>
            </a:r>
            <a:r>
              <a:rPr lang="es-ES" dirty="0"/>
              <a:t> </a:t>
            </a:r>
            <a:r>
              <a:rPr lang="es-ES" dirty="0" err="1"/>
              <a:t>allow</a:t>
            </a:r>
            <a:r>
              <a:rPr lang="es-ES" dirty="0"/>
              <a:t> </a:t>
            </a:r>
            <a:r>
              <a:rPr lang="es-ES" dirty="0" err="1"/>
              <a:t>measure</a:t>
            </a:r>
            <a:r>
              <a:rPr lang="es-ES" dirty="0"/>
              <a:t> </a:t>
            </a:r>
            <a:r>
              <a:rPr lang="es-ES" dirty="0" err="1"/>
              <a:t>wind</a:t>
            </a:r>
            <a:r>
              <a:rPr lang="es-ES" dirty="0"/>
              <a:t> </a:t>
            </a:r>
            <a:r>
              <a:rPr lang="es-ES" dirty="0" err="1"/>
              <a:t>flow</a:t>
            </a:r>
            <a:r>
              <a:rPr lang="es-ES" dirty="0"/>
              <a:t> </a:t>
            </a:r>
            <a:r>
              <a:rPr lang="es-ES" dirty="0" err="1"/>
              <a:t>from</a:t>
            </a:r>
            <a:r>
              <a:rPr lang="es-ES" dirty="0"/>
              <a:t> </a:t>
            </a:r>
            <a:r>
              <a:rPr lang="es-ES" dirty="0" err="1"/>
              <a:t>the</a:t>
            </a:r>
            <a:r>
              <a:rPr lang="es-ES" dirty="0"/>
              <a:t> </a:t>
            </a:r>
            <a:r>
              <a:rPr lang="es-ES" dirty="0" err="1"/>
              <a:t>mountains</a:t>
            </a:r>
            <a:r>
              <a:rPr lang="es-ES" dirty="0"/>
              <a:t> and extreme </a:t>
            </a:r>
            <a:r>
              <a:rPr lang="es-ES" dirty="0" err="1"/>
              <a:t>events</a:t>
            </a:r>
            <a:r>
              <a:rPr lang="es-ES" dirty="0"/>
              <a:t> </a:t>
            </a:r>
            <a:r>
              <a:rPr lang="es-ES" dirty="0" err="1"/>
              <a:t>that</a:t>
            </a:r>
            <a:r>
              <a:rPr lang="es-ES" dirty="0"/>
              <a:t> </a:t>
            </a:r>
            <a:r>
              <a:rPr lang="es-ES" dirty="0" err="1"/>
              <a:t>occurs</a:t>
            </a:r>
            <a:r>
              <a:rPr lang="es-ES" dirty="0"/>
              <a:t> </a:t>
            </a:r>
            <a:r>
              <a:rPr lang="es-ES" dirty="0" err="1"/>
              <a:t>frequently</a:t>
            </a:r>
            <a:r>
              <a:rPr lang="es-ES" dirty="0"/>
              <a:t> </a:t>
            </a:r>
            <a:r>
              <a:rPr lang="es-ES" dirty="0" err="1"/>
              <a:t>that</a:t>
            </a:r>
            <a:r>
              <a:rPr lang="es-ES" dirty="0"/>
              <a:t> </a:t>
            </a:r>
            <a:r>
              <a:rPr lang="es-ES" dirty="0" err="1"/>
              <a:t>limit</a:t>
            </a:r>
            <a:r>
              <a:rPr lang="es-ES" dirty="0"/>
              <a:t> </a:t>
            </a:r>
            <a:r>
              <a:rPr lang="es-ES" dirty="0" err="1"/>
              <a:t>the</a:t>
            </a:r>
            <a:r>
              <a:rPr lang="es-ES" dirty="0"/>
              <a:t> </a:t>
            </a:r>
            <a:r>
              <a:rPr lang="es-ES" dirty="0" err="1"/>
              <a:t>airport</a:t>
            </a:r>
            <a:r>
              <a:rPr lang="es-ES" dirty="0"/>
              <a:t> </a:t>
            </a:r>
            <a:r>
              <a:rPr lang="es-ES" dirty="0" err="1"/>
              <a:t>operation</a:t>
            </a:r>
            <a:r>
              <a:rPr lang="es-ES" dirty="0"/>
              <a:t>.</a:t>
            </a:r>
          </a:p>
          <a:p>
            <a:endParaRPr lang="es-ES" dirty="0"/>
          </a:p>
          <a:p>
            <a:endParaRPr lang="es-ES" dirty="0" err="1"/>
          </a:p>
        </p:txBody>
      </p:sp>
      <p:pic>
        <p:nvPicPr>
          <p:cNvPr id="12" name="Picture 11">
            <a:extLst>
              <a:ext uri="{FF2B5EF4-FFF2-40B4-BE49-F238E27FC236}">
                <a16:creationId xmlns:a16="http://schemas.microsoft.com/office/drawing/2014/main" id="{96BF06F4-08D1-5649-A664-8FC2127A0937}"/>
              </a:ext>
            </a:extLst>
          </p:cNvPr>
          <p:cNvPicPr>
            <a:picLocks noChangeAspect="1"/>
          </p:cNvPicPr>
          <p:nvPr/>
        </p:nvPicPr>
        <p:blipFill>
          <a:blip r:embed="rId5"/>
          <a:stretch>
            <a:fillRect/>
          </a:stretch>
        </p:blipFill>
        <p:spPr>
          <a:xfrm>
            <a:off x="7206329" y="1799381"/>
            <a:ext cx="4571800" cy="3427810"/>
          </a:xfrm>
          <a:prstGeom prst="rect">
            <a:avLst/>
          </a:prstGeom>
        </p:spPr>
      </p:pic>
      <p:pic>
        <p:nvPicPr>
          <p:cNvPr id="4" name="Imagen 2">
            <a:extLst>
              <a:ext uri="{FF2B5EF4-FFF2-40B4-BE49-F238E27FC236}">
                <a16:creationId xmlns:a16="http://schemas.microsoft.com/office/drawing/2014/main" id="{40DA2646-7665-3241-C601-E35010F8D42E}"/>
              </a:ext>
            </a:extLst>
          </p:cNvPr>
          <p:cNvPicPr>
            <a:picLocks noChangeAspect="1"/>
          </p:cNvPicPr>
          <p:nvPr/>
        </p:nvPicPr>
        <p:blipFill>
          <a:blip r:embed="rId6"/>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A9E85EBA-3AFC-6A63-BEC5-6668F7EF5A93}"/>
              </a:ext>
            </a:extLst>
          </p:cNvPr>
          <p:cNvPicPr preferRelativeResize="0"/>
          <p:nvPr/>
        </p:nvPicPr>
        <p:blipFill rotWithShape="1">
          <a:blip r:embed="rId7">
            <a:alphaModFix/>
          </a:blip>
          <a:srcRect/>
          <a:stretch/>
        </p:blipFill>
        <p:spPr>
          <a:xfrm>
            <a:off x="0" y="5308600"/>
            <a:ext cx="2870200" cy="774700"/>
          </a:xfrm>
          <a:prstGeom prst="rect">
            <a:avLst/>
          </a:prstGeom>
          <a:noFill/>
          <a:ln>
            <a:noFill/>
          </a:ln>
        </p:spPr>
      </p:pic>
    </p:spTree>
    <p:extLst>
      <p:ext uri="{BB962C8B-B14F-4D97-AF65-F5344CB8AC3E}">
        <p14:creationId xmlns:p14="http://schemas.microsoft.com/office/powerpoint/2010/main" val="164316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a:lnSpc>
                <a:spcPct val="100000"/>
              </a:lnSpc>
            </a:pPr>
            <a:r>
              <a:rPr lang="fr-FR" sz="2000" kern="0" dirty="0">
                <a:solidFill>
                  <a:srgbClr val="434343"/>
                </a:solidFill>
                <a:latin typeface="Fira Sans Extra Condensed Medium" panose="020B0604020202020204" charset="0"/>
              </a:rPr>
              <a:t>Installation</a:t>
            </a:r>
            <a:endParaRPr lang="es-ES" sz="2000" b="1" dirty="0">
              <a:solidFill>
                <a:srgbClr val="178B9B"/>
              </a:solidFill>
              <a:latin typeface="Arial" panose="020B0604020202020204" pitchFamily="34" charset="0"/>
              <a:cs typeface="Arial" panose="020B0604020202020204" pitchFamily="34" charset="0"/>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3693319"/>
          </a:xfrm>
          <a:prstGeom prst="rect">
            <a:avLst/>
          </a:prstGeom>
          <a:noFill/>
        </p:spPr>
        <p:txBody>
          <a:bodyPr wrap="square" rtlCol="0">
            <a:spAutoFit/>
          </a:bodyPr>
          <a:lstStyle/>
          <a:p>
            <a:r>
              <a:rPr lang="es-ES" dirty="0"/>
              <a:t>Sonic </a:t>
            </a:r>
            <a:r>
              <a:rPr lang="es-ES" dirty="0" err="1"/>
              <a:t>Sensors</a:t>
            </a:r>
            <a:r>
              <a:rPr lang="es-ES" dirty="0"/>
              <a:t> are </a:t>
            </a:r>
            <a:r>
              <a:rPr lang="es-ES" dirty="0" err="1"/>
              <a:t>installed</a:t>
            </a:r>
            <a:r>
              <a:rPr lang="es-ES" dirty="0"/>
              <a:t> </a:t>
            </a:r>
            <a:r>
              <a:rPr lang="es-ES" dirty="0" err="1"/>
              <a:t>on</a:t>
            </a:r>
            <a:r>
              <a:rPr lang="es-ES" dirty="0"/>
              <a:t> </a:t>
            </a:r>
            <a:r>
              <a:rPr lang="es-ES" dirty="0" err="1"/>
              <a:t>the</a:t>
            </a:r>
            <a:r>
              <a:rPr lang="es-ES" dirty="0"/>
              <a:t> IPMA </a:t>
            </a:r>
            <a:r>
              <a:rPr lang="es-ES" dirty="0" err="1"/>
              <a:t>masts</a:t>
            </a:r>
            <a:r>
              <a:rPr lang="es-ES" dirty="0"/>
              <a:t> at </a:t>
            </a:r>
            <a:r>
              <a:rPr lang="es-ES" dirty="0" err="1"/>
              <a:t>the</a:t>
            </a:r>
            <a:r>
              <a:rPr lang="es-ES" dirty="0"/>
              <a:t> </a:t>
            </a:r>
            <a:r>
              <a:rPr lang="es-ES" dirty="0" err="1"/>
              <a:t>airport</a:t>
            </a:r>
            <a:r>
              <a:rPr lang="es-ES" dirty="0"/>
              <a:t> </a:t>
            </a:r>
            <a:r>
              <a:rPr lang="es-ES" dirty="0" err="1"/>
              <a:t>surround</a:t>
            </a:r>
            <a:r>
              <a:rPr lang="es-ES" dirty="0"/>
              <a:t> </a:t>
            </a:r>
            <a:r>
              <a:rPr lang="es-ES" dirty="0" err="1"/>
              <a:t>area</a:t>
            </a:r>
            <a:r>
              <a:rPr lang="es-ES" dirty="0"/>
              <a:t>. </a:t>
            </a:r>
            <a:r>
              <a:rPr lang="es-ES" dirty="0" err="1"/>
              <a:t>The</a:t>
            </a:r>
            <a:r>
              <a:rPr lang="es-ES" dirty="0"/>
              <a:t> </a:t>
            </a:r>
            <a:r>
              <a:rPr lang="es-ES" dirty="0" err="1"/>
              <a:t>purpose</a:t>
            </a:r>
            <a:r>
              <a:rPr lang="es-ES" dirty="0"/>
              <a:t> </a:t>
            </a:r>
            <a:r>
              <a:rPr lang="es-ES" dirty="0" err="1"/>
              <a:t>is</a:t>
            </a:r>
            <a:r>
              <a:rPr lang="es-ES" dirty="0"/>
              <a:t> </a:t>
            </a:r>
            <a:r>
              <a:rPr lang="es-ES" dirty="0" err="1"/>
              <a:t>to</a:t>
            </a:r>
            <a:r>
              <a:rPr lang="es-ES" dirty="0"/>
              <a:t>:</a:t>
            </a:r>
          </a:p>
          <a:p>
            <a:endParaRPr lang="es-ES" dirty="0"/>
          </a:p>
          <a:p>
            <a:pPr marL="285750" indent="-285750">
              <a:buFont typeface="Arial" panose="020B0604020202020204" pitchFamily="34" charset="0"/>
              <a:buChar char="•"/>
            </a:pPr>
            <a:r>
              <a:rPr lang="es-ES" dirty="0" err="1"/>
              <a:t>Understand</a:t>
            </a:r>
            <a:r>
              <a:rPr lang="es-ES" dirty="0"/>
              <a:t> </a:t>
            </a:r>
            <a:r>
              <a:rPr lang="es-ES" dirty="0" err="1"/>
              <a:t>mountainous</a:t>
            </a:r>
            <a:r>
              <a:rPr lang="es-ES" dirty="0"/>
              <a:t> </a:t>
            </a:r>
            <a:r>
              <a:rPr lang="es-ES" dirty="0" err="1"/>
              <a:t>wind</a:t>
            </a:r>
            <a:r>
              <a:rPr lang="es-ES" dirty="0"/>
              <a:t> </a:t>
            </a:r>
            <a:r>
              <a:rPr lang="es-ES" dirty="0" err="1"/>
              <a:t>flow</a:t>
            </a:r>
            <a:r>
              <a:rPr lang="es-ES" dirty="0"/>
              <a:t>;</a:t>
            </a:r>
          </a:p>
          <a:p>
            <a:pPr marL="285750" indent="-285750">
              <a:buFont typeface="Arial" panose="020B0604020202020204" pitchFamily="34" charset="0"/>
              <a:buChar char="•"/>
            </a:pPr>
            <a:endParaRPr lang="es-ES" dirty="0"/>
          </a:p>
          <a:p>
            <a:pPr marL="285750" indent="-285750">
              <a:buFont typeface="Arial" panose="020B0604020202020204" pitchFamily="34" charset="0"/>
              <a:buChar char="•"/>
            </a:pPr>
            <a:r>
              <a:rPr lang="es-ES" dirty="0" err="1"/>
              <a:t>Complement</a:t>
            </a:r>
            <a:r>
              <a:rPr lang="es-ES" dirty="0"/>
              <a:t> and compare </a:t>
            </a:r>
            <a:r>
              <a:rPr lang="es-ES" dirty="0" err="1"/>
              <a:t>the</a:t>
            </a:r>
            <a:r>
              <a:rPr lang="es-ES" dirty="0"/>
              <a:t> LIDAR data;</a:t>
            </a:r>
          </a:p>
          <a:p>
            <a:pPr marL="285750" indent="-285750">
              <a:buFont typeface="Arial" panose="020B0604020202020204" pitchFamily="34" charset="0"/>
              <a:buChar char="•"/>
            </a:pPr>
            <a:endParaRPr lang="es-ES" dirty="0"/>
          </a:p>
          <a:p>
            <a:pPr marL="285750" indent="-285750">
              <a:buFont typeface="Arial" panose="020B0604020202020204" pitchFamily="34" charset="0"/>
              <a:buChar char="•"/>
            </a:pPr>
            <a:r>
              <a:rPr lang="es-ES" dirty="0" err="1"/>
              <a:t>Validate</a:t>
            </a:r>
            <a:r>
              <a:rPr lang="es-ES" dirty="0"/>
              <a:t> </a:t>
            </a:r>
            <a:r>
              <a:rPr lang="es-ES" dirty="0" err="1"/>
              <a:t>numerical</a:t>
            </a:r>
            <a:r>
              <a:rPr lang="es-ES" dirty="0"/>
              <a:t> </a:t>
            </a:r>
            <a:r>
              <a:rPr lang="es-ES" dirty="0" err="1"/>
              <a:t>models</a:t>
            </a:r>
            <a:r>
              <a:rPr lang="es-ES" dirty="0"/>
              <a:t> </a:t>
            </a:r>
            <a:r>
              <a:rPr lang="es-ES" dirty="0" err="1"/>
              <a:t>with</a:t>
            </a:r>
            <a:r>
              <a:rPr lang="es-ES" dirty="0"/>
              <a:t> </a:t>
            </a:r>
            <a:r>
              <a:rPr lang="es-ES" dirty="0" err="1"/>
              <a:t>the</a:t>
            </a:r>
            <a:r>
              <a:rPr lang="es-ES" dirty="0"/>
              <a:t> </a:t>
            </a:r>
            <a:r>
              <a:rPr lang="es-ES" dirty="0" err="1"/>
              <a:t>support</a:t>
            </a:r>
            <a:r>
              <a:rPr lang="es-ES" dirty="0"/>
              <a:t> </a:t>
            </a:r>
            <a:r>
              <a:rPr lang="es-ES" dirty="0" err="1"/>
              <a:t>of</a:t>
            </a:r>
            <a:r>
              <a:rPr lang="es-ES" dirty="0"/>
              <a:t> </a:t>
            </a:r>
            <a:r>
              <a:rPr lang="es-ES" dirty="0" err="1"/>
              <a:t>the</a:t>
            </a:r>
            <a:r>
              <a:rPr lang="es-ES" dirty="0"/>
              <a:t> LIDAR and </a:t>
            </a:r>
            <a:r>
              <a:rPr lang="es-ES" dirty="0" err="1"/>
              <a:t>sonic</a:t>
            </a:r>
            <a:r>
              <a:rPr lang="es-ES" dirty="0"/>
              <a:t> </a:t>
            </a:r>
            <a:r>
              <a:rPr lang="es-ES" dirty="0" err="1"/>
              <a:t>sensors</a:t>
            </a:r>
            <a:r>
              <a:rPr lang="es-ES" dirty="0"/>
              <a:t>.</a:t>
            </a:r>
          </a:p>
          <a:p>
            <a:endParaRPr lang="es-ES" dirty="0"/>
          </a:p>
          <a:p>
            <a:endParaRPr lang="es-ES" dirty="0" err="1"/>
          </a:p>
        </p:txBody>
      </p:sp>
      <p:pic>
        <p:nvPicPr>
          <p:cNvPr id="4" name="Imagen 2">
            <a:extLst>
              <a:ext uri="{FF2B5EF4-FFF2-40B4-BE49-F238E27FC236}">
                <a16:creationId xmlns:a16="http://schemas.microsoft.com/office/drawing/2014/main" id="{40DA2646-7665-3241-C601-E35010F8D42E}"/>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A9E85EBA-3AFC-6A63-BEC5-6668F7EF5A93}"/>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pic>
        <p:nvPicPr>
          <p:cNvPr id="6" name="Picture 5" descr="Map&#10;&#10;Description automatically generated">
            <a:extLst>
              <a:ext uri="{FF2B5EF4-FFF2-40B4-BE49-F238E27FC236}">
                <a16:creationId xmlns:a16="http://schemas.microsoft.com/office/drawing/2014/main" id="{CA8E7982-2480-EE28-0D7E-B58625F32BC9}"/>
              </a:ext>
            </a:extLst>
          </p:cNvPr>
          <p:cNvPicPr>
            <a:picLocks noChangeAspect="1"/>
          </p:cNvPicPr>
          <p:nvPr/>
        </p:nvPicPr>
        <p:blipFill>
          <a:blip r:embed="rId7"/>
          <a:stretch>
            <a:fillRect/>
          </a:stretch>
        </p:blipFill>
        <p:spPr>
          <a:xfrm>
            <a:off x="7358729" y="817711"/>
            <a:ext cx="4430043" cy="2985555"/>
          </a:xfrm>
          <a:prstGeom prst="rect">
            <a:avLst/>
          </a:prstGeom>
        </p:spPr>
      </p:pic>
      <p:pic>
        <p:nvPicPr>
          <p:cNvPr id="8" name="Picture 2">
            <a:extLst>
              <a:ext uri="{FF2B5EF4-FFF2-40B4-BE49-F238E27FC236}">
                <a16:creationId xmlns:a16="http://schemas.microsoft.com/office/drawing/2014/main" id="{CA26E369-E532-44F2-F2FB-262513CA39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04516" y="3806135"/>
            <a:ext cx="1694641" cy="226161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756BDE06-18FC-CC0D-5051-1482A506FB2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11686" y="3809250"/>
            <a:ext cx="1692830" cy="2258502"/>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a:extLst>
              <a:ext uri="{FF2B5EF4-FFF2-40B4-BE49-F238E27FC236}">
                <a16:creationId xmlns:a16="http://schemas.microsoft.com/office/drawing/2014/main" id="{320A078A-0A62-0DF7-8765-87949970AE5E}"/>
              </a:ext>
            </a:extLst>
          </p:cNvPr>
          <p:cNvCxnSpPr>
            <a:cxnSpLocks/>
          </p:cNvCxnSpPr>
          <p:nvPr/>
        </p:nvCxnSpPr>
        <p:spPr>
          <a:xfrm flipV="1">
            <a:off x="8381888" y="3016823"/>
            <a:ext cx="758707" cy="139817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7" name="Straight Arrow Connector 6">
            <a:extLst>
              <a:ext uri="{FF2B5EF4-FFF2-40B4-BE49-F238E27FC236}">
                <a16:creationId xmlns:a16="http://schemas.microsoft.com/office/drawing/2014/main" id="{3989CA69-BB5F-627E-E0BA-34D61F204745}"/>
              </a:ext>
            </a:extLst>
          </p:cNvPr>
          <p:cNvCxnSpPr>
            <a:cxnSpLocks/>
          </p:cNvCxnSpPr>
          <p:nvPr/>
        </p:nvCxnSpPr>
        <p:spPr>
          <a:xfrm flipH="1" flipV="1">
            <a:off x="9094093" y="1339504"/>
            <a:ext cx="982436" cy="26482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6970383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a:lnSpc>
                <a:spcPct val="100000"/>
              </a:lnSpc>
            </a:pPr>
            <a:r>
              <a:rPr lang="fr-FR" sz="2000" kern="0" dirty="0">
                <a:solidFill>
                  <a:srgbClr val="434343"/>
                </a:solidFill>
                <a:latin typeface="Fira Sans Extra Condensed Medium" panose="020B0604020202020204" charset="0"/>
              </a:rPr>
              <a:t>Installation</a:t>
            </a:r>
            <a:endParaRPr lang="es-ES" sz="2000" b="1" dirty="0">
              <a:solidFill>
                <a:srgbClr val="178B9B"/>
              </a:solidFill>
              <a:latin typeface="Arial" panose="020B0604020202020204" pitchFamily="34" charset="0"/>
              <a:cs typeface="Arial" panose="020B0604020202020204" pitchFamily="34" charset="0"/>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1200329"/>
          </a:xfrm>
          <a:prstGeom prst="rect">
            <a:avLst/>
          </a:prstGeom>
          <a:noFill/>
        </p:spPr>
        <p:txBody>
          <a:bodyPr wrap="square" rtlCol="0">
            <a:spAutoFit/>
          </a:bodyPr>
          <a:lstStyle/>
          <a:p>
            <a:r>
              <a:rPr lang="en-GB" dirty="0" err="1"/>
              <a:t>Radiosounding</a:t>
            </a:r>
            <a:r>
              <a:rPr lang="en-GB" dirty="0"/>
              <a:t> was acquired and a mobile framework is set to facilitate the </a:t>
            </a:r>
            <a:r>
              <a:rPr lang="en-GB" dirty="0" err="1"/>
              <a:t>balon’s</a:t>
            </a:r>
            <a:r>
              <a:rPr lang="en-GB" dirty="0"/>
              <a:t> release in multiple location around airport area.</a:t>
            </a:r>
            <a:endParaRPr lang="es-ES" dirty="0" err="1"/>
          </a:p>
        </p:txBody>
      </p:sp>
      <p:pic>
        <p:nvPicPr>
          <p:cNvPr id="4" name="Imagen 2">
            <a:extLst>
              <a:ext uri="{FF2B5EF4-FFF2-40B4-BE49-F238E27FC236}">
                <a16:creationId xmlns:a16="http://schemas.microsoft.com/office/drawing/2014/main" id="{40DA2646-7665-3241-C601-E35010F8D42E}"/>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A9E85EBA-3AFC-6A63-BEC5-6668F7EF5A93}"/>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pic>
        <p:nvPicPr>
          <p:cNvPr id="6" name="Picture 5" descr="A picture containing indoor, wall, floor, items&#10;&#10;Description automatically generated">
            <a:extLst>
              <a:ext uri="{FF2B5EF4-FFF2-40B4-BE49-F238E27FC236}">
                <a16:creationId xmlns:a16="http://schemas.microsoft.com/office/drawing/2014/main" id="{8118FEB1-4839-CA8A-14BF-19678D7782C9}"/>
              </a:ext>
            </a:extLst>
          </p:cNvPr>
          <p:cNvPicPr>
            <a:picLocks noChangeAspect="1"/>
          </p:cNvPicPr>
          <p:nvPr/>
        </p:nvPicPr>
        <p:blipFill>
          <a:blip r:embed="rId7"/>
          <a:stretch>
            <a:fillRect/>
          </a:stretch>
        </p:blipFill>
        <p:spPr>
          <a:xfrm>
            <a:off x="8622159" y="1101022"/>
            <a:ext cx="3312253" cy="2484190"/>
          </a:xfrm>
          <a:prstGeom prst="rect">
            <a:avLst/>
          </a:prstGeom>
        </p:spPr>
      </p:pic>
      <p:pic>
        <p:nvPicPr>
          <p:cNvPr id="7" name="Picture 6" descr="A picture containing indoor, cluttered&#10;&#10;Description automatically generated">
            <a:extLst>
              <a:ext uri="{FF2B5EF4-FFF2-40B4-BE49-F238E27FC236}">
                <a16:creationId xmlns:a16="http://schemas.microsoft.com/office/drawing/2014/main" id="{71BDB4AD-6919-1EE7-D209-45CF72775570}"/>
              </a:ext>
            </a:extLst>
          </p:cNvPr>
          <p:cNvPicPr>
            <a:picLocks noChangeAspect="1"/>
          </p:cNvPicPr>
          <p:nvPr/>
        </p:nvPicPr>
        <p:blipFill>
          <a:blip r:embed="rId8"/>
          <a:stretch>
            <a:fillRect/>
          </a:stretch>
        </p:blipFill>
        <p:spPr>
          <a:xfrm>
            <a:off x="5309906" y="3563810"/>
            <a:ext cx="3312253" cy="2484190"/>
          </a:xfrm>
          <a:prstGeom prst="rect">
            <a:avLst/>
          </a:prstGeom>
        </p:spPr>
      </p:pic>
      <p:pic>
        <p:nvPicPr>
          <p:cNvPr id="8" name="Picture 7" descr="A picture containing indoor, computer, cluttered&#10;&#10;Description automatically generated">
            <a:extLst>
              <a:ext uri="{FF2B5EF4-FFF2-40B4-BE49-F238E27FC236}">
                <a16:creationId xmlns:a16="http://schemas.microsoft.com/office/drawing/2014/main" id="{FE54EB6A-BA28-52AA-4A14-3C609E966FCB}"/>
              </a:ext>
            </a:extLst>
          </p:cNvPr>
          <p:cNvPicPr>
            <a:picLocks noChangeAspect="1"/>
          </p:cNvPicPr>
          <p:nvPr/>
        </p:nvPicPr>
        <p:blipFill>
          <a:blip r:embed="rId9"/>
          <a:stretch>
            <a:fillRect/>
          </a:stretch>
        </p:blipFill>
        <p:spPr>
          <a:xfrm>
            <a:off x="8622159" y="3563810"/>
            <a:ext cx="3312253" cy="2484190"/>
          </a:xfrm>
          <a:prstGeom prst="rect">
            <a:avLst/>
          </a:prstGeom>
        </p:spPr>
      </p:pic>
    </p:spTree>
    <p:extLst>
      <p:ext uri="{BB962C8B-B14F-4D97-AF65-F5344CB8AC3E}">
        <p14:creationId xmlns:p14="http://schemas.microsoft.com/office/powerpoint/2010/main" val="261391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24" name="Google Shape;204;p33"/>
          <p:cNvSpPr txBox="1">
            <a:spLocks/>
          </p:cNvSpPr>
          <p:nvPr/>
        </p:nvSpPr>
        <p:spPr>
          <a:xfrm>
            <a:off x="6044616" y="2282250"/>
            <a:ext cx="5152020" cy="14835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ts val="4800"/>
              <a:buFont typeface="Fira Sans Extra Condensed Medium"/>
              <a:buNone/>
              <a:defRPr sz="4800" b="0" i="0" u="none" strike="noStrike" cap="none">
                <a:solidFill>
                  <a:srgbClr val="FFFFFF"/>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2pPr>
            <a:lvl3pPr marR="0" lvl="2"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3pPr>
            <a:lvl4pPr marR="0" lvl="3"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4pPr>
            <a:lvl5pPr marR="0" lvl="4"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5pPr>
            <a:lvl6pPr marR="0" lvl="5"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6pPr>
            <a:lvl7pPr marR="0" lvl="6"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7pPr>
            <a:lvl8pPr marR="0" lvl="7"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8pPr>
            <a:lvl9pPr marR="0" lvl="8" algn="l" rtl="0">
              <a:lnSpc>
                <a:spcPct val="100000"/>
              </a:lnSpc>
              <a:spcBef>
                <a:spcPts val="0"/>
              </a:spcBef>
              <a:spcAft>
                <a:spcPts val="0"/>
              </a:spcAft>
              <a:buClr>
                <a:srgbClr val="434343"/>
              </a:buClr>
              <a:buSzPts val="5200"/>
              <a:buFont typeface="Squada One"/>
              <a:buNone/>
              <a:defRPr sz="5200" b="0" i="0" u="none" strike="noStrike" cap="none">
                <a:solidFill>
                  <a:srgbClr val="434343"/>
                </a:solidFill>
                <a:latin typeface="Squada One"/>
                <a:ea typeface="Squada One"/>
                <a:cs typeface="Squada One"/>
                <a:sym typeface="Squada One"/>
              </a:defRPr>
            </a:lvl9pPr>
          </a:lstStyle>
          <a:p>
            <a:pPr lvl="0" algn="r">
              <a:defRPr/>
            </a:pPr>
            <a:r>
              <a:rPr lang="fr-FR" kern="0" dirty="0">
                <a:solidFill>
                  <a:srgbClr val="434343"/>
                </a:solidFill>
                <a:latin typeface="Fira Sans Extra Condensed Medium" panose="020B0604020202020204" charset="0"/>
              </a:rPr>
              <a:t>Modus Operandi</a:t>
            </a:r>
            <a:endParaRPr kumimoji="0" lang="fr-FR" sz="4800" b="0" i="0" u="none" strike="noStrike" kern="0" cap="none" spc="0" normalizeH="0" baseline="0" noProof="0" dirty="0">
              <a:ln>
                <a:noFill/>
              </a:ln>
              <a:solidFill>
                <a:srgbClr val="434343"/>
              </a:solidFill>
              <a:effectLst/>
              <a:uLnTx/>
              <a:uFillTx/>
              <a:latin typeface="Fira Sans Extra Condensed Medium" panose="020B0604020202020204" charset="0"/>
              <a:sym typeface="Fira Sans Extra Condensed Medium"/>
            </a:endParaRPr>
          </a:p>
        </p:txBody>
      </p:sp>
      <p:sp>
        <p:nvSpPr>
          <p:cNvPr id="41" name="CuadroTexto 40">
            <a:extLst>
              <a:ext uri="{FF2B5EF4-FFF2-40B4-BE49-F238E27FC236}">
                <a16:creationId xmlns:a16="http://schemas.microsoft.com/office/drawing/2014/main" id="{375CEC24-8322-4317-8D8C-1385175C8809}"/>
              </a:ext>
            </a:extLst>
          </p:cNvPr>
          <p:cNvSpPr txBox="1"/>
          <p:nvPr/>
        </p:nvSpPr>
        <p:spPr>
          <a:xfrm>
            <a:off x="3776099" y="1123135"/>
            <a:ext cx="747691" cy="646331"/>
          </a:xfrm>
          <a:prstGeom prst="rect">
            <a:avLst/>
          </a:prstGeom>
          <a:noFill/>
        </p:spPr>
        <p:txBody>
          <a:bodyPr wrap="square" rtlCol="0">
            <a:spAutoFit/>
          </a:bodyPr>
          <a:lstStyle/>
          <a:p>
            <a:pPr algn="ctr">
              <a:buClr>
                <a:srgbClr val="000000"/>
              </a:buClr>
              <a:buFont typeface="Arial"/>
              <a:buNone/>
            </a:pPr>
            <a:r>
              <a:rPr lang="en-BZ" sz="3600" kern="0" dirty="0">
                <a:solidFill>
                  <a:srgbClr val="434343"/>
                </a:solidFill>
                <a:latin typeface="Fira Sans Extra Condensed Medium"/>
                <a:cs typeface="Arial"/>
                <a:sym typeface="Arial"/>
              </a:rPr>
              <a:t>02</a:t>
            </a:r>
          </a:p>
        </p:txBody>
      </p:sp>
      <p:sp>
        <p:nvSpPr>
          <p:cNvPr id="42" name="Google Shape;203;p33"/>
          <p:cNvSpPr/>
          <p:nvPr/>
        </p:nvSpPr>
        <p:spPr>
          <a:xfrm flipH="1">
            <a:off x="4650636" y="1123135"/>
            <a:ext cx="6546000" cy="3016200"/>
          </a:xfrm>
          <a:prstGeom prst="rect">
            <a:avLst/>
          </a:prstGeom>
          <a:noFill/>
          <a:ln w="28575" cap="flat" cmpd="sng">
            <a:solidFill>
              <a:srgbClr val="179B9C"/>
            </a:solidFill>
            <a:prstDash val="solid"/>
            <a:round/>
            <a:headEnd type="none" w="sm" len="sm"/>
            <a:tailEnd type="none" w="sm" len="sm"/>
          </a:ln>
        </p:spPr>
        <p:txBody>
          <a:bodyPr spcFirstLastPara="1" wrap="square" lIns="91425" tIns="91425" rIns="91425" bIns="91425" anchor="ctr" anchorCtr="0">
            <a:noAutofit/>
          </a:bodyPr>
          <a:lstStyle/>
          <a:p>
            <a:pPr marL="0" lvl="0" indent="0" algn="r" rtl="0">
              <a:spcBef>
                <a:spcPts val="0"/>
              </a:spcBef>
              <a:spcAft>
                <a:spcPts val="0"/>
              </a:spcAft>
              <a:buNone/>
            </a:pPr>
            <a:endParaRPr/>
          </a:p>
        </p:txBody>
      </p:sp>
      <p:pic>
        <p:nvPicPr>
          <p:cNvPr id="2" name="Imagen 2">
            <a:extLst>
              <a:ext uri="{FF2B5EF4-FFF2-40B4-BE49-F238E27FC236}">
                <a16:creationId xmlns:a16="http://schemas.microsoft.com/office/drawing/2014/main" id="{7F89A70C-8454-A56D-995B-E14A9DA611EB}"/>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3" name="Google Shape;293;p12">
            <a:extLst>
              <a:ext uri="{FF2B5EF4-FFF2-40B4-BE49-F238E27FC236}">
                <a16:creationId xmlns:a16="http://schemas.microsoft.com/office/drawing/2014/main" id="{1C30D79B-8200-2CA2-4DB5-50A166EF3754}"/>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spTree>
    <p:extLst>
      <p:ext uri="{BB962C8B-B14F-4D97-AF65-F5344CB8AC3E}">
        <p14:creationId xmlns:p14="http://schemas.microsoft.com/office/powerpoint/2010/main" val="2646429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a:lnSpc>
                <a:spcPct val="100000"/>
              </a:lnSpc>
            </a:pPr>
            <a:r>
              <a:rPr lang="fr-FR" sz="2000" kern="0" dirty="0">
                <a:solidFill>
                  <a:srgbClr val="434343"/>
                </a:solidFill>
                <a:latin typeface="Fira Sans Extra Condensed Medium" panose="020B0604020202020204" charset="0"/>
              </a:rPr>
              <a:t>Modus Operandi</a:t>
            </a:r>
            <a:br>
              <a:rPr lang="fr-FR" sz="5400" kern="0" dirty="0">
                <a:solidFill>
                  <a:srgbClr val="434343"/>
                </a:solidFill>
                <a:latin typeface="Fira Sans Extra Condensed Medium" panose="020B0604020202020204" charset="0"/>
                <a:sym typeface="Fira Sans Extra Condensed Medium"/>
              </a:rPr>
            </a:br>
            <a:endParaRPr lang="es-ES" sz="2000" b="1" dirty="0">
              <a:solidFill>
                <a:srgbClr val="178B9B"/>
              </a:solidFill>
              <a:latin typeface="Arial" panose="020B0604020202020204" pitchFamily="34" charset="0"/>
              <a:cs typeface="Arial" panose="020B0604020202020204" pitchFamily="34" charset="0"/>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3139321"/>
          </a:xfrm>
          <a:prstGeom prst="rect">
            <a:avLst/>
          </a:prstGeom>
          <a:noFill/>
        </p:spPr>
        <p:txBody>
          <a:bodyPr wrap="square" rtlCol="0">
            <a:spAutoFit/>
          </a:bodyPr>
          <a:lstStyle/>
          <a:p>
            <a:r>
              <a:rPr lang="en-US" dirty="0"/>
              <a:t>The LIDAR was built on a well-established framework between IPMA and ARDITI.</a:t>
            </a:r>
          </a:p>
          <a:p>
            <a:endParaRPr lang="en-US" dirty="0"/>
          </a:p>
          <a:p>
            <a:r>
              <a:rPr lang="en-US" dirty="0"/>
              <a:t>IPMA is managing the LIDAR connection through their internal network and ARDITI configure the settings and store all the data.</a:t>
            </a:r>
          </a:p>
          <a:p>
            <a:endParaRPr lang="en-US" dirty="0"/>
          </a:p>
          <a:p>
            <a:r>
              <a:rPr lang="en-US" dirty="0"/>
              <a:t>Data is being collected since May of 2021 without interruptions.</a:t>
            </a:r>
          </a:p>
          <a:p>
            <a:endParaRPr lang="es-ES" dirty="0"/>
          </a:p>
          <a:p>
            <a:endParaRPr lang="es-ES" dirty="0" err="1"/>
          </a:p>
        </p:txBody>
      </p:sp>
      <p:pic>
        <p:nvPicPr>
          <p:cNvPr id="14" name="Picture 13">
            <a:extLst>
              <a:ext uri="{FF2B5EF4-FFF2-40B4-BE49-F238E27FC236}">
                <a16:creationId xmlns:a16="http://schemas.microsoft.com/office/drawing/2014/main" id="{0B4C3DA3-DF19-4C46-84ED-F2E79C2A3E46}"/>
              </a:ext>
            </a:extLst>
          </p:cNvPr>
          <p:cNvPicPr>
            <a:picLocks noChangeAspect="1"/>
          </p:cNvPicPr>
          <p:nvPr/>
        </p:nvPicPr>
        <p:blipFill>
          <a:blip r:embed="rId5"/>
          <a:stretch>
            <a:fillRect/>
          </a:stretch>
        </p:blipFill>
        <p:spPr>
          <a:xfrm>
            <a:off x="7206329" y="1804999"/>
            <a:ext cx="4573712" cy="3429243"/>
          </a:xfrm>
          <a:prstGeom prst="rect">
            <a:avLst/>
          </a:prstGeom>
        </p:spPr>
      </p:pic>
      <p:pic>
        <p:nvPicPr>
          <p:cNvPr id="4" name="Imagen 2">
            <a:extLst>
              <a:ext uri="{FF2B5EF4-FFF2-40B4-BE49-F238E27FC236}">
                <a16:creationId xmlns:a16="http://schemas.microsoft.com/office/drawing/2014/main" id="{D4E776AC-8A7B-A43C-7555-F0C78AE609D3}"/>
              </a:ext>
            </a:extLst>
          </p:cNvPr>
          <p:cNvPicPr>
            <a:picLocks noChangeAspect="1"/>
          </p:cNvPicPr>
          <p:nvPr/>
        </p:nvPicPr>
        <p:blipFill>
          <a:blip r:embed="rId6"/>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971AD32F-A26B-8876-B373-8A7FDB21DD7A}"/>
              </a:ext>
            </a:extLst>
          </p:cNvPr>
          <p:cNvPicPr preferRelativeResize="0"/>
          <p:nvPr/>
        </p:nvPicPr>
        <p:blipFill rotWithShape="1">
          <a:blip r:embed="rId7">
            <a:alphaModFix/>
          </a:blip>
          <a:srcRect/>
          <a:stretch/>
        </p:blipFill>
        <p:spPr>
          <a:xfrm>
            <a:off x="0" y="5308600"/>
            <a:ext cx="2870200" cy="774700"/>
          </a:xfrm>
          <a:prstGeom prst="rect">
            <a:avLst/>
          </a:prstGeom>
          <a:noFill/>
          <a:ln>
            <a:noFill/>
          </a:ln>
        </p:spPr>
      </p:pic>
    </p:spTree>
    <p:extLst>
      <p:ext uri="{BB962C8B-B14F-4D97-AF65-F5344CB8AC3E}">
        <p14:creationId xmlns:p14="http://schemas.microsoft.com/office/powerpoint/2010/main" val="2550204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9F129F13-EDCD-6842-B5B8-DB341889B67E}"/>
              </a:ext>
            </a:extLst>
          </p:cNvPr>
          <p:cNvSpPr/>
          <p:nvPr/>
        </p:nvSpPr>
        <p:spPr>
          <a:xfrm>
            <a:off x="0" y="0"/>
            <a:ext cx="2870200" cy="6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5" name="Imagen 14">
            <a:extLst>
              <a:ext uri="{FF2B5EF4-FFF2-40B4-BE49-F238E27FC236}">
                <a16:creationId xmlns:a16="http://schemas.microsoft.com/office/drawing/2014/main" id="{97B86A24-0FED-DC48-8A86-2274275FAE91}"/>
              </a:ext>
            </a:extLst>
          </p:cNvPr>
          <p:cNvPicPr>
            <a:picLocks noChangeAspect="1"/>
          </p:cNvPicPr>
          <p:nvPr/>
        </p:nvPicPr>
        <p:blipFill>
          <a:blip r:embed="rId3"/>
          <a:stretch>
            <a:fillRect/>
          </a:stretch>
        </p:blipFill>
        <p:spPr>
          <a:xfrm>
            <a:off x="609600" y="365125"/>
            <a:ext cx="1651000" cy="330200"/>
          </a:xfrm>
          <a:prstGeom prst="rect">
            <a:avLst/>
          </a:prstGeom>
        </p:spPr>
      </p:pic>
      <p:sp>
        <p:nvSpPr>
          <p:cNvPr id="2" name="Título 1">
            <a:extLst>
              <a:ext uri="{FF2B5EF4-FFF2-40B4-BE49-F238E27FC236}">
                <a16:creationId xmlns:a16="http://schemas.microsoft.com/office/drawing/2014/main" id="{E35B1700-E835-BA47-9F1A-3B4729DD8FE2}"/>
              </a:ext>
            </a:extLst>
          </p:cNvPr>
          <p:cNvSpPr>
            <a:spLocks noGrp="1"/>
          </p:cNvSpPr>
          <p:nvPr>
            <p:ph type="title"/>
          </p:nvPr>
        </p:nvSpPr>
        <p:spPr>
          <a:xfrm>
            <a:off x="569259" y="1305672"/>
            <a:ext cx="2034092" cy="1325563"/>
          </a:xfrm>
        </p:spPr>
        <p:txBody>
          <a:bodyPr anchor="t">
            <a:normAutofit/>
          </a:bodyPr>
          <a:lstStyle/>
          <a:p>
            <a:pPr>
              <a:lnSpc>
                <a:spcPct val="100000"/>
              </a:lnSpc>
            </a:pPr>
            <a:r>
              <a:rPr lang="fr-FR" sz="2000" kern="0" dirty="0">
                <a:solidFill>
                  <a:srgbClr val="434343"/>
                </a:solidFill>
                <a:latin typeface="Fira Sans Extra Condensed Medium" panose="020B0604020202020204" charset="0"/>
              </a:rPr>
              <a:t>Modus Operandi</a:t>
            </a:r>
            <a:br>
              <a:rPr lang="fr-FR" sz="5400" kern="0" dirty="0">
                <a:solidFill>
                  <a:srgbClr val="434343"/>
                </a:solidFill>
                <a:latin typeface="Fira Sans Extra Condensed Medium" panose="020B0604020202020204" charset="0"/>
                <a:sym typeface="Fira Sans Extra Condensed Medium"/>
              </a:rPr>
            </a:br>
            <a:endParaRPr lang="es-ES" sz="2000" b="1" dirty="0">
              <a:solidFill>
                <a:srgbClr val="178B9B"/>
              </a:solidFill>
              <a:latin typeface="Arial" panose="020B0604020202020204" pitchFamily="34" charset="0"/>
              <a:cs typeface="Arial" panose="020B0604020202020204" pitchFamily="34" charset="0"/>
            </a:endParaRPr>
          </a:p>
        </p:txBody>
      </p:sp>
      <p:pic>
        <p:nvPicPr>
          <p:cNvPr id="10" name="Imagen 9">
            <a:extLst>
              <a:ext uri="{FF2B5EF4-FFF2-40B4-BE49-F238E27FC236}">
                <a16:creationId xmlns:a16="http://schemas.microsoft.com/office/drawing/2014/main" id="{733A223F-4205-AB42-9DC7-3751238C34A9}"/>
              </a:ext>
            </a:extLst>
          </p:cNvPr>
          <p:cNvPicPr>
            <a:picLocks noChangeAspect="1"/>
          </p:cNvPicPr>
          <p:nvPr/>
        </p:nvPicPr>
        <p:blipFill rotWithShape="1">
          <a:blip r:embed="rId4"/>
          <a:srcRect l="22815" b="1123"/>
          <a:stretch/>
        </p:blipFill>
        <p:spPr>
          <a:xfrm>
            <a:off x="7923636" y="175542"/>
            <a:ext cx="4010776" cy="678593"/>
          </a:xfrm>
          <a:prstGeom prst="rect">
            <a:avLst/>
          </a:prstGeom>
        </p:spPr>
      </p:pic>
      <p:sp>
        <p:nvSpPr>
          <p:cNvPr id="19" name="CuadroTexto 18">
            <a:extLst>
              <a:ext uri="{FF2B5EF4-FFF2-40B4-BE49-F238E27FC236}">
                <a16:creationId xmlns:a16="http://schemas.microsoft.com/office/drawing/2014/main" id="{97E12952-F80D-4DCF-BB53-736DB4184D81}"/>
              </a:ext>
            </a:extLst>
          </p:cNvPr>
          <p:cNvSpPr txBox="1"/>
          <p:nvPr/>
        </p:nvSpPr>
        <p:spPr>
          <a:xfrm>
            <a:off x="3267769" y="1306399"/>
            <a:ext cx="1739431" cy="338554"/>
          </a:xfrm>
          <a:prstGeom prst="rect">
            <a:avLst/>
          </a:prstGeom>
          <a:noFill/>
        </p:spPr>
        <p:txBody>
          <a:bodyPr wrap="square" rtlCol="0">
            <a:spAutoFit/>
          </a:bodyPr>
          <a:lstStyle/>
          <a:p>
            <a:pPr algn="ctr"/>
            <a:r>
              <a:rPr lang="en-BZ" sz="1600" b="1" dirty="0">
                <a:solidFill>
                  <a:schemeClr val="bg1"/>
                </a:solidFill>
                <a:latin typeface="Tw Cen MT" panose="020B0602020104020603" pitchFamily="34" charset="0"/>
              </a:rPr>
              <a:t>1,757,54,28€</a:t>
            </a:r>
          </a:p>
        </p:txBody>
      </p:sp>
      <p:sp>
        <p:nvSpPr>
          <p:cNvPr id="20" name="CuadroTexto 19">
            <a:extLst>
              <a:ext uri="{FF2B5EF4-FFF2-40B4-BE49-F238E27FC236}">
                <a16:creationId xmlns:a16="http://schemas.microsoft.com/office/drawing/2014/main" id="{8DC96D2D-472C-4DB2-B8D3-8D8B64A12D12}"/>
              </a:ext>
            </a:extLst>
          </p:cNvPr>
          <p:cNvSpPr txBox="1"/>
          <p:nvPr/>
        </p:nvSpPr>
        <p:spPr>
          <a:xfrm>
            <a:off x="50773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36</a:t>
            </a:r>
          </a:p>
        </p:txBody>
      </p:sp>
      <p:sp>
        <p:nvSpPr>
          <p:cNvPr id="21" name="CuadroTexto 20">
            <a:extLst>
              <a:ext uri="{FF2B5EF4-FFF2-40B4-BE49-F238E27FC236}">
                <a16:creationId xmlns:a16="http://schemas.microsoft.com/office/drawing/2014/main" id="{8DC96D2D-472C-4DB2-B8D3-8D8B64A12D12}"/>
              </a:ext>
            </a:extLst>
          </p:cNvPr>
          <p:cNvSpPr txBox="1"/>
          <p:nvPr/>
        </p:nvSpPr>
        <p:spPr>
          <a:xfrm>
            <a:off x="6849759" y="1281576"/>
            <a:ext cx="1620000" cy="400110"/>
          </a:xfrm>
          <a:prstGeom prst="rect">
            <a:avLst/>
          </a:prstGeom>
          <a:noFill/>
        </p:spPr>
        <p:txBody>
          <a:bodyPr wrap="square" rtlCol="0">
            <a:spAutoFit/>
          </a:bodyPr>
          <a:lstStyle/>
          <a:p>
            <a:pPr algn="ctr"/>
            <a:r>
              <a:rPr lang="en-BZ" sz="2000" b="1" dirty="0">
                <a:solidFill>
                  <a:schemeClr val="bg1"/>
                </a:solidFill>
                <a:latin typeface="Tw Cen MT" panose="020B0602020104020603" pitchFamily="34" charset="0"/>
              </a:rPr>
              <a:t>12</a:t>
            </a:r>
          </a:p>
        </p:txBody>
      </p:sp>
      <p:sp>
        <p:nvSpPr>
          <p:cNvPr id="3" name="CuadroTexto 2"/>
          <p:cNvSpPr txBox="1"/>
          <p:nvPr/>
        </p:nvSpPr>
        <p:spPr>
          <a:xfrm>
            <a:off x="2870200" y="1810871"/>
            <a:ext cx="4336129" cy="3970318"/>
          </a:xfrm>
          <a:prstGeom prst="rect">
            <a:avLst/>
          </a:prstGeom>
          <a:noFill/>
        </p:spPr>
        <p:txBody>
          <a:bodyPr wrap="square" rtlCol="0">
            <a:spAutoFit/>
          </a:bodyPr>
          <a:lstStyle/>
          <a:p>
            <a:r>
              <a:rPr lang="en-US" dirty="0"/>
              <a:t>Each mast has 3 sensors (10, 20 and 30 meters). Sensors temporal resolution output is 2 minutes.</a:t>
            </a:r>
          </a:p>
          <a:p>
            <a:r>
              <a:rPr lang="en-US" dirty="0"/>
              <a:t>Output variables are:</a:t>
            </a:r>
          </a:p>
          <a:p>
            <a:endParaRPr lang="en-US" dirty="0"/>
          </a:p>
          <a:p>
            <a:pPr marL="285750" indent="-285750">
              <a:buFont typeface="Arial" panose="020B0604020202020204" pitchFamily="34" charset="0"/>
              <a:buChar char="•"/>
            </a:pPr>
            <a:r>
              <a:rPr lang="en-US" dirty="0"/>
              <a:t>Wind speed;</a:t>
            </a:r>
          </a:p>
          <a:p>
            <a:pPr marL="285750" indent="-285750">
              <a:buFont typeface="Arial" panose="020B0604020202020204" pitchFamily="34" charset="0"/>
              <a:buChar char="•"/>
            </a:pPr>
            <a:r>
              <a:rPr lang="en-US" dirty="0"/>
              <a:t>Wind direction;</a:t>
            </a:r>
          </a:p>
          <a:p>
            <a:endParaRPr lang="en-US" dirty="0"/>
          </a:p>
          <a:p>
            <a:r>
              <a:rPr lang="en-US" dirty="0"/>
              <a:t>Each variable has the following metrics:</a:t>
            </a:r>
          </a:p>
          <a:p>
            <a:endParaRPr lang="en-US" dirty="0"/>
          </a:p>
          <a:p>
            <a:pPr marL="285750" indent="-285750">
              <a:buFont typeface="Arial" panose="020B0604020202020204" pitchFamily="34" charset="0"/>
              <a:buChar char="•"/>
            </a:pPr>
            <a:r>
              <a:rPr lang="en-US" dirty="0"/>
              <a:t>Mean;</a:t>
            </a:r>
          </a:p>
          <a:p>
            <a:pPr marL="285750" indent="-285750">
              <a:buFont typeface="Arial" panose="020B0604020202020204" pitchFamily="34" charset="0"/>
              <a:buChar char="•"/>
            </a:pPr>
            <a:r>
              <a:rPr lang="en-US" dirty="0"/>
              <a:t>Maximum value;</a:t>
            </a:r>
          </a:p>
          <a:p>
            <a:pPr marL="285750" indent="-285750">
              <a:buFont typeface="Arial" panose="020B0604020202020204" pitchFamily="34" charset="0"/>
              <a:buChar char="•"/>
            </a:pPr>
            <a:r>
              <a:rPr lang="en-US" dirty="0"/>
              <a:t>Minimum value;</a:t>
            </a:r>
          </a:p>
          <a:p>
            <a:pPr marL="285750" indent="-285750">
              <a:buFont typeface="Arial" panose="020B0604020202020204" pitchFamily="34" charset="0"/>
              <a:buChar char="•"/>
            </a:pPr>
            <a:r>
              <a:rPr lang="en-US" dirty="0"/>
              <a:t>Wind gust direction.</a:t>
            </a:r>
          </a:p>
        </p:txBody>
      </p:sp>
      <p:pic>
        <p:nvPicPr>
          <p:cNvPr id="4" name="Imagen 2">
            <a:extLst>
              <a:ext uri="{FF2B5EF4-FFF2-40B4-BE49-F238E27FC236}">
                <a16:creationId xmlns:a16="http://schemas.microsoft.com/office/drawing/2014/main" id="{D4E776AC-8A7B-A43C-7555-F0C78AE609D3}"/>
              </a:ext>
            </a:extLst>
          </p:cNvPr>
          <p:cNvPicPr>
            <a:picLocks noChangeAspect="1"/>
          </p:cNvPicPr>
          <p:nvPr/>
        </p:nvPicPr>
        <p:blipFill>
          <a:blip r:embed="rId5"/>
          <a:stretch>
            <a:fillRect/>
          </a:stretch>
        </p:blipFill>
        <p:spPr>
          <a:xfrm>
            <a:off x="153884" y="6115918"/>
            <a:ext cx="11609491" cy="711903"/>
          </a:xfrm>
          <a:prstGeom prst="rect">
            <a:avLst/>
          </a:prstGeom>
        </p:spPr>
      </p:pic>
      <p:pic>
        <p:nvPicPr>
          <p:cNvPr id="5" name="Google Shape;293;p12">
            <a:extLst>
              <a:ext uri="{FF2B5EF4-FFF2-40B4-BE49-F238E27FC236}">
                <a16:creationId xmlns:a16="http://schemas.microsoft.com/office/drawing/2014/main" id="{971AD32F-A26B-8876-B373-8A7FDB21DD7A}"/>
              </a:ext>
            </a:extLst>
          </p:cNvPr>
          <p:cNvPicPr preferRelativeResize="0"/>
          <p:nvPr/>
        </p:nvPicPr>
        <p:blipFill rotWithShape="1">
          <a:blip r:embed="rId6">
            <a:alphaModFix/>
          </a:blip>
          <a:srcRect/>
          <a:stretch/>
        </p:blipFill>
        <p:spPr>
          <a:xfrm>
            <a:off x="0" y="5308600"/>
            <a:ext cx="2870200" cy="774700"/>
          </a:xfrm>
          <a:prstGeom prst="rect">
            <a:avLst/>
          </a:prstGeom>
          <a:noFill/>
          <a:ln>
            <a:noFill/>
          </a:ln>
        </p:spPr>
      </p:pic>
      <p:pic>
        <p:nvPicPr>
          <p:cNvPr id="6" name="Picture 5" descr="A picture containing outdoor, sky, grass&#10;&#10;Description automatically generated">
            <a:extLst>
              <a:ext uri="{FF2B5EF4-FFF2-40B4-BE49-F238E27FC236}">
                <a16:creationId xmlns:a16="http://schemas.microsoft.com/office/drawing/2014/main" id="{1FBE4FD7-06DA-98E1-1BB0-C6A6CAD1BFC0}"/>
              </a:ext>
            </a:extLst>
          </p:cNvPr>
          <p:cNvPicPr>
            <a:picLocks noChangeAspect="1"/>
          </p:cNvPicPr>
          <p:nvPr/>
        </p:nvPicPr>
        <p:blipFill>
          <a:blip r:embed="rId7"/>
          <a:stretch>
            <a:fillRect/>
          </a:stretch>
        </p:blipFill>
        <p:spPr>
          <a:xfrm>
            <a:off x="7923636" y="1295381"/>
            <a:ext cx="3603171" cy="4804228"/>
          </a:xfrm>
          <a:prstGeom prst="rect">
            <a:avLst/>
          </a:prstGeom>
        </p:spPr>
      </p:pic>
    </p:spTree>
    <p:extLst>
      <p:ext uri="{BB962C8B-B14F-4D97-AF65-F5344CB8AC3E}">
        <p14:creationId xmlns:p14="http://schemas.microsoft.com/office/powerpoint/2010/main" val="229333857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2743</TotalTime>
  <Words>773</Words>
  <Application>Microsoft Office PowerPoint</Application>
  <PresentationFormat>Widescreen</PresentationFormat>
  <Paragraphs>167</Paragraphs>
  <Slides>20</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Calibri Light</vt:lpstr>
      <vt:lpstr>Fira Sans Extra Condensed Medium</vt:lpstr>
      <vt:lpstr>Roboto Slab Regular</vt:lpstr>
      <vt:lpstr>Tw Cen MT</vt:lpstr>
      <vt:lpstr>Tema de Office</vt:lpstr>
      <vt:lpstr>Sistema de observación meteorológica y oceánica como herramienta para el fomento de la resiliencia y adaptación al cambio climático en el espacio de cooperación (MAC-CLIMA) </vt:lpstr>
      <vt:lpstr>INDEX</vt:lpstr>
      <vt:lpstr>PowerPoint Presentation</vt:lpstr>
      <vt:lpstr>Installation</vt:lpstr>
      <vt:lpstr>Installation</vt:lpstr>
      <vt:lpstr>Installation</vt:lpstr>
      <vt:lpstr>PowerPoint Presentation</vt:lpstr>
      <vt:lpstr>Modus Operandi </vt:lpstr>
      <vt:lpstr>Modus Operandi </vt:lpstr>
      <vt:lpstr>PowerPoint Presentation</vt:lpstr>
      <vt:lpstr>Developed Tools</vt:lpstr>
      <vt:lpstr>Developed Tools</vt:lpstr>
      <vt:lpstr>Developed Tools</vt:lpstr>
      <vt:lpstr>PowerPoint Presentation</vt:lpstr>
      <vt:lpstr>Numerical Model</vt:lpstr>
      <vt:lpstr>Numerical Model</vt:lpstr>
      <vt:lpstr>Numerical Model</vt:lpstr>
      <vt:lpstr>Numerical Model</vt:lpstr>
      <vt:lpstr>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Celia Murcia Lorenzo</cp:lastModifiedBy>
  <cp:revision>177</cp:revision>
  <cp:lastPrinted>2020-05-08T11:09:34Z</cp:lastPrinted>
  <dcterms:created xsi:type="dcterms:W3CDTF">2020-02-25T12:45:58Z</dcterms:created>
  <dcterms:modified xsi:type="dcterms:W3CDTF">2023-12-12T12:18:48Z</dcterms:modified>
</cp:coreProperties>
</file>