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81" r:id="rId5"/>
    <p:sldId id="282" r:id="rId6"/>
    <p:sldId id="283" r:id="rId7"/>
    <p:sldId id="292" r:id="rId8"/>
    <p:sldId id="284" r:id="rId9"/>
    <p:sldId id="285" r:id="rId10"/>
    <p:sldId id="293" r:id="rId11"/>
    <p:sldId id="286" r:id="rId12"/>
    <p:sldId id="297" r:id="rId13"/>
    <p:sldId id="309" r:id="rId14"/>
    <p:sldId id="303" r:id="rId15"/>
    <p:sldId id="305" r:id="rId16"/>
    <p:sldId id="306" r:id="rId17"/>
    <p:sldId id="288" r:id="rId18"/>
    <p:sldId id="308" r:id="rId19"/>
    <p:sldId id="294" r:id="rId20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Fira Sans Extra Condensed Medium" panose="020B0604020202020204" charset="0"/>
      <p:regular r:id="rId26"/>
      <p:bold r:id="rId27"/>
      <p:italic r:id="rId28"/>
      <p:boldItalic r:id="rId29"/>
    </p:embeddedFont>
    <p:embeddedFont>
      <p:font typeface="Roboto Slab" pitchFamily="2" charset="0"/>
      <p:regular r:id="rId30"/>
      <p:bold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38">
          <p15:clr>
            <a:srgbClr val="A4A3A4"/>
          </p15:clr>
        </p15:guide>
        <p15:guide id="2" pos="415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5" roundtripDataSignature="AMtx7mgRPSAs7/jaaaS7yGv40MVBTCWz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0BEF"/>
    <a:srgbClr val="178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5E3082E-8BF3-445E-AE46-06713B7FABE0}">
  <a:tblStyle styleId="{55E3082E-8BF3-445E-AE46-06713B7FABE0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82"/>
      </p:cViewPr>
      <p:guideLst>
        <p:guide orient="horz" pos="1638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45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406378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766961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1014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17099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132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97862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769100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43031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34071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305279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66273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4975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1399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7906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375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1985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353426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54870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66712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4930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18" Type="http://schemas.openxmlformats.org/officeDocument/2006/relationships/image" Target="../media/image1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jpg"/><Relationship Id="rId15" Type="http://schemas.openxmlformats.org/officeDocument/2006/relationships/image" Target="../media/image13.jpg"/><Relationship Id="rId10" Type="http://schemas.openxmlformats.org/officeDocument/2006/relationships/image" Target="../media/image8.png"/><Relationship Id="rId4" Type="http://schemas.openxmlformats.org/officeDocument/2006/relationships/image" Target="../media/image2.jp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.jpg"/><Relationship Id="rId7" Type="http://schemas.openxmlformats.org/officeDocument/2006/relationships/hyperlink" Target="https://dust.aemet.es/products/daily-dust-products?tab=forecast&amp;section=was" TargetMode="External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32.png"/><Relationship Id="rId5" Type="http://schemas.openxmlformats.org/officeDocument/2006/relationships/image" Target="../media/image18.jp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image" Target="../media/image17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.jp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dust.aemet.es/resources" TargetMode="External"/><Relationship Id="rId3" Type="http://schemas.openxmlformats.org/officeDocument/2006/relationships/image" Target="../media/image2.jp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hyperlink" Target="https://dust.aemet.es/resources" TargetMode="External"/><Relationship Id="rId3" Type="http://schemas.openxmlformats.org/officeDocument/2006/relationships/image" Target="../media/image2.jp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45.png"/><Relationship Id="rId5" Type="http://schemas.openxmlformats.org/officeDocument/2006/relationships/image" Target="../media/image18.jpg"/><Relationship Id="rId10" Type="http://schemas.openxmlformats.org/officeDocument/2006/relationships/image" Target="../media/image44.png"/><Relationship Id="rId4" Type="http://schemas.openxmlformats.org/officeDocument/2006/relationships/image" Target="../media/image17.png"/><Relationship Id="rId9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.jp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10" Type="http://schemas.openxmlformats.org/officeDocument/2006/relationships/image" Target="../media/image25.png"/><Relationship Id="rId4" Type="http://schemas.openxmlformats.org/officeDocument/2006/relationships/image" Target="../media/image17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689475"/>
            <a:ext cx="5232400" cy="12954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"/>
          <p:cNvSpPr/>
          <p:nvPr/>
        </p:nvSpPr>
        <p:spPr>
          <a:xfrm>
            <a:off x="5195888" y="0"/>
            <a:ext cx="6996112" cy="599200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1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652778" y="193027"/>
            <a:ext cx="3720096" cy="629411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 txBox="1">
            <a:spLocks noGrp="1"/>
          </p:cNvSpPr>
          <p:nvPr>
            <p:ph type="subTitle" idx="1"/>
          </p:nvPr>
        </p:nvSpPr>
        <p:spPr>
          <a:xfrm>
            <a:off x="7781737" y="2377327"/>
            <a:ext cx="5418271" cy="682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2000"/>
              <a:buNone/>
            </a:pPr>
            <a:r>
              <a:rPr lang="en-GB" sz="2000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(MAC2/3.5b/254)</a:t>
            </a:r>
            <a:endParaRPr dirty="0"/>
          </a:p>
        </p:txBody>
      </p:sp>
      <p:pic>
        <p:nvPicPr>
          <p:cNvPr id="94" name="Google Shape;94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08604" y="1413249"/>
            <a:ext cx="2408444" cy="268541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"/>
          <p:cNvSpPr txBox="1">
            <a:spLocks noGrp="1"/>
          </p:cNvSpPr>
          <p:nvPr>
            <p:ph type="ctrTitle"/>
          </p:nvPr>
        </p:nvSpPr>
        <p:spPr>
          <a:xfrm>
            <a:off x="5414880" y="251218"/>
            <a:ext cx="6782923" cy="1347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178B9B"/>
              </a:buClr>
              <a:buSzPts val="2400"/>
            </a:pPr>
            <a: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  <a:t>Sistema de observación meteorológica y oceánica como herramienta para el fomento</a:t>
            </a:r>
            <a:b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</a:br>
            <a: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  <a:t>de la resiliencia y adaptación al cambio climático en el espacio de cooperación (MAC-CLIMA)</a:t>
            </a:r>
            <a:br>
              <a:rPr lang="es-ES" sz="2400" b="1" dirty="0">
                <a:cs typeface="Arial" panose="020B0604020202020204" pitchFamily="34" charset="0"/>
              </a:rPr>
            </a:br>
            <a:endParaRPr sz="24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5195888" y="2799850"/>
            <a:ext cx="7001915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Clr>
                <a:schemeClr val="dk1"/>
              </a:buClr>
            </a:pPr>
            <a:endParaRPr lang="es-E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 algn="ctr">
              <a:buClr>
                <a:schemeClr val="dk1"/>
              </a:buClr>
            </a:pPr>
            <a:r>
              <a:rPr lang="en-US" sz="2000" b="1" u="sng" dirty="0">
                <a:solidFill>
                  <a:srgbClr val="FF0000"/>
                </a:solidFill>
              </a:rPr>
              <a:t>Forecasting products from atmospheric dust models</a:t>
            </a:r>
            <a:endParaRPr lang="es-ES" sz="2000" b="1" u="sng" dirty="0">
              <a:solidFill>
                <a:srgbClr val="FF0000"/>
              </a:solidFill>
            </a:endParaRPr>
          </a:p>
          <a:p>
            <a:pPr lvl="0" algn="ctr">
              <a:buClr>
                <a:schemeClr val="dk1"/>
              </a:buClr>
            </a:pPr>
            <a:r>
              <a:rPr lang="es-ES" sz="2000" b="1" u="sng" dirty="0">
                <a:solidFill>
                  <a:srgbClr val="FF0000"/>
                </a:solidFill>
              </a:rPr>
              <a:t>Agencia Estatal de Meteorología (AEMET)</a:t>
            </a:r>
            <a:endParaRPr lang="es-ES" sz="2000" b="1" dirty="0">
              <a:solidFill>
                <a:srgbClr val="7F7F7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2000" dirty="0">
              <a:solidFill>
                <a:srgbClr val="7F7F7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2000" dirty="0">
              <a:solidFill>
                <a:srgbClr val="7F7F7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dirty="0">
                <a:solidFill>
                  <a:srgbClr val="7F7F7F"/>
                </a:solidFill>
              </a:rPr>
              <a:t>JORNADA DE CLAUSURA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2000" dirty="0">
                <a:solidFill>
                  <a:srgbClr val="7F7F7F"/>
                </a:solidFill>
              </a:rPr>
              <a:t>13 DICIEMBRE 2023</a:t>
            </a:r>
            <a:endParaRPr lang="es-ES" sz="2000" dirty="0">
              <a:solidFill>
                <a:srgbClr val="FF0000"/>
              </a:solidFill>
            </a:endParaRPr>
          </a:p>
          <a:p>
            <a:pPr lvl="0" algn="ctr">
              <a:buClr>
                <a:schemeClr val="dk1"/>
              </a:buClr>
            </a:pPr>
            <a:r>
              <a:rPr lang="es-ES" sz="2000" dirty="0">
                <a:solidFill>
                  <a:srgbClr val="7F7F7F"/>
                </a:solidFill>
                <a:latin typeface="Arial" panose="020B0604020202020204" pitchFamily="34" charset="0"/>
              </a:rPr>
              <a:t>Reunión presencial, </a:t>
            </a:r>
            <a:r>
              <a:rPr lang="en-GB" sz="2000" dirty="0">
                <a:solidFill>
                  <a:srgbClr val="7F7F7F"/>
                </a:solidFill>
              </a:rPr>
              <a:t>Gran Canaria</a:t>
            </a:r>
            <a:endParaRPr sz="2000" dirty="0">
              <a:solidFill>
                <a:srgbClr val="7F7F7F"/>
              </a:solidFill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8270671" y="5644709"/>
            <a:ext cx="4915702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</a:pPr>
            <a:r>
              <a:rPr lang="en-US" sz="900" i="1" dirty="0">
                <a:solidFill>
                  <a:srgbClr val="7F7F7F"/>
                </a:solidFill>
                <a:latin typeface="Arial" panose="020B0604020202020204" pitchFamily="34" charset="0"/>
              </a:rPr>
              <a:t>EL 85% DEL PROYECTO ESTÁ COFINANCIADO POR FONDOS FEDER</a:t>
            </a:r>
            <a:endParaRPr lang="en-GB" sz="900" i="1" dirty="0">
              <a:solidFill>
                <a:srgbClr val="7F7F7F"/>
              </a:solidFill>
            </a:endParaRPr>
          </a:p>
        </p:txBody>
      </p:sp>
      <p:sp>
        <p:nvSpPr>
          <p:cNvPr id="2" name="AutoShape 2" descr="Información Corporativa | Consejo Insular de la Energía de Gran Canar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 dirty="0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7" b="7767"/>
          <a:stretch/>
        </p:blipFill>
        <p:spPr>
          <a:xfrm>
            <a:off x="1238062" y="6023172"/>
            <a:ext cx="755072" cy="760638"/>
          </a:xfrm>
          <a:prstGeom prst="rect">
            <a:avLst/>
          </a:prstGeom>
        </p:spPr>
      </p:pic>
      <p:pic>
        <p:nvPicPr>
          <p:cNvPr id="13" name="Picture 4" descr="Información Corporativa | Consejo Insular de la Energía de Gran Canari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1" y="6114614"/>
            <a:ext cx="1256296" cy="6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AEMET - Agencia Estatal de Meteorología | Predicti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417" y="6195589"/>
            <a:ext cx="697995" cy="47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928" y="6114614"/>
            <a:ext cx="1328558" cy="545085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00004" y="6075126"/>
            <a:ext cx="738564" cy="779196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591" y="5991573"/>
            <a:ext cx="800717" cy="844767"/>
          </a:xfrm>
          <a:prstGeom prst="rect">
            <a:avLst/>
          </a:prstGeom>
        </p:spPr>
      </p:pic>
      <p:pic>
        <p:nvPicPr>
          <p:cNvPr id="20" name="Picture 24" descr="Cabildo Insular de Tenerife - Wikipedia, la enciclopedia libr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389" y="6167639"/>
            <a:ext cx="390251" cy="51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8" descr="Cabildo de El Hierro: Participación ciudadana | Edosoft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6" r="27267" b="-281"/>
          <a:stretch/>
        </p:blipFill>
        <p:spPr bwMode="auto">
          <a:xfrm>
            <a:off x="6449302" y="6050714"/>
            <a:ext cx="624599" cy="733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6" descr="Camara de Comercio de Lanzarote y La GraciosaAyudas Cabildo de Lanzarote -  Camara de Comercio de Lanzarote y La Graciosa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695" y="6159724"/>
            <a:ext cx="944840" cy="60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336" y="6052156"/>
            <a:ext cx="1124082" cy="664116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573" y="6071433"/>
            <a:ext cx="594060" cy="66411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248" y="6116184"/>
            <a:ext cx="603281" cy="628682"/>
          </a:xfrm>
          <a:prstGeom prst="rect">
            <a:avLst/>
          </a:prstGeom>
        </p:spPr>
      </p:pic>
      <p:pic>
        <p:nvPicPr>
          <p:cNvPr id="1026" name="Picture 2" descr="Instituto Tecnológico de Canarias - Más de 25 años apoyando la  investigación, el desarrollo científico y la innovación en Canarias.">
            <a:extLst>
              <a:ext uri="{FF2B5EF4-FFF2-40B4-BE49-F238E27FC236}">
                <a16:creationId xmlns:a16="http://schemas.microsoft.com/office/drawing/2014/main" id="{4299B117-768C-3F5A-5CA1-F999F6BA9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241" y="6298642"/>
            <a:ext cx="1670516" cy="26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9" name="Picture 2" descr="https://lh7-us.googleusercontent.com/mahyynD7TL1T4tFzaXJsKqVWZHScxzoduFum9hbC3YeMel8VHKMslcF6tNF1_kcmamKJEY5poGtp6ght5KVMIzrRh6-KGED2-d4H7qfziQdqUT4JcZ_xfM-6gYPhNM8kXBnxwqpCk_h31Wj_WIWUKa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639" y="773706"/>
            <a:ext cx="8338070" cy="473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3518263" y="1095923"/>
            <a:ext cx="1140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err="1"/>
              <a:t>Nouakchott</a:t>
            </a:r>
            <a:endParaRPr lang="es-ES" dirty="0"/>
          </a:p>
        </p:txBody>
      </p:sp>
      <p:cxnSp>
        <p:nvCxnSpPr>
          <p:cNvPr id="6" name="Conector recto de flecha 5"/>
          <p:cNvCxnSpPr/>
          <p:nvPr/>
        </p:nvCxnSpPr>
        <p:spPr>
          <a:xfrm>
            <a:off x="4066903" y="1419497"/>
            <a:ext cx="72000" cy="792480"/>
          </a:xfrm>
          <a:prstGeom prst="straightConnector1">
            <a:avLst/>
          </a:prstGeom>
          <a:ln w="4762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/>
          <p:cNvSpPr txBox="1"/>
          <p:nvPr/>
        </p:nvSpPr>
        <p:spPr>
          <a:xfrm>
            <a:off x="0" y="890644"/>
            <a:ext cx="287020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/>
              <a:t>Calitto</a:t>
            </a:r>
            <a:r>
              <a:rPr lang="es-ES" b="1" dirty="0"/>
              <a:t> and AERONET </a:t>
            </a:r>
            <a:r>
              <a:rPr lang="es-ES" b="1" dirty="0" err="1"/>
              <a:t>measures</a:t>
            </a:r>
            <a:endParaRPr lang="es-ES" b="1" dirty="0"/>
          </a:p>
          <a:p>
            <a:endParaRPr lang="es-ES" dirty="0"/>
          </a:p>
          <a:p>
            <a:pPr algn="just"/>
            <a:r>
              <a:rPr lang="es-ES" dirty="0" err="1"/>
              <a:t>Differents</a:t>
            </a:r>
            <a:r>
              <a:rPr lang="es-ES" dirty="0"/>
              <a:t> </a:t>
            </a:r>
            <a:r>
              <a:rPr lang="es-ES" dirty="0" err="1"/>
              <a:t>Filters</a:t>
            </a:r>
            <a:r>
              <a:rPr lang="es-ES" dirty="0"/>
              <a:t>:</a:t>
            </a:r>
          </a:p>
          <a:p>
            <a:pPr algn="just"/>
            <a:r>
              <a:rPr lang="en-US" dirty="0"/>
              <a:t>Obtain the greatest contribution of dust over the total aerosols.</a:t>
            </a:r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6141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793058" y="2341788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ct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ctr">
              <a:buClr>
                <a:srgbClr val="FFFFFF"/>
              </a:buClr>
              <a:buSzPts val="4800"/>
            </a:pPr>
            <a:r>
              <a:rPr lang="en-GB" sz="4800" b="1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Warning Advisory System (WAS)</a:t>
            </a:r>
            <a:endParaRPr lang="en-GB" sz="4800" dirty="0"/>
          </a:p>
          <a:p>
            <a:pPr algn="ctr">
              <a:buClr>
                <a:srgbClr val="FFFFFF"/>
              </a:buClr>
              <a:buSzPts val="4800"/>
            </a:pPr>
            <a:endParaRPr lang="en-GB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04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0913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3555796" y="610835"/>
            <a:ext cx="22813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Forecast</a:t>
            </a:r>
            <a:r>
              <a:rPr lang="es-ES" dirty="0"/>
              <a:t> 16 – Feb – 2023 </a:t>
            </a:r>
          </a:p>
        </p:txBody>
      </p:sp>
      <p:sp>
        <p:nvSpPr>
          <p:cNvPr id="15" name="CuadroTexto 14"/>
          <p:cNvSpPr txBox="1"/>
          <p:nvPr/>
        </p:nvSpPr>
        <p:spPr>
          <a:xfrm>
            <a:off x="3479800" y="4387411"/>
            <a:ext cx="34915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>
                <a:hlinkClick r:id="rId7"/>
              </a:rPr>
              <a:t>https://dust.aemet.es/products/daily-dust-products?tab=forecast&amp;section=was</a:t>
            </a:r>
            <a:endParaRPr lang="es-ES" dirty="0"/>
          </a:p>
          <a:p>
            <a:pPr algn="just"/>
            <a:r>
              <a:rPr lang="es-ES" dirty="0" err="1"/>
              <a:t>Daily</a:t>
            </a:r>
            <a:r>
              <a:rPr lang="es-ES" dirty="0"/>
              <a:t> </a:t>
            </a:r>
            <a:r>
              <a:rPr lang="es-ES" dirty="0" err="1"/>
              <a:t>product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Mauritania, Senegal and Cape Verde. </a:t>
            </a:r>
            <a:r>
              <a:rPr lang="es-ES" dirty="0" err="1"/>
              <a:t>Also</a:t>
            </a:r>
            <a:r>
              <a:rPr lang="es-ES" dirty="0"/>
              <a:t> </a:t>
            </a:r>
            <a:r>
              <a:rPr lang="es-ES" dirty="0" err="1"/>
              <a:t>available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Mali, Burkina Faso, </a:t>
            </a:r>
            <a:r>
              <a:rPr lang="es-ES" dirty="0" err="1"/>
              <a:t>Niger</a:t>
            </a:r>
            <a:r>
              <a:rPr lang="es-ES" dirty="0"/>
              <a:t> and Chad (WMO CREWS)</a:t>
            </a: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689" y="82386"/>
            <a:ext cx="493305" cy="322890"/>
          </a:xfrm>
          <a:prstGeom prst="rect">
            <a:avLst/>
          </a:prstGeom>
        </p:spPr>
      </p:pic>
      <p:grpSp>
        <p:nvGrpSpPr>
          <p:cNvPr id="28" name="Grupo 27"/>
          <p:cNvGrpSpPr/>
          <p:nvPr/>
        </p:nvGrpSpPr>
        <p:grpSpPr>
          <a:xfrm>
            <a:off x="3036570" y="952895"/>
            <a:ext cx="4350491" cy="3390126"/>
            <a:chOff x="3169740" y="997285"/>
            <a:chExt cx="4350491" cy="3390126"/>
          </a:xfrm>
        </p:grpSpPr>
        <p:grpSp>
          <p:nvGrpSpPr>
            <p:cNvPr id="18" name="Grupo 17"/>
            <p:cNvGrpSpPr/>
            <p:nvPr/>
          </p:nvGrpSpPr>
          <p:grpSpPr>
            <a:xfrm>
              <a:off x="3169740" y="1031485"/>
              <a:ext cx="4350491" cy="3355926"/>
              <a:chOff x="4376220" y="-172273"/>
              <a:chExt cx="4458323" cy="3451110"/>
            </a:xfrm>
          </p:grpSpPr>
          <p:pic>
            <p:nvPicPr>
              <p:cNvPr id="7" name="Imagen 6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01776" y="2330985"/>
                <a:ext cx="1366623" cy="947852"/>
              </a:xfrm>
              <a:prstGeom prst="rect">
                <a:avLst/>
              </a:prstGeom>
            </p:spPr>
          </p:pic>
          <p:pic>
            <p:nvPicPr>
              <p:cNvPr id="16" name="Imagen 15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376220" y="2261933"/>
                <a:ext cx="855987" cy="761889"/>
              </a:xfrm>
              <a:prstGeom prst="rect">
                <a:avLst/>
              </a:prstGeom>
            </p:spPr>
          </p:pic>
          <p:pic>
            <p:nvPicPr>
              <p:cNvPr id="17" name="Imagen 16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60632" y="-172273"/>
                <a:ext cx="2673911" cy="2977184"/>
              </a:xfrm>
              <a:prstGeom prst="rect">
                <a:avLst/>
              </a:prstGeom>
            </p:spPr>
          </p:pic>
        </p:grpSp>
        <p:pic>
          <p:nvPicPr>
            <p:cNvPr id="23" name="Imagen 22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9740" y="997285"/>
              <a:ext cx="1832791" cy="704225"/>
            </a:xfrm>
            <a:prstGeom prst="rect">
              <a:avLst/>
            </a:prstGeom>
          </p:spPr>
        </p:pic>
      </p:grpSp>
      <p:grpSp>
        <p:nvGrpSpPr>
          <p:cNvPr id="8" name="Grupo 7"/>
          <p:cNvGrpSpPr/>
          <p:nvPr/>
        </p:nvGrpSpPr>
        <p:grpSpPr>
          <a:xfrm>
            <a:off x="7462148" y="1674531"/>
            <a:ext cx="4581153" cy="4192932"/>
            <a:chOff x="7462148" y="1674531"/>
            <a:chExt cx="4581153" cy="4192932"/>
          </a:xfrm>
        </p:grpSpPr>
        <p:sp>
          <p:nvSpPr>
            <p:cNvPr id="6" name="CuadroTexto 5"/>
            <p:cNvSpPr txBox="1"/>
            <p:nvPr/>
          </p:nvSpPr>
          <p:spPr>
            <a:xfrm>
              <a:off x="8930222" y="1674531"/>
              <a:ext cx="16450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 err="1"/>
                <a:t>Minimum</a:t>
              </a:r>
              <a:r>
                <a:rPr lang="es-ES" dirty="0"/>
                <a:t> </a:t>
              </a:r>
              <a:r>
                <a:rPr lang="es-ES" dirty="0" err="1"/>
                <a:t>Visibility</a:t>
              </a:r>
              <a:endParaRPr lang="es-ES" dirty="0"/>
            </a:p>
            <a:p>
              <a:pPr algn="ctr"/>
              <a:r>
                <a:rPr lang="es-ES" dirty="0"/>
                <a:t> 16 – Feb – 2023 </a:t>
              </a:r>
            </a:p>
          </p:txBody>
        </p:sp>
        <p:grpSp>
          <p:nvGrpSpPr>
            <p:cNvPr id="27" name="Grupo 26"/>
            <p:cNvGrpSpPr/>
            <p:nvPr/>
          </p:nvGrpSpPr>
          <p:grpSpPr>
            <a:xfrm>
              <a:off x="7462148" y="2062618"/>
              <a:ext cx="4581153" cy="3804845"/>
              <a:chOff x="7577562" y="482386"/>
              <a:chExt cx="4581153" cy="3804845"/>
            </a:xfrm>
          </p:grpSpPr>
          <p:pic>
            <p:nvPicPr>
              <p:cNvPr id="26" name="Imagen 25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77562" y="913088"/>
                <a:ext cx="4581153" cy="3374143"/>
              </a:xfrm>
              <a:prstGeom prst="rect">
                <a:avLst/>
              </a:prstGeom>
            </p:spPr>
          </p:pic>
          <p:pic>
            <p:nvPicPr>
              <p:cNvPr id="24" name="Imagen 23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15481" y="482386"/>
                <a:ext cx="1295181" cy="1102993"/>
              </a:xfrm>
              <a:prstGeom prst="rect">
                <a:avLst/>
              </a:prstGeom>
            </p:spPr>
          </p:pic>
        </p:grpSp>
      </p:grpSp>
      <p:grpSp>
        <p:nvGrpSpPr>
          <p:cNvPr id="11" name="Grupo 10"/>
          <p:cNvGrpSpPr/>
          <p:nvPr/>
        </p:nvGrpSpPr>
        <p:grpSpPr>
          <a:xfrm>
            <a:off x="7085847" y="1803109"/>
            <a:ext cx="5106153" cy="4097762"/>
            <a:chOff x="7085847" y="1782322"/>
            <a:chExt cx="5106153" cy="4097762"/>
          </a:xfrm>
        </p:grpSpPr>
        <p:grpSp>
          <p:nvGrpSpPr>
            <p:cNvPr id="31" name="Grupo 30"/>
            <p:cNvGrpSpPr/>
            <p:nvPr/>
          </p:nvGrpSpPr>
          <p:grpSpPr>
            <a:xfrm>
              <a:off x="7085847" y="2230370"/>
              <a:ext cx="5106153" cy="3649714"/>
              <a:chOff x="7085847" y="2323060"/>
              <a:chExt cx="4736601" cy="3557023"/>
            </a:xfrm>
          </p:grpSpPr>
          <p:pic>
            <p:nvPicPr>
              <p:cNvPr id="32" name="Imagen 31"/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85847" y="2323060"/>
                <a:ext cx="4736601" cy="3557023"/>
              </a:xfrm>
              <a:prstGeom prst="rect">
                <a:avLst/>
              </a:prstGeom>
            </p:spPr>
          </p:pic>
          <p:pic>
            <p:nvPicPr>
              <p:cNvPr id="33" name="Imagen 32"/>
              <p:cNvPicPr>
                <a:picLocks noChangeAspect="1"/>
              </p:cNvPicPr>
              <p:nvPr/>
            </p:nvPicPr>
            <p:blipFill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738" b="70396"/>
              <a:stretch/>
            </p:blipFill>
            <p:spPr>
              <a:xfrm>
                <a:off x="7468182" y="2832000"/>
                <a:ext cx="1362309" cy="968807"/>
              </a:xfrm>
              <a:prstGeom prst="rect">
                <a:avLst/>
              </a:prstGeom>
            </p:spPr>
          </p:pic>
        </p:grpSp>
        <p:sp>
          <p:nvSpPr>
            <p:cNvPr id="34" name="CuadroTexto 33"/>
            <p:cNvSpPr txBox="1"/>
            <p:nvPr/>
          </p:nvSpPr>
          <p:spPr>
            <a:xfrm>
              <a:off x="8878598" y="1782322"/>
              <a:ext cx="29594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 err="1"/>
                <a:t>Dry</a:t>
              </a:r>
              <a:r>
                <a:rPr lang="es-ES" dirty="0"/>
                <a:t> </a:t>
              </a:r>
              <a:r>
                <a:rPr lang="es-ES" dirty="0" err="1"/>
                <a:t>Season</a:t>
              </a:r>
              <a:r>
                <a:rPr lang="es-ES" dirty="0"/>
                <a:t> </a:t>
              </a:r>
              <a:r>
                <a:rPr lang="es-ES" dirty="0" err="1"/>
                <a:t>Thresholds</a:t>
              </a:r>
              <a:r>
                <a:rPr lang="es-ES" dirty="0"/>
                <a:t> 2017-2021</a:t>
              </a:r>
            </a:p>
            <a:p>
              <a:pPr algn="ctr"/>
              <a:r>
                <a:rPr lang="es-ES" dirty="0"/>
                <a:t>16 – Feb - 2023</a:t>
              </a:r>
            </a:p>
          </p:txBody>
        </p:sp>
      </p:grpSp>
      <p:sp>
        <p:nvSpPr>
          <p:cNvPr id="36" name="CuadroTexto 35"/>
          <p:cNvSpPr txBox="1"/>
          <p:nvPr/>
        </p:nvSpPr>
        <p:spPr>
          <a:xfrm>
            <a:off x="0" y="890644"/>
            <a:ext cx="28702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/>
              <a:t>Warning</a:t>
            </a:r>
            <a:r>
              <a:rPr lang="es-ES" b="1" dirty="0"/>
              <a:t> </a:t>
            </a:r>
            <a:r>
              <a:rPr lang="es-ES" b="1" dirty="0" err="1"/>
              <a:t>Advisory</a:t>
            </a:r>
            <a:r>
              <a:rPr lang="es-ES" b="1" dirty="0"/>
              <a:t> </a:t>
            </a:r>
            <a:r>
              <a:rPr lang="es-ES" b="1" dirty="0" err="1"/>
              <a:t>System</a:t>
            </a:r>
            <a:r>
              <a:rPr lang="es-ES" b="1" dirty="0"/>
              <a:t> (WAS)</a:t>
            </a:r>
          </a:p>
          <a:p>
            <a:endParaRPr lang="es-ES" dirty="0"/>
          </a:p>
          <a:p>
            <a:endParaRPr lang="es-ES" dirty="0"/>
          </a:p>
          <a:p>
            <a:pPr algn="just"/>
            <a:r>
              <a:rPr lang="es-ES" dirty="0" err="1"/>
              <a:t>Verification</a:t>
            </a:r>
            <a:r>
              <a:rPr lang="es-ES" dirty="0"/>
              <a:t>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/>
              <a:t>METAR/SYNOP </a:t>
            </a:r>
            <a:r>
              <a:rPr lang="es-ES" dirty="0" err="1"/>
              <a:t>Visibility</a:t>
            </a:r>
            <a:endParaRPr lang="es-ES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 err="1"/>
              <a:t>Dry</a:t>
            </a:r>
            <a:r>
              <a:rPr lang="es-ES" dirty="0"/>
              <a:t> </a:t>
            </a:r>
            <a:r>
              <a:rPr lang="es-ES" dirty="0" err="1"/>
              <a:t>Season</a:t>
            </a:r>
            <a:r>
              <a:rPr lang="es-ES" dirty="0"/>
              <a:t> 2017-2021</a:t>
            </a:r>
          </a:p>
          <a:p>
            <a:pPr algn="just"/>
            <a:endParaRPr lang="es-ES" dirty="0"/>
          </a:p>
          <a:p>
            <a:pPr algn="just"/>
            <a:r>
              <a:rPr lang="es-ES" dirty="0" err="1"/>
              <a:t>Conditions</a:t>
            </a:r>
            <a:r>
              <a:rPr lang="es-ES" dirty="0"/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/>
              <a:t>RH &lt; 70%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 err="1"/>
              <a:t>Present</a:t>
            </a:r>
            <a:r>
              <a:rPr lang="es-ES" dirty="0"/>
              <a:t> </a:t>
            </a:r>
            <a:r>
              <a:rPr lang="es-ES" dirty="0" err="1"/>
              <a:t>Weather</a:t>
            </a:r>
            <a:r>
              <a:rPr lang="es-ES" dirty="0"/>
              <a:t> : DUST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 err="1"/>
              <a:t>Daily</a:t>
            </a:r>
            <a:r>
              <a:rPr lang="es-ES" dirty="0"/>
              <a:t> </a:t>
            </a:r>
            <a:r>
              <a:rPr lang="es-ES" dirty="0" err="1"/>
              <a:t>visibility</a:t>
            </a:r>
            <a:r>
              <a:rPr lang="es-ES" dirty="0"/>
              <a:t> mean&lt; 8km</a:t>
            </a:r>
          </a:p>
        </p:txBody>
      </p:sp>
    </p:spTree>
    <p:extLst>
      <p:ext uri="{BB962C8B-B14F-4D97-AF65-F5344CB8AC3E}">
        <p14:creationId xmlns:p14="http://schemas.microsoft.com/office/powerpoint/2010/main" val="335178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3059273" y="1010195"/>
            <a:ext cx="8904409" cy="4516120"/>
            <a:chOff x="2858965" y="546358"/>
            <a:chExt cx="9333034" cy="4762242"/>
          </a:xfrm>
        </p:grpSpPr>
        <p:grpSp>
          <p:nvGrpSpPr>
            <p:cNvPr id="21" name="Grupo 20"/>
            <p:cNvGrpSpPr/>
            <p:nvPr/>
          </p:nvGrpSpPr>
          <p:grpSpPr>
            <a:xfrm>
              <a:off x="2858965" y="982623"/>
              <a:ext cx="9333034" cy="4325977"/>
              <a:chOff x="2842492" y="1139562"/>
              <a:chExt cx="8804564" cy="4082754"/>
            </a:xfrm>
          </p:grpSpPr>
          <p:pic>
            <p:nvPicPr>
              <p:cNvPr id="16" name="Imagen 15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864" t="11035" r="10682" b="8479"/>
              <a:stretch/>
            </p:blipFill>
            <p:spPr>
              <a:xfrm>
                <a:off x="2842492" y="1139562"/>
                <a:ext cx="4660871" cy="2721239"/>
              </a:xfrm>
              <a:prstGeom prst="rect">
                <a:avLst/>
              </a:prstGeom>
            </p:spPr>
          </p:pic>
          <p:pic>
            <p:nvPicPr>
              <p:cNvPr id="15" name="Imagen 14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39" t="11043" r="10606" b="8418"/>
              <a:stretch/>
            </p:blipFill>
            <p:spPr>
              <a:xfrm>
                <a:off x="6986127" y="2499285"/>
                <a:ext cx="4660929" cy="2723031"/>
              </a:xfrm>
              <a:prstGeom prst="rect">
                <a:avLst/>
              </a:prstGeom>
            </p:spPr>
          </p:pic>
        </p:grpSp>
        <p:sp>
          <p:nvSpPr>
            <p:cNvPr id="25" name="CuadroTexto 24"/>
            <p:cNvSpPr txBox="1"/>
            <p:nvPr/>
          </p:nvSpPr>
          <p:spPr>
            <a:xfrm>
              <a:off x="8451321" y="862331"/>
              <a:ext cx="3167625" cy="146047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/>
                <a:t>Contingency table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/>
                <a:t>Define Index for evaluation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/>
                <a:t>No Green-Green days 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/>
                <a:t>Bootstrapping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/>
                <a:t>Parameter dependency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/>
                <a:t>Comparison with Persistence</a:t>
              </a: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5449455" y="854135"/>
              <a:ext cx="2474181" cy="156921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" name="CuadroTexto 22"/>
            <p:cNvSpPr txBox="1"/>
            <p:nvPr/>
          </p:nvSpPr>
          <p:spPr>
            <a:xfrm>
              <a:off x="5698934" y="546358"/>
              <a:ext cx="16177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err="1">
                  <a:solidFill>
                    <a:schemeClr val="accent1">
                      <a:lumMod val="50000"/>
                    </a:schemeClr>
                  </a:solidFill>
                </a:rPr>
                <a:t>Contingency</a:t>
              </a:r>
              <a:r>
                <a:rPr lang="es-ES" dirty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  <a:r>
                <a:rPr lang="es-ES" dirty="0" err="1">
                  <a:solidFill>
                    <a:schemeClr val="accent1">
                      <a:lumMod val="50000"/>
                    </a:schemeClr>
                  </a:solidFill>
                </a:rPr>
                <a:t>table</a:t>
              </a:r>
              <a:endParaRPr lang="es-ES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5569527" y="1237673"/>
              <a:ext cx="840509" cy="286327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0" name="Rectángulo 29"/>
            <p:cNvSpPr/>
            <p:nvPr/>
          </p:nvSpPr>
          <p:spPr>
            <a:xfrm>
              <a:off x="5977140" y="1016981"/>
              <a:ext cx="424805" cy="515747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2858965" y="947323"/>
              <a:ext cx="2470313" cy="1476026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Rectángulo 31"/>
            <p:cNvSpPr/>
            <p:nvPr/>
          </p:nvSpPr>
          <p:spPr>
            <a:xfrm>
              <a:off x="3177309" y="3068307"/>
              <a:ext cx="1921164" cy="533875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8" name="CuadroTexto 27"/>
            <p:cNvSpPr txBox="1"/>
            <p:nvPr/>
          </p:nvSpPr>
          <p:spPr>
            <a:xfrm>
              <a:off x="3315855" y="695325"/>
              <a:ext cx="12891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err="1">
                  <a:solidFill>
                    <a:srgbClr val="7030A0"/>
                  </a:solidFill>
                </a:rPr>
                <a:t>Bootstrapping</a:t>
              </a:r>
              <a:endParaRPr lang="es-ES" dirty="0">
                <a:solidFill>
                  <a:srgbClr val="7030A0"/>
                </a:solidFill>
              </a:endParaRPr>
            </a:p>
          </p:txBody>
        </p:sp>
      </p:grpSp>
      <p:sp>
        <p:nvSpPr>
          <p:cNvPr id="31" name="CuadroTexto 30"/>
          <p:cNvSpPr txBox="1"/>
          <p:nvPr/>
        </p:nvSpPr>
        <p:spPr>
          <a:xfrm>
            <a:off x="0" y="890644"/>
            <a:ext cx="28702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WAS </a:t>
            </a:r>
            <a:r>
              <a:rPr lang="es-ES" b="1" dirty="0" err="1"/>
              <a:t>Verification</a:t>
            </a:r>
            <a:endParaRPr lang="es-ES" b="1" dirty="0"/>
          </a:p>
          <a:p>
            <a:endParaRPr lang="es-ES" dirty="0"/>
          </a:p>
          <a:p>
            <a:endParaRPr lang="es-ES" dirty="0"/>
          </a:p>
          <a:p>
            <a:pPr algn="just"/>
            <a:r>
              <a:rPr lang="es-ES" dirty="0"/>
              <a:t>SYNOP </a:t>
            </a:r>
            <a:r>
              <a:rPr lang="es-ES" dirty="0" err="1"/>
              <a:t>Visibility</a:t>
            </a:r>
            <a:r>
              <a:rPr lang="es-ES" dirty="0"/>
              <a:t> vs Surface </a:t>
            </a:r>
            <a:r>
              <a:rPr lang="es-ES" dirty="0" err="1"/>
              <a:t>Concentration</a:t>
            </a:r>
            <a:r>
              <a:rPr lang="es-ES" dirty="0"/>
              <a:t> (</a:t>
            </a:r>
            <a:r>
              <a:rPr lang="es-ES" dirty="0" err="1"/>
              <a:t>Multimodel</a:t>
            </a:r>
            <a:r>
              <a:rPr lang="es-ES" dirty="0"/>
              <a:t>)</a:t>
            </a:r>
          </a:p>
          <a:p>
            <a:endParaRPr lang="es-ES" dirty="0"/>
          </a:p>
          <a:p>
            <a:pPr algn="just"/>
            <a:r>
              <a:rPr lang="es-ES" dirty="0" err="1"/>
              <a:t>Visibility</a:t>
            </a:r>
            <a:r>
              <a:rPr lang="es-ES" dirty="0"/>
              <a:t> and </a:t>
            </a:r>
            <a:r>
              <a:rPr lang="es-ES" dirty="0" err="1"/>
              <a:t>Concentration</a:t>
            </a:r>
            <a:r>
              <a:rPr lang="es-ES" dirty="0"/>
              <a:t> </a:t>
            </a:r>
            <a:r>
              <a:rPr lang="es-ES" dirty="0" err="1"/>
              <a:t>Thresholds</a:t>
            </a:r>
            <a:r>
              <a:rPr lang="es-ES" dirty="0"/>
              <a:t> </a:t>
            </a:r>
            <a:r>
              <a:rPr lang="es-ES" dirty="0" err="1"/>
              <a:t>from</a:t>
            </a:r>
            <a:r>
              <a:rPr lang="es-ES" dirty="0"/>
              <a:t> 2017-2022 data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259569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793058" y="2272115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ct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ctr">
              <a:buClr>
                <a:srgbClr val="FFFFFF"/>
              </a:buClr>
              <a:buSzPts val="4800"/>
            </a:pPr>
            <a:r>
              <a:rPr lang="en-GB" sz="4800" b="1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Training Workshops</a:t>
            </a:r>
          </a:p>
          <a:p>
            <a:pPr algn="ctr">
              <a:buClr>
                <a:srgbClr val="FFFFFF"/>
              </a:buClr>
              <a:buSzPts val="4800"/>
            </a:pPr>
            <a:r>
              <a:rPr lang="en-GB" sz="4800" b="1" dirty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(Online)</a:t>
            </a:r>
            <a:endParaRPr lang="en-GB" sz="4800" dirty="0"/>
          </a:p>
          <a:p>
            <a:pPr algn="ctr">
              <a:buClr>
                <a:srgbClr val="FFFFFF"/>
              </a:buClr>
              <a:buSzPts val="4800"/>
            </a:pPr>
            <a:endParaRPr lang="en-GB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05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217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958362"/>
              </p:ext>
            </p:extLst>
          </p:nvPr>
        </p:nvGraphicFramePr>
        <p:xfrm>
          <a:off x="4714841" y="831282"/>
          <a:ext cx="5733685" cy="2192718"/>
        </p:xfrm>
        <a:graphic>
          <a:graphicData uri="http://schemas.openxmlformats.org/drawingml/2006/table">
            <a:tbl>
              <a:tblPr firstRow="1" bandRow="1">
                <a:tableStyleId>{55E3082E-8BF3-445E-AE46-06713B7FABE0}</a:tableStyleId>
              </a:tblPr>
              <a:tblGrid>
                <a:gridCol w="3178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47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8293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+mj-lt"/>
                        </a:rPr>
                        <a:t>MAC-CLIMA Workshop on SDS-WAS West Africa</a:t>
                      </a:r>
                      <a:endParaRPr lang="es-ES" sz="1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>
                          <a:latin typeface="+mj-lt"/>
                        </a:rPr>
                        <a:t>Fecha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7866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+mj-lt"/>
                        </a:rPr>
                        <a:t>Senegal </a:t>
                      </a:r>
                      <a:endParaRPr lang="es-ES" sz="1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ES" sz="1600" b="1" dirty="0">
                          <a:latin typeface="+mj-lt"/>
                        </a:rPr>
                        <a:t>Marzo</a:t>
                      </a:r>
                      <a:r>
                        <a:rPr lang="es-ES" sz="1600" b="1" baseline="0" dirty="0">
                          <a:latin typeface="+mj-lt"/>
                        </a:rPr>
                        <a:t> </a:t>
                      </a:r>
                      <a:r>
                        <a:rPr lang="es-ES" sz="1600" b="1" dirty="0">
                          <a:latin typeface="+mj-lt"/>
                        </a:rPr>
                        <a:t>2021</a:t>
                      </a:r>
                      <a:endParaRPr lang="es-ES" sz="1600" dirty="0"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7866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+mj-lt"/>
                        </a:rPr>
                        <a:t>Mauritania</a:t>
                      </a:r>
                      <a:endParaRPr lang="es-ES" sz="1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>
                          <a:latin typeface="+mj-lt"/>
                        </a:rPr>
                        <a:t>Enero 2022</a:t>
                      </a:r>
                      <a:endParaRPr lang="es-ES" sz="1600" dirty="0"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7866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212529"/>
                          </a:solidFill>
                          <a:latin typeface="+mj-lt"/>
                        </a:rPr>
                        <a:t>Cabo Verde </a:t>
                      </a:r>
                      <a:endParaRPr lang="es-ES" sz="16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>
                          <a:latin typeface="+mj-lt"/>
                        </a:rPr>
                        <a:t>Febrero 2023 </a:t>
                      </a:r>
                      <a:endParaRPr lang="es-ES" sz="1600" dirty="0"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5" name="Imagen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101" y="3083209"/>
            <a:ext cx="4859167" cy="3109504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0" y="890644"/>
            <a:ext cx="287020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English, French and </a:t>
            </a:r>
            <a:r>
              <a:rPr lang="es-ES" b="1" dirty="0" err="1"/>
              <a:t>Spanish</a:t>
            </a:r>
            <a:r>
              <a:rPr lang="es-ES" b="1" dirty="0"/>
              <a:t> training workshops.</a:t>
            </a:r>
          </a:p>
          <a:p>
            <a:endParaRPr lang="es-ES" dirty="0"/>
          </a:p>
          <a:p>
            <a:r>
              <a:rPr lang="es-ES" dirty="0"/>
              <a:t>More </a:t>
            </a:r>
            <a:r>
              <a:rPr lang="es-ES" dirty="0" err="1"/>
              <a:t>info</a:t>
            </a:r>
            <a:r>
              <a:rPr lang="es-ES" dirty="0"/>
              <a:t> in:</a:t>
            </a:r>
          </a:p>
          <a:p>
            <a:r>
              <a:rPr lang="es-ES" dirty="0">
                <a:hlinkClick r:id="rId8"/>
              </a:rPr>
              <a:t>https://dust.aemet.es/resources</a:t>
            </a:r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561849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7" name="Grupo 6"/>
          <p:cNvGrpSpPr/>
          <p:nvPr/>
        </p:nvGrpSpPr>
        <p:grpSpPr>
          <a:xfrm>
            <a:off x="7539340" y="3321795"/>
            <a:ext cx="4395073" cy="2608742"/>
            <a:chOff x="8081619" y="3676073"/>
            <a:chExt cx="3852793" cy="2254464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808" t="14193" r="26712" b="6018"/>
            <a:stretch/>
          </p:blipFill>
          <p:spPr>
            <a:xfrm>
              <a:off x="10658764" y="3676073"/>
              <a:ext cx="1275648" cy="2168108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0" t="14247" r="26748" b="4613"/>
            <a:stretch/>
          </p:blipFill>
          <p:spPr>
            <a:xfrm>
              <a:off x="9018482" y="3749964"/>
              <a:ext cx="1650280" cy="2180573"/>
            </a:xfrm>
            <a:prstGeom prst="rect">
              <a:avLst/>
            </a:prstGeom>
          </p:spPr>
        </p:pic>
        <p:pic>
          <p:nvPicPr>
            <p:cNvPr id="5" name="Imagen 4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85" t="13750" r="26467" b="6149"/>
            <a:stretch/>
          </p:blipFill>
          <p:spPr>
            <a:xfrm>
              <a:off x="8081619" y="3740727"/>
              <a:ext cx="1312684" cy="2176625"/>
            </a:xfrm>
            <a:prstGeom prst="rect">
              <a:avLst/>
            </a:prstGeom>
          </p:spPr>
        </p:pic>
      </p:grpSp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69" r="19255" b="6303"/>
          <a:stretch/>
        </p:blipFill>
        <p:spPr>
          <a:xfrm>
            <a:off x="3000848" y="977857"/>
            <a:ext cx="3807639" cy="2113690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2" b="6104"/>
          <a:stretch/>
        </p:blipFill>
        <p:spPr>
          <a:xfrm>
            <a:off x="7059134" y="977857"/>
            <a:ext cx="4896634" cy="2197253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00848" y="3375748"/>
            <a:ext cx="4275688" cy="2077390"/>
          </a:xfrm>
          <a:prstGeom prst="rect">
            <a:avLst/>
          </a:prstGeom>
          <a:effectLst>
            <a:softEdge rad="190500"/>
          </a:effectLst>
          <a:scene3d>
            <a:camera prst="orthographicFront"/>
            <a:lightRig rig="threePt" dir="t"/>
          </a:scene3d>
          <a:sp3d contourW="12700">
            <a:contourClr>
              <a:schemeClr val="tx1"/>
            </a:contourClr>
          </a:sp3d>
        </p:spPr>
      </p:pic>
      <p:sp>
        <p:nvSpPr>
          <p:cNvPr id="18" name="CuadroTexto 17"/>
          <p:cNvSpPr txBox="1"/>
          <p:nvPr/>
        </p:nvSpPr>
        <p:spPr>
          <a:xfrm>
            <a:off x="0" y="890644"/>
            <a:ext cx="287020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English, French and </a:t>
            </a:r>
            <a:r>
              <a:rPr lang="es-ES" b="1" dirty="0" err="1"/>
              <a:t>Spanish</a:t>
            </a:r>
            <a:r>
              <a:rPr lang="es-ES" b="1" dirty="0"/>
              <a:t> training workshops.</a:t>
            </a:r>
          </a:p>
          <a:p>
            <a:endParaRPr lang="es-ES" dirty="0"/>
          </a:p>
          <a:p>
            <a:r>
              <a:rPr lang="es-ES" dirty="0"/>
              <a:t>More </a:t>
            </a:r>
            <a:r>
              <a:rPr lang="es-ES" dirty="0" err="1"/>
              <a:t>info</a:t>
            </a:r>
            <a:r>
              <a:rPr lang="es-ES" dirty="0"/>
              <a:t> in:</a:t>
            </a:r>
          </a:p>
          <a:p>
            <a:r>
              <a:rPr lang="es-ES" dirty="0">
                <a:hlinkClick r:id="rId13"/>
              </a:rPr>
              <a:t>https://dust.aemet.es/resources</a:t>
            </a:r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606374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793058" y="1932475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ct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ctr">
              <a:buClr>
                <a:srgbClr val="FFFFFF"/>
              </a:buClr>
              <a:buSzPts val="4800"/>
            </a:pPr>
            <a:r>
              <a:rPr lang="en-GB" sz="4800" b="1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Conclusiones</a:t>
            </a:r>
            <a:endParaRPr lang="en-GB" sz="4800" dirty="0"/>
          </a:p>
          <a:p>
            <a:pPr algn="ctr">
              <a:buClr>
                <a:srgbClr val="FFFFFF"/>
              </a:buClr>
              <a:buSzPts val="4800"/>
            </a:pPr>
            <a:endParaRPr lang="en-GB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06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132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014620" y="737859"/>
            <a:ext cx="8919791" cy="481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/>
              <a:t>PM10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dirty="0"/>
              <a:t>A new instrument, more autonomous and easier to repair and install, has been designed.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dirty="0"/>
              <a:t>Their autonomy allows us to install them in places without fixed internet network and power supply.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600" dirty="0"/>
          </a:p>
          <a:p>
            <a:pPr algn="just"/>
            <a:r>
              <a:rPr lang="en-US" sz="1600" b="1" dirty="0" err="1"/>
              <a:t>Calitoo</a:t>
            </a:r>
            <a:endParaRPr lang="en-US" sz="160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dirty="0" err="1"/>
              <a:t>Calitoo</a:t>
            </a:r>
            <a:r>
              <a:rPr lang="en-US" sz="1500" dirty="0"/>
              <a:t> photometers are a good complement to the AERONET network.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b="1" dirty="0"/>
              <a:t>WAS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dirty="0"/>
              <a:t>A warning system has been developed that allows dust and sand events to be quickly evaluated.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ZA" sz="1500" dirty="0"/>
              <a:t>First administrative divisions are difficult to evaluate and forecast due </a:t>
            </a:r>
            <a:r>
              <a:rPr lang="en-US" sz="1500" dirty="0"/>
              <a:t>to their heterogeneity.</a:t>
            </a:r>
          </a:p>
          <a:p>
            <a:pPr algn="just"/>
            <a:endParaRPr lang="en-ZA" sz="1500" dirty="0"/>
          </a:p>
          <a:p>
            <a:pPr algn="just"/>
            <a:r>
              <a:rPr lang="es-ES" sz="1600" b="1" dirty="0"/>
              <a:t>Training Workshops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dirty="0"/>
              <a:t>Dissemination of knowledge and prediction products available on the BDRC website.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sz="1600" dirty="0"/>
          </a:p>
          <a:p>
            <a:pPr algn="just"/>
            <a:r>
              <a:rPr lang="es-ES" sz="1600" b="1" dirty="0" err="1"/>
              <a:t>Future</a:t>
            </a:r>
            <a:r>
              <a:rPr lang="es-ES" sz="1600" b="1" dirty="0"/>
              <a:t> </a:t>
            </a:r>
            <a:r>
              <a:rPr lang="es-ES" sz="1600" b="1" dirty="0" err="1"/>
              <a:t>Tasks</a:t>
            </a:r>
            <a:endParaRPr lang="en-US" sz="16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dirty="0"/>
              <a:t>Improve the </a:t>
            </a:r>
            <a:r>
              <a:rPr lang="en-ZA" sz="1500" dirty="0"/>
              <a:t>forecast regions</a:t>
            </a:r>
            <a:r>
              <a:rPr lang="en-US" sz="1500" dirty="0"/>
              <a:t> for the WAS.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dirty="0"/>
              <a:t>Monitoring PM10 data from new sensors.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dirty="0"/>
              <a:t>Expand the observation network to have data of dust events.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dirty="0"/>
              <a:t>Expand and improve the product catalogue, visibility probability maps, vertical profiles ...</a:t>
            </a:r>
            <a:endParaRPr lang="es-ES" sz="1500" dirty="0"/>
          </a:p>
          <a:p>
            <a:endParaRPr lang="en-ZA" dirty="0"/>
          </a:p>
        </p:txBody>
      </p:sp>
      <p:sp>
        <p:nvSpPr>
          <p:cNvPr id="8" name="CuadroTexto 7"/>
          <p:cNvSpPr txBox="1"/>
          <p:nvPr/>
        </p:nvSpPr>
        <p:spPr>
          <a:xfrm>
            <a:off x="0" y="890644"/>
            <a:ext cx="28702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/>
              <a:t>Main</a:t>
            </a:r>
            <a:r>
              <a:rPr lang="es-ES" b="1" dirty="0"/>
              <a:t> </a:t>
            </a:r>
            <a:r>
              <a:rPr lang="es-ES" b="1" dirty="0" err="1"/>
              <a:t>Conclusions</a:t>
            </a:r>
            <a:endParaRPr lang="es-ES" b="1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591507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4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7" name="Google Shape;537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374" y="5246017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p24"/>
          <p:cNvSpPr txBox="1"/>
          <p:nvPr/>
        </p:nvSpPr>
        <p:spPr>
          <a:xfrm>
            <a:off x="5088211" y="1512256"/>
            <a:ext cx="5420316" cy="2778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3200"/>
              <a:buFont typeface="Arial"/>
              <a:buNone/>
            </a:pPr>
            <a:r>
              <a:rPr lang="en-GB" sz="3200" dirty="0" err="1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Gracias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GB" sz="3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Obrigado</a:t>
            </a:r>
            <a:endParaRPr sz="3200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3200"/>
              <a:buFont typeface="Arial"/>
              <a:buNone/>
            </a:pPr>
            <a:r>
              <a:rPr lang="en-GB" sz="3200" dirty="0" err="1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Merci</a:t>
            </a:r>
            <a:r>
              <a:rPr lang="en-GB" sz="3200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 Beaucoup 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b="1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 dirty="0"/>
          </a:p>
        </p:txBody>
      </p:sp>
      <p:sp>
        <p:nvSpPr>
          <p:cNvPr id="540" name="Google Shape;540;p24"/>
          <p:cNvSpPr/>
          <p:nvPr/>
        </p:nvSpPr>
        <p:spPr>
          <a:xfrm>
            <a:off x="8446052" y="4624251"/>
            <a:ext cx="3122061" cy="1149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2" name="Google Shape;542;p24"/>
          <p:cNvPicPr preferRelativeResize="0"/>
          <p:nvPr/>
        </p:nvPicPr>
        <p:blipFill rotWithShape="1">
          <a:blip r:embed="rId5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FB30012-B0BB-9D52-9714-F77BBE8594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31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8" name="Google Shape;108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"/>
          <p:cNvSpPr txBox="1">
            <a:spLocks noGrp="1"/>
          </p:cNvSpPr>
          <p:nvPr>
            <p:ph type="title"/>
          </p:nvPr>
        </p:nvSpPr>
        <p:spPr>
          <a:xfrm>
            <a:off x="2864836" y="731371"/>
            <a:ext cx="1085370" cy="4944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2000"/>
              <a:buFont typeface="Arial"/>
              <a:buNone/>
            </a:pPr>
            <a:r>
              <a:rPr lang="en-GB" sz="2000" b="1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ÍNDICE</a:t>
            </a:r>
            <a:endParaRPr dirty="0"/>
          </a:p>
        </p:txBody>
      </p:sp>
      <p:pic>
        <p:nvPicPr>
          <p:cNvPr id="110" name="Google Shape;110;p2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"/>
          <p:cNvSpPr txBox="1"/>
          <p:nvPr/>
        </p:nvSpPr>
        <p:spPr>
          <a:xfrm>
            <a:off x="3349025" y="2239137"/>
            <a:ext cx="1067013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r>
              <a:rPr lang="en-GB" sz="1400" b="1" i="0" u="none" strike="noStrike" cap="none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Tasks</a:t>
            </a:r>
            <a:endParaRPr dirty="0"/>
          </a:p>
        </p:txBody>
      </p:sp>
      <p:sp>
        <p:nvSpPr>
          <p:cNvPr id="112" name="Google Shape;112;p2"/>
          <p:cNvSpPr txBox="1"/>
          <p:nvPr/>
        </p:nvSpPr>
        <p:spPr>
          <a:xfrm>
            <a:off x="3387502" y="1653607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01</a:t>
            </a:r>
            <a:endParaRPr dirty="0"/>
          </a:p>
        </p:txBody>
      </p:sp>
      <p:sp>
        <p:nvSpPr>
          <p:cNvPr id="113" name="Google Shape;113;p2"/>
          <p:cNvSpPr txBox="1"/>
          <p:nvPr/>
        </p:nvSpPr>
        <p:spPr>
          <a:xfrm>
            <a:off x="5715185" y="2455023"/>
            <a:ext cx="2278123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>
              <a:buClr>
                <a:srgbClr val="434343"/>
              </a:buClr>
              <a:buSzPts val="1400"/>
            </a:pPr>
            <a:r>
              <a:rPr lang="en-GB" b="1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PM10  Measuring </a:t>
            </a:r>
            <a:r>
              <a:rPr lang="en-GB" sz="1400" b="1" i="0" u="none" strike="noStrike" cap="none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Stations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sp>
        <p:nvSpPr>
          <p:cNvPr id="114" name="Google Shape;114;p2"/>
          <p:cNvSpPr txBox="1"/>
          <p:nvPr/>
        </p:nvSpPr>
        <p:spPr>
          <a:xfrm>
            <a:off x="6379897" y="1617733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02</a:t>
            </a:r>
            <a:endParaRPr dirty="0"/>
          </a:p>
        </p:txBody>
      </p:sp>
      <p:sp>
        <p:nvSpPr>
          <p:cNvPr id="14" name="Google Shape;115;p2"/>
          <p:cNvSpPr/>
          <p:nvPr/>
        </p:nvSpPr>
        <p:spPr>
          <a:xfrm>
            <a:off x="2864836" y="4158124"/>
            <a:ext cx="8206288" cy="45719"/>
          </a:xfrm>
          <a:prstGeom prst="rect">
            <a:avLst/>
          </a:prstGeom>
          <a:solidFill>
            <a:srgbClr val="BFBFBF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14;p2"/>
          <p:cNvSpPr txBox="1"/>
          <p:nvPr/>
        </p:nvSpPr>
        <p:spPr>
          <a:xfrm>
            <a:off x="9146299" y="1613430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03</a:t>
            </a:r>
            <a:endParaRPr dirty="0"/>
          </a:p>
        </p:txBody>
      </p:sp>
      <p:sp>
        <p:nvSpPr>
          <p:cNvPr id="16" name="Google Shape;114;p2"/>
          <p:cNvSpPr txBox="1"/>
          <p:nvPr/>
        </p:nvSpPr>
        <p:spPr>
          <a:xfrm>
            <a:off x="3372433" y="3487002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04</a:t>
            </a:r>
            <a:endParaRPr dirty="0"/>
          </a:p>
        </p:txBody>
      </p:sp>
      <p:sp>
        <p:nvSpPr>
          <p:cNvPr id="17" name="Google Shape;114;p2"/>
          <p:cNvSpPr txBox="1"/>
          <p:nvPr/>
        </p:nvSpPr>
        <p:spPr>
          <a:xfrm>
            <a:off x="6330065" y="3511345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05</a:t>
            </a:r>
            <a:endParaRPr dirty="0"/>
          </a:p>
        </p:txBody>
      </p:sp>
      <p:sp>
        <p:nvSpPr>
          <p:cNvPr id="18" name="Google Shape;114;p2"/>
          <p:cNvSpPr txBox="1"/>
          <p:nvPr/>
        </p:nvSpPr>
        <p:spPr>
          <a:xfrm>
            <a:off x="9165349" y="3511345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06</a:t>
            </a:r>
            <a:endParaRPr dirty="0"/>
          </a:p>
        </p:txBody>
      </p:sp>
      <p:sp>
        <p:nvSpPr>
          <p:cNvPr id="19" name="Google Shape;113;p2"/>
          <p:cNvSpPr txBox="1"/>
          <p:nvPr/>
        </p:nvSpPr>
        <p:spPr>
          <a:xfrm>
            <a:off x="2814829" y="4587418"/>
            <a:ext cx="2072858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r>
              <a:rPr lang="en-GB" sz="1400" b="1" i="0" u="none" strike="noStrike" cap="none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Warning Advisory System (WAS)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sp>
        <p:nvSpPr>
          <p:cNvPr id="20" name="Google Shape;113;p2"/>
          <p:cNvSpPr txBox="1"/>
          <p:nvPr/>
        </p:nvSpPr>
        <p:spPr>
          <a:xfrm>
            <a:off x="9165349" y="4427187"/>
            <a:ext cx="1105776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buClr>
                <a:srgbClr val="434343"/>
              </a:buClr>
              <a:buSzPts val="1400"/>
            </a:pPr>
            <a:r>
              <a:rPr lang="en-GB" b="1" dirty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Conclusions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sp>
        <p:nvSpPr>
          <p:cNvPr id="21" name="Google Shape;113;p2"/>
          <p:cNvSpPr txBox="1"/>
          <p:nvPr/>
        </p:nvSpPr>
        <p:spPr>
          <a:xfrm>
            <a:off x="9064767" y="2446269"/>
            <a:ext cx="1186857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buClr>
                <a:srgbClr val="434343"/>
              </a:buClr>
              <a:buSzPts val="1400"/>
            </a:pPr>
            <a:r>
              <a:rPr lang="en-GB" sz="1400" b="1" i="0" u="none" strike="noStrike" cap="none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Calitoo</a:t>
            </a:r>
            <a:r>
              <a:rPr lang="en-GB" sz="1400" b="1" i="0" u="none" strike="noStrike" cap="none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- AOD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sp>
        <p:nvSpPr>
          <p:cNvPr id="22" name="Google Shape;113;p2"/>
          <p:cNvSpPr txBox="1"/>
          <p:nvPr/>
        </p:nvSpPr>
        <p:spPr>
          <a:xfrm>
            <a:off x="6088287" y="4582080"/>
            <a:ext cx="1557839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>
              <a:buClr>
                <a:srgbClr val="434343"/>
              </a:buClr>
              <a:buSzPts val="1400"/>
            </a:pPr>
            <a:r>
              <a:rPr lang="en-GB" sz="1400" b="1" i="0" u="none" strike="noStrike" cap="none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Training Workshops</a:t>
            </a:r>
          </a:p>
          <a:p>
            <a:pPr algn="ctr">
              <a:buClr>
                <a:srgbClr val="434343"/>
              </a:buClr>
              <a:buSzPts val="1400"/>
            </a:pPr>
            <a:r>
              <a:rPr lang="en-GB" b="1" dirty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(Online)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pic>
        <p:nvPicPr>
          <p:cNvPr id="49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B5BEC45-AECD-DBCD-6641-150F30AC70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5" name="Google Shape;115;p2">
            <a:extLst>
              <a:ext uri="{FF2B5EF4-FFF2-40B4-BE49-F238E27FC236}">
                <a16:creationId xmlns:a16="http://schemas.microsoft.com/office/drawing/2014/main" id="{50C6A6EB-3805-E38F-4FE8-41A09E76EFBA}"/>
              </a:ext>
            </a:extLst>
          </p:cNvPr>
          <p:cNvSpPr/>
          <p:nvPr/>
        </p:nvSpPr>
        <p:spPr>
          <a:xfrm>
            <a:off x="2864836" y="3013457"/>
            <a:ext cx="8206288" cy="45719"/>
          </a:xfrm>
          <a:prstGeom prst="rect">
            <a:avLst/>
          </a:prstGeom>
          <a:solidFill>
            <a:srgbClr val="BFBFBF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09326" y="1217767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3" name="CuadroTexto 2"/>
          <p:cNvSpPr txBox="1"/>
          <p:nvPr/>
        </p:nvSpPr>
        <p:spPr>
          <a:xfrm>
            <a:off x="1" y="1008457"/>
            <a:ext cx="2864836" cy="3036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Gerardo García-Castrillo</a:t>
            </a:r>
            <a:r>
              <a:rPr lang="es-ES" baseline="30000" dirty="0"/>
              <a:t>1,2</a:t>
            </a:r>
            <a:endParaRPr lang="es-ES" dirty="0"/>
          </a:p>
          <a:p>
            <a:pPr algn="just"/>
            <a:r>
              <a:rPr lang="es-ES" dirty="0" err="1"/>
              <a:t>Ernest</a:t>
            </a:r>
            <a:r>
              <a:rPr lang="es-ES" dirty="0"/>
              <a:t> Werner</a:t>
            </a:r>
            <a:r>
              <a:rPr lang="es-ES" baseline="30000" dirty="0"/>
              <a:t>1,2</a:t>
            </a:r>
            <a:endParaRPr lang="es-ES" dirty="0"/>
          </a:p>
          <a:p>
            <a:pPr algn="just"/>
            <a:r>
              <a:rPr lang="es-ES" dirty="0"/>
              <a:t>África Barreto</a:t>
            </a:r>
            <a:r>
              <a:rPr lang="es-ES" baseline="30000" dirty="0"/>
              <a:t>3</a:t>
            </a:r>
            <a:endParaRPr lang="es-ES" dirty="0"/>
          </a:p>
          <a:p>
            <a:endParaRPr lang="es-ES" baseline="30000" dirty="0"/>
          </a:p>
          <a:p>
            <a:pPr algn="just"/>
            <a:r>
              <a:rPr lang="es-ES" baseline="30000" dirty="0"/>
              <a:t>1</a:t>
            </a:r>
            <a:r>
              <a:rPr lang="es-ES" dirty="0"/>
              <a:t>Barcelona </a:t>
            </a:r>
            <a:r>
              <a:rPr lang="es-ES" dirty="0" err="1"/>
              <a:t>Dust</a:t>
            </a:r>
            <a:r>
              <a:rPr lang="es-ES" dirty="0"/>
              <a:t> Regional Centre, Territorial </a:t>
            </a:r>
            <a:r>
              <a:rPr lang="es-ES" dirty="0" err="1"/>
              <a:t>Delegation</a:t>
            </a:r>
            <a:r>
              <a:rPr lang="es-ES" dirty="0"/>
              <a:t> of AEMET in </a:t>
            </a:r>
            <a:r>
              <a:rPr lang="es-ES" dirty="0" err="1"/>
              <a:t>Catalonia</a:t>
            </a:r>
            <a:r>
              <a:rPr lang="es-ES" dirty="0"/>
              <a:t>, </a:t>
            </a:r>
            <a:r>
              <a:rPr lang="es-ES" dirty="0" err="1"/>
              <a:t>State</a:t>
            </a:r>
            <a:r>
              <a:rPr lang="es-ES" dirty="0"/>
              <a:t> </a:t>
            </a:r>
            <a:r>
              <a:rPr lang="es-ES" dirty="0" err="1"/>
              <a:t>Meteorological</a:t>
            </a:r>
            <a:r>
              <a:rPr lang="es-ES" dirty="0"/>
              <a:t> Agency (AEMET)</a:t>
            </a:r>
          </a:p>
          <a:p>
            <a:pPr algn="just"/>
            <a:r>
              <a:rPr lang="es-ES" baseline="30000" dirty="0"/>
              <a:t>2</a:t>
            </a:r>
            <a:r>
              <a:rPr lang="es-ES" dirty="0"/>
              <a:t>WMO Barcelona </a:t>
            </a:r>
            <a:r>
              <a:rPr lang="es-ES" dirty="0" err="1"/>
              <a:t>Dust</a:t>
            </a:r>
            <a:r>
              <a:rPr lang="es-ES" dirty="0"/>
              <a:t> Regional Center (AEMET-BSC)</a:t>
            </a:r>
          </a:p>
          <a:p>
            <a:pPr algn="just"/>
            <a:r>
              <a:rPr lang="es-ES" baseline="30000" dirty="0"/>
              <a:t>3</a:t>
            </a:r>
            <a:r>
              <a:rPr lang="es-ES" dirty="0"/>
              <a:t>Izaña </a:t>
            </a:r>
            <a:r>
              <a:rPr lang="es-ES" dirty="0" err="1"/>
              <a:t>Atmospheric</a:t>
            </a:r>
            <a:r>
              <a:rPr lang="es-ES" dirty="0"/>
              <a:t> </a:t>
            </a:r>
            <a:r>
              <a:rPr lang="es-ES" dirty="0" err="1"/>
              <a:t>Research</a:t>
            </a:r>
            <a:r>
              <a:rPr lang="es-ES" dirty="0"/>
              <a:t> Center (IARC), </a:t>
            </a:r>
            <a:r>
              <a:rPr lang="es-ES" dirty="0" err="1"/>
              <a:t>State</a:t>
            </a:r>
            <a:r>
              <a:rPr lang="es-ES" dirty="0"/>
              <a:t> </a:t>
            </a:r>
            <a:r>
              <a:rPr lang="es-ES" dirty="0" err="1"/>
              <a:t>Meteorological</a:t>
            </a:r>
            <a:r>
              <a:rPr lang="es-ES" dirty="0"/>
              <a:t> Agency (AEMET), Santa Cruz de Tenerife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5938981" y="1782094"/>
            <a:ext cx="3980873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ctr">
              <a:buClr>
                <a:srgbClr val="FFFFFF"/>
              </a:buClr>
              <a:buSzPts val="4800"/>
            </a:pPr>
            <a:r>
              <a:rPr lang="en-GB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Tasks</a:t>
            </a: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01</a:t>
            </a:r>
            <a:endParaRPr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8" name="CuadroTexto 16"/>
          <p:cNvSpPr txBox="1"/>
          <p:nvPr/>
        </p:nvSpPr>
        <p:spPr>
          <a:xfrm>
            <a:off x="3059918" y="791881"/>
            <a:ext cx="883751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400" b="1" dirty="0"/>
              <a:t>Specific Objective 1:</a:t>
            </a:r>
          </a:p>
          <a:p>
            <a:pPr algn="just"/>
            <a:r>
              <a:rPr lang="en-US" sz="1400" dirty="0"/>
              <a:t>Promote and develop a joint strategy that allows the climate change phenomenon to be monitored in a coordinated and precise manner within the cooperation space and to promote the production of scientific knowledge that helps to understand this phenomenon with the utmost precision.</a:t>
            </a:r>
          </a:p>
          <a:p>
            <a:pPr algn="just"/>
            <a:endParaRPr lang="en-US" sz="1400" dirty="0"/>
          </a:p>
          <a:p>
            <a:pPr algn="just"/>
            <a:r>
              <a:rPr lang="en-US" sz="1400" b="1" dirty="0"/>
              <a:t>Activity 2.1.2:</a:t>
            </a:r>
          </a:p>
          <a:p>
            <a:pPr algn="just"/>
            <a:r>
              <a:rPr lang="en-US" sz="1400" dirty="0"/>
              <a:t>Increase the technical and human training of the actors responsible for the meteorological and oceanographic observation of the climate change phenomenon in the cooperation space.</a:t>
            </a:r>
            <a:endParaRPr lang="es-ES" sz="1400" dirty="0"/>
          </a:p>
          <a:p>
            <a:pPr algn="just"/>
            <a:endParaRPr lang="en-US" sz="1400" dirty="0"/>
          </a:p>
        </p:txBody>
      </p:sp>
      <p:sp>
        <p:nvSpPr>
          <p:cNvPr id="5" name="CuadroTexto 4"/>
          <p:cNvSpPr txBox="1"/>
          <p:nvPr/>
        </p:nvSpPr>
        <p:spPr>
          <a:xfrm>
            <a:off x="3059918" y="2690099"/>
            <a:ext cx="883751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GOAL</a:t>
            </a:r>
            <a:r>
              <a:rPr lang="en-US" sz="2000" dirty="0"/>
              <a:t>:</a:t>
            </a:r>
          </a:p>
          <a:p>
            <a:pPr lvl="1" algn="just"/>
            <a:r>
              <a:rPr lang="en-US" sz="2000" dirty="0"/>
              <a:t>To reduce the risk of the climate change through forecasting products from atmospheric dust models.</a:t>
            </a:r>
          </a:p>
          <a:p>
            <a:pPr lvl="1" algn="just"/>
            <a:endParaRPr lang="en-US" sz="2000" dirty="0"/>
          </a:p>
          <a:p>
            <a:pPr algn="just"/>
            <a:r>
              <a:rPr lang="en-US" sz="2000" b="1" dirty="0"/>
              <a:t>Main Tasks: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/>
              <a:t>Installation of a PM sensor and delivery of hand-held sun-photometers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/>
              <a:t>Development and Evaluation of an SDS Warning System for Senegal, Mauritania and Cape Verde</a:t>
            </a:r>
            <a:endParaRPr lang="es-ES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/>
              <a:t>Online training workshops</a:t>
            </a:r>
          </a:p>
          <a:p>
            <a:pPr lvl="1" algn="just"/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232833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758220" y="1819269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>
              <a:buClr>
                <a:srgbClr val="FFFFFF"/>
              </a:buClr>
              <a:buSzPts val="4800"/>
            </a:pPr>
            <a:r>
              <a:rPr lang="en-GB" sz="4800" b="1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PM10 Measuring Stations</a:t>
            </a:r>
            <a:endParaRPr lang="en-GB" sz="4800" dirty="0"/>
          </a:p>
          <a:p>
            <a:pPr algn="ctr">
              <a:buClr>
                <a:srgbClr val="FFFFFF"/>
              </a:buClr>
              <a:buSzPts val="4800"/>
            </a:pPr>
            <a:endParaRPr lang="en-GB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02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086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7" name="Picture 2" descr="http://172.24.139.49/PMVisTemHum/Mauritania/2022/06/20220617GQN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700" y="886753"/>
            <a:ext cx="6907213" cy="477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2633" y="1123624"/>
            <a:ext cx="1661779" cy="3418517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0" y="890644"/>
            <a:ext cx="28702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PM10 vs </a:t>
            </a:r>
            <a:r>
              <a:rPr lang="es-ES" b="1" dirty="0" err="1"/>
              <a:t>visibility</a:t>
            </a:r>
            <a:r>
              <a:rPr lang="es-ES" b="1" dirty="0"/>
              <a:t> </a:t>
            </a:r>
            <a:r>
              <a:rPr lang="es-ES" b="1" dirty="0" err="1"/>
              <a:t>from</a:t>
            </a:r>
            <a:r>
              <a:rPr lang="es-ES" b="1" dirty="0"/>
              <a:t> METAR </a:t>
            </a:r>
            <a:r>
              <a:rPr lang="es-ES" b="1" dirty="0" err="1"/>
              <a:t>Bulletins</a:t>
            </a:r>
            <a:endParaRPr lang="es-ES" b="1" dirty="0"/>
          </a:p>
          <a:p>
            <a:endParaRPr lang="es-ES" dirty="0"/>
          </a:p>
          <a:p>
            <a:pPr algn="just"/>
            <a:r>
              <a:rPr lang="es-ES" dirty="0" err="1"/>
              <a:t>Tasks</a:t>
            </a:r>
            <a:r>
              <a:rPr lang="es-ES" dirty="0"/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 err="1"/>
              <a:t>Choosing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best</a:t>
            </a:r>
            <a:r>
              <a:rPr lang="es-ES" dirty="0"/>
              <a:t> </a:t>
            </a:r>
            <a:r>
              <a:rPr lang="es-ES" dirty="0" err="1"/>
              <a:t>low-cost</a:t>
            </a:r>
            <a:r>
              <a:rPr lang="es-ES" dirty="0"/>
              <a:t> sensor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/>
              <a:t>Sensor </a:t>
            </a:r>
            <a:r>
              <a:rPr lang="es-ES" dirty="0" err="1"/>
              <a:t>calibration</a:t>
            </a:r>
            <a:endParaRPr lang="es-ES" dirty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3551000" y="5698920"/>
            <a:ext cx="29995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PM10C (PM10 </a:t>
            </a:r>
            <a:r>
              <a:rPr lang="en-GB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Calibrated</a:t>
            </a:r>
            <a:r>
              <a:rPr lang="es-ES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)</a:t>
            </a:r>
          </a:p>
          <a:p>
            <a:r>
              <a:rPr lang="en-US" b="1" dirty="0">
                <a:solidFill>
                  <a:srgbClr val="FF0000"/>
                </a:solidFill>
              </a:rPr>
              <a:t>Calibrated</a:t>
            </a:r>
            <a:r>
              <a:rPr lang="es-ES" b="1" dirty="0">
                <a:solidFill>
                  <a:srgbClr val="FF0000"/>
                </a:solidFill>
              </a:rPr>
              <a:t> Rolling mean (PM10C)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3551000" y="506676"/>
            <a:ext cx="2185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PM10 (PM10 </a:t>
            </a:r>
            <a:r>
              <a:rPr lang="es-ES" b="1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measured</a:t>
            </a:r>
            <a:r>
              <a:rPr lang="es-ES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)</a:t>
            </a:r>
          </a:p>
          <a:p>
            <a:r>
              <a:rPr lang="es-ES" b="1" dirty="0">
                <a:solidFill>
                  <a:srgbClr val="FF0000"/>
                </a:solidFill>
              </a:rPr>
              <a:t>Rolling mean (PM10)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7176773" y="5419621"/>
            <a:ext cx="3318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dirty="0" err="1">
                <a:solidFill>
                  <a:schemeClr val="accent6">
                    <a:lumMod val="75000"/>
                  </a:schemeClr>
                </a:solidFill>
              </a:rPr>
              <a:t>Humidity</a:t>
            </a:r>
            <a:endParaRPr lang="es-ES" b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s-ES" b="1" dirty="0" err="1">
                <a:solidFill>
                  <a:srgbClr val="1B0BEF"/>
                </a:solidFill>
              </a:rPr>
              <a:t>Concentration</a:t>
            </a:r>
            <a:r>
              <a:rPr lang="es-ES" b="1" dirty="0">
                <a:solidFill>
                  <a:srgbClr val="1B0BEF"/>
                </a:solidFill>
              </a:rPr>
              <a:t> </a:t>
            </a:r>
            <a:r>
              <a:rPr lang="es-ES" b="1" dirty="0" err="1">
                <a:solidFill>
                  <a:srgbClr val="1B0BEF"/>
                </a:solidFill>
              </a:rPr>
              <a:t>from</a:t>
            </a:r>
            <a:r>
              <a:rPr lang="es-ES" b="1" dirty="0">
                <a:solidFill>
                  <a:srgbClr val="1B0BEF"/>
                </a:solidFill>
              </a:rPr>
              <a:t> METAR </a:t>
            </a:r>
            <a:r>
              <a:rPr lang="es-ES" b="1" dirty="0" err="1">
                <a:solidFill>
                  <a:srgbClr val="1B0BEF"/>
                </a:solidFill>
              </a:rPr>
              <a:t>Visibility</a:t>
            </a:r>
            <a:endParaRPr lang="es-ES" b="1" dirty="0">
              <a:solidFill>
                <a:srgbClr val="1B0BEF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6421594" y="347224"/>
            <a:ext cx="1608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dirty="0" err="1">
                <a:solidFill>
                  <a:schemeClr val="accent4"/>
                </a:solidFill>
              </a:rPr>
              <a:t>Temperature</a:t>
            </a:r>
            <a:endParaRPr lang="es-ES" b="1" dirty="0">
              <a:solidFill>
                <a:schemeClr val="accent4"/>
              </a:solidFill>
            </a:endParaRPr>
          </a:p>
          <a:p>
            <a:pPr algn="ctr"/>
            <a:r>
              <a:rPr lang="es-ES" b="1" dirty="0"/>
              <a:t>METAR </a:t>
            </a:r>
            <a:r>
              <a:rPr lang="es-ES" b="1" dirty="0" err="1"/>
              <a:t>Visibility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905500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6" name="Grupo 5"/>
          <p:cNvGrpSpPr/>
          <p:nvPr/>
        </p:nvGrpSpPr>
        <p:grpSpPr>
          <a:xfrm>
            <a:off x="3279847" y="801226"/>
            <a:ext cx="8110975" cy="5279856"/>
            <a:chOff x="3279847" y="801226"/>
            <a:chExt cx="8110975" cy="5279856"/>
          </a:xfrm>
        </p:grpSpPr>
        <p:grpSp>
          <p:nvGrpSpPr>
            <p:cNvPr id="8" name="Grupo 7"/>
            <p:cNvGrpSpPr/>
            <p:nvPr/>
          </p:nvGrpSpPr>
          <p:grpSpPr>
            <a:xfrm>
              <a:off x="3279847" y="801226"/>
              <a:ext cx="8110975" cy="5279856"/>
              <a:chOff x="3070831" y="836062"/>
              <a:chExt cx="7727801" cy="5041415"/>
            </a:xfrm>
          </p:grpSpPr>
          <p:pic>
            <p:nvPicPr>
              <p:cNvPr id="9" name="Imagen 8"/>
              <p:cNvPicPr/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2515"/>
              <a:stretch/>
            </p:blipFill>
            <p:spPr>
              <a:xfrm>
                <a:off x="3070831" y="2474137"/>
                <a:ext cx="2775820" cy="3399743"/>
              </a:xfrm>
              <a:prstGeom prst="rect">
                <a:avLst/>
              </a:prstGeom>
            </p:spPr>
          </p:pic>
          <p:pic>
            <p:nvPicPr>
              <p:cNvPr id="4" name="Imagen 3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936" r="11081" b="10148"/>
              <a:stretch/>
            </p:blipFill>
            <p:spPr>
              <a:xfrm>
                <a:off x="6111435" y="836062"/>
                <a:ext cx="2449089" cy="5037819"/>
              </a:xfrm>
              <a:prstGeom prst="rect">
                <a:avLst/>
              </a:prstGeom>
            </p:spPr>
          </p:pic>
          <p:pic>
            <p:nvPicPr>
              <p:cNvPr id="5" name="Imagen 4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597" t="12375" r="6361" b="5063"/>
              <a:stretch/>
            </p:blipFill>
            <p:spPr>
              <a:xfrm>
                <a:off x="8778242" y="842206"/>
                <a:ext cx="2020390" cy="5035271"/>
              </a:xfrm>
              <a:prstGeom prst="rect">
                <a:avLst/>
              </a:prstGeom>
            </p:spPr>
          </p:pic>
        </p:grpSp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9775" y="1106034"/>
              <a:ext cx="2133600" cy="781050"/>
            </a:xfrm>
            <a:prstGeom prst="rect">
              <a:avLst/>
            </a:prstGeom>
          </p:spPr>
        </p:pic>
      </p:grpSp>
      <p:sp>
        <p:nvSpPr>
          <p:cNvPr id="18" name="CuadroTexto 17"/>
          <p:cNvSpPr txBox="1"/>
          <p:nvPr/>
        </p:nvSpPr>
        <p:spPr>
          <a:xfrm>
            <a:off x="0" y="890644"/>
            <a:ext cx="287020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PM10 vs </a:t>
            </a:r>
            <a:r>
              <a:rPr lang="es-ES" b="1" dirty="0" err="1"/>
              <a:t>visibility</a:t>
            </a:r>
            <a:r>
              <a:rPr lang="es-ES" b="1" dirty="0"/>
              <a:t> </a:t>
            </a:r>
            <a:r>
              <a:rPr lang="es-ES" b="1" dirty="0" err="1"/>
              <a:t>from</a:t>
            </a:r>
            <a:r>
              <a:rPr lang="es-ES" b="1" dirty="0"/>
              <a:t> METAR </a:t>
            </a:r>
            <a:r>
              <a:rPr lang="es-ES" b="1" dirty="0" err="1"/>
              <a:t>Bulletins</a:t>
            </a:r>
            <a:endParaRPr lang="es-ES" b="1" dirty="0"/>
          </a:p>
          <a:p>
            <a:endParaRPr lang="es-ES" dirty="0"/>
          </a:p>
          <a:p>
            <a:pPr algn="just"/>
            <a:r>
              <a:rPr lang="es-ES" i="1" dirty="0"/>
              <a:t>NEW INSTRUMENT</a:t>
            </a:r>
          </a:p>
          <a:p>
            <a:pPr algn="just"/>
            <a:endParaRPr lang="es-ES" i="1" dirty="0"/>
          </a:p>
          <a:p>
            <a:pPr algn="just"/>
            <a:r>
              <a:rPr lang="es-ES" dirty="0" err="1"/>
              <a:t>Autonomous</a:t>
            </a:r>
            <a:r>
              <a:rPr lang="es-ES" dirty="0"/>
              <a:t> </a:t>
            </a:r>
            <a:r>
              <a:rPr lang="es-ES" dirty="0" err="1"/>
              <a:t>design</a:t>
            </a:r>
            <a:r>
              <a:rPr lang="es-ES" dirty="0"/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/>
              <a:t>Solar panel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/>
              <a:t>SIM </a:t>
            </a:r>
            <a:r>
              <a:rPr lang="es-ES" dirty="0" err="1"/>
              <a:t>mobile</a:t>
            </a:r>
            <a:r>
              <a:rPr lang="es-ES" dirty="0"/>
              <a:t> </a:t>
            </a:r>
            <a:r>
              <a:rPr lang="es-ES" dirty="0" err="1"/>
              <a:t>comunication</a:t>
            </a:r>
            <a:r>
              <a:rPr lang="es-ES" dirty="0"/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 err="1"/>
              <a:t>Easier</a:t>
            </a:r>
            <a:r>
              <a:rPr lang="es-ES" dirty="0"/>
              <a:t> to </a:t>
            </a:r>
            <a:r>
              <a:rPr lang="es-ES" dirty="0" err="1"/>
              <a:t>install</a:t>
            </a:r>
            <a:r>
              <a:rPr lang="es-ES" dirty="0"/>
              <a:t> and </a:t>
            </a:r>
            <a:r>
              <a:rPr lang="es-ES" dirty="0" err="1"/>
              <a:t>repair</a:t>
            </a:r>
            <a:endParaRPr lang="es-ES" dirty="0"/>
          </a:p>
          <a:p>
            <a:pPr algn="just"/>
            <a:endParaRPr lang="es-ES" dirty="0"/>
          </a:p>
          <a:p>
            <a:pPr algn="just"/>
            <a:r>
              <a:rPr lang="es-ES" dirty="0" err="1"/>
              <a:t>Tasks</a:t>
            </a:r>
            <a:r>
              <a:rPr lang="es-ES" dirty="0"/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 err="1"/>
              <a:t>Choosing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best</a:t>
            </a:r>
            <a:r>
              <a:rPr lang="es-ES" dirty="0"/>
              <a:t> </a:t>
            </a:r>
            <a:r>
              <a:rPr lang="es-ES" dirty="0" err="1"/>
              <a:t>low-cost</a:t>
            </a:r>
            <a:r>
              <a:rPr lang="es-ES" dirty="0"/>
              <a:t> sensor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/>
              <a:t>Sensor </a:t>
            </a:r>
            <a:r>
              <a:rPr lang="es-ES" dirty="0" err="1"/>
              <a:t>calibration</a:t>
            </a:r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55071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784347" y="1697346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ct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ctr">
              <a:buClr>
                <a:srgbClr val="FFFFFF"/>
              </a:buClr>
              <a:buSzPts val="4800"/>
            </a:pPr>
            <a:r>
              <a:rPr lang="en-GB" sz="4800" b="1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Calitoo</a:t>
            </a:r>
            <a:r>
              <a:rPr lang="en-GB" sz="4800" b="1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- AOD</a:t>
            </a:r>
            <a:endParaRPr lang="en-GB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03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062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n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220" y="978154"/>
            <a:ext cx="8449891" cy="4147565"/>
          </a:xfrm>
          <a:prstGeom prst="rect">
            <a:avLst/>
          </a:prstGeom>
        </p:spPr>
      </p:pic>
      <p:pic>
        <p:nvPicPr>
          <p:cNvPr id="306" name="Google Shape;306;p1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7" name="Picture 16" descr="CalitooPresentation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25" t="5960" r="9738"/>
          <a:stretch>
            <a:fillRect/>
          </a:stretch>
        </p:blipFill>
        <p:spPr bwMode="auto">
          <a:xfrm>
            <a:off x="938730" y="777080"/>
            <a:ext cx="1029170" cy="153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uadroTexto 11"/>
          <p:cNvSpPr txBox="1"/>
          <p:nvPr/>
        </p:nvSpPr>
        <p:spPr>
          <a:xfrm>
            <a:off x="153884" y="2448319"/>
            <a:ext cx="263439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Aerosol </a:t>
            </a:r>
            <a:r>
              <a:rPr lang="es-ES" dirty="0" err="1"/>
              <a:t>Optical</a:t>
            </a:r>
            <a:r>
              <a:rPr lang="es-ES" dirty="0"/>
              <a:t> </a:t>
            </a:r>
            <a:r>
              <a:rPr lang="es-ES" dirty="0" err="1"/>
              <a:t>Depth</a:t>
            </a:r>
            <a:r>
              <a:rPr lang="es-ES" dirty="0"/>
              <a:t> (AOD) </a:t>
            </a:r>
            <a:r>
              <a:rPr lang="es-ES" dirty="0" err="1"/>
              <a:t>give</a:t>
            </a:r>
            <a:r>
              <a:rPr lang="es-ES" dirty="0"/>
              <a:t> </a:t>
            </a:r>
            <a:r>
              <a:rPr lang="es-ES" dirty="0" err="1"/>
              <a:t>us</a:t>
            </a:r>
            <a:r>
              <a:rPr lang="es-ES" dirty="0"/>
              <a:t> </a:t>
            </a:r>
            <a:r>
              <a:rPr lang="es-ES" dirty="0" err="1"/>
              <a:t>an</a:t>
            </a:r>
            <a:r>
              <a:rPr lang="es-ES" dirty="0"/>
              <a:t> idea of </a:t>
            </a:r>
            <a:r>
              <a:rPr lang="es-ES" dirty="0" err="1"/>
              <a:t>the</a:t>
            </a:r>
            <a:r>
              <a:rPr lang="es-ES" dirty="0"/>
              <a:t> total </a:t>
            </a:r>
            <a:r>
              <a:rPr lang="es-ES" dirty="0" err="1"/>
              <a:t>amount</a:t>
            </a:r>
            <a:r>
              <a:rPr lang="es-ES" dirty="0"/>
              <a:t> of </a:t>
            </a:r>
            <a:r>
              <a:rPr lang="es-ES" dirty="0" err="1"/>
              <a:t>aersols</a:t>
            </a:r>
            <a:r>
              <a:rPr lang="es-ES" dirty="0"/>
              <a:t> in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atmosphere</a:t>
            </a:r>
            <a:r>
              <a:rPr lang="es-ES" dirty="0"/>
              <a:t>.</a:t>
            </a:r>
          </a:p>
          <a:p>
            <a:pPr algn="just"/>
            <a:endParaRPr lang="es-ES" dirty="0"/>
          </a:p>
          <a:p>
            <a:pPr algn="just"/>
            <a:r>
              <a:rPr lang="es-ES" dirty="0" err="1"/>
              <a:t>The</a:t>
            </a:r>
            <a:r>
              <a:rPr lang="es-ES" dirty="0"/>
              <a:t> Angstrom </a:t>
            </a:r>
            <a:r>
              <a:rPr lang="es-ES" dirty="0" err="1"/>
              <a:t>Exponent</a:t>
            </a:r>
            <a:r>
              <a:rPr lang="es-ES" dirty="0"/>
              <a:t> (AE) </a:t>
            </a:r>
            <a:r>
              <a:rPr lang="es-ES" dirty="0" err="1"/>
              <a:t>give</a:t>
            </a:r>
            <a:r>
              <a:rPr lang="es-ES" dirty="0"/>
              <a:t> </a:t>
            </a:r>
            <a:r>
              <a:rPr lang="es-ES" dirty="0" err="1"/>
              <a:t>information</a:t>
            </a:r>
            <a:r>
              <a:rPr lang="es-ES" dirty="0"/>
              <a:t> </a:t>
            </a:r>
            <a:r>
              <a:rPr lang="es-ES" dirty="0" err="1"/>
              <a:t>about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aerosol </a:t>
            </a:r>
            <a:r>
              <a:rPr lang="es-ES" dirty="0" err="1"/>
              <a:t>size</a:t>
            </a:r>
            <a:r>
              <a:rPr lang="es-ES" dirty="0"/>
              <a:t>.</a:t>
            </a:r>
          </a:p>
          <a:p>
            <a:pPr algn="just"/>
            <a:endParaRPr lang="es-ES" dirty="0"/>
          </a:p>
        </p:txBody>
      </p:sp>
      <p:grpSp>
        <p:nvGrpSpPr>
          <p:cNvPr id="8" name="Grupo 7"/>
          <p:cNvGrpSpPr/>
          <p:nvPr/>
        </p:nvGrpSpPr>
        <p:grpSpPr>
          <a:xfrm>
            <a:off x="4257609" y="1341120"/>
            <a:ext cx="7553920" cy="3750214"/>
            <a:chOff x="4127863" y="1254034"/>
            <a:chExt cx="7806548" cy="3969005"/>
          </a:xfrm>
        </p:grpSpPr>
        <p:grpSp>
          <p:nvGrpSpPr>
            <p:cNvPr id="22" name="Grupo 21"/>
            <p:cNvGrpSpPr/>
            <p:nvPr/>
          </p:nvGrpSpPr>
          <p:grpSpPr>
            <a:xfrm>
              <a:off x="4127863" y="2219863"/>
              <a:ext cx="7806548" cy="3003176"/>
              <a:chOff x="4127863" y="2219863"/>
              <a:chExt cx="7806548" cy="3003176"/>
            </a:xfrm>
          </p:grpSpPr>
          <p:grpSp>
            <p:nvGrpSpPr>
              <p:cNvPr id="10" name="Grupo 9"/>
              <p:cNvGrpSpPr/>
              <p:nvPr/>
            </p:nvGrpSpPr>
            <p:grpSpPr>
              <a:xfrm>
                <a:off x="9064644" y="3966536"/>
                <a:ext cx="2869767" cy="1256503"/>
                <a:chOff x="9064644" y="3966536"/>
                <a:chExt cx="2869767" cy="1256503"/>
              </a:xfrm>
            </p:grpSpPr>
            <p:sp>
              <p:nvSpPr>
                <p:cNvPr id="9" name="CuadroTexto 8"/>
                <p:cNvSpPr txBox="1"/>
                <p:nvPr/>
              </p:nvSpPr>
              <p:spPr>
                <a:xfrm>
                  <a:off x="9064644" y="4915262"/>
                  <a:ext cx="2820003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b="1" dirty="0">
                      <a:solidFill>
                        <a:schemeClr val="accent2"/>
                      </a:solidFill>
                    </a:rPr>
                    <a:t>Angstrom </a:t>
                  </a:r>
                  <a:r>
                    <a:rPr lang="es-ES" b="1" dirty="0" err="1">
                      <a:solidFill>
                        <a:schemeClr val="accent2"/>
                      </a:solidFill>
                    </a:rPr>
                    <a:t>Exponent</a:t>
                  </a:r>
                  <a:r>
                    <a:rPr lang="es-ES" b="1" dirty="0">
                      <a:solidFill>
                        <a:schemeClr val="accent2"/>
                      </a:solidFill>
                    </a:rPr>
                    <a:t> (AE) &lt;=0,6</a:t>
                  </a:r>
                </a:p>
              </p:txBody>
            </p:sp>
            <p:sp>
              <p:nvSpPr>
                <p:cNvPr id="6" name="Rectángulo 5"/>
                <p:cNvSpPr/>
                <p:nvPr/>
              </p:nvSpPr>
              <p:spPr>
                <a:xfrm>
                  <a:off x="11355975" y="3966536"/>
                  <a:ext cx="578436" cy="817471"/>
                </a:xfrm>
                <a:prstGeom prst="rect">
                  <a:avLst/>
                </a:prstGeom>
                <a:noFill/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</p:grpSp>
          <p:grpSp>
            <p:nvGrpSpPr>
              <p:cNvPr id="15" name="Grupo 14"/>
              <p:cNvGrpSpPr/>
              <p:nvPr/>
            </p:nvGrpSpPr>
            <p:grpSpPr>
              <a:xfrm>
                <a:off x="4127863" y="2219863"/>
                <a:ext cx="7570039" cy="541515"/>
                <a:chOff x="4127863" y="2219863"/>
                <a:chExt cx="7570039" cy="541515"/>
              </a:xfrm>
            </p:grpSpPr>
            <p:sp>
              <p:nvSpPr>
                <p:cNvPr id="13" name="Rectángulo 12"/>
                <p:cNvSpPr/>
                <p:nvPr/>
              </p:nvSpPr>
              <p:spPr>
                <a:xfrm>
                  <a:off x="4127863" y="2219863"/>
                  <a:ext cx="7228114" cy="164253"/>
                </a:xfrm>
                <a:prstGeom prst="rect">
                  <a:avLst/>
                </a:prstGeom>
                <a:noFill/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4" name="CuadroTexto 13"/>
                <p:cNvSpPr txBox="1"/>
                <p:nvPr/>
              </p:nvSpPr>
              <p:spPr>
                <a:xfrm>
                  <a:off x="10318998" y="2453601"/>
                  <a:ext cx="1378904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s-ES" b="1" dirty="0" err="1">
                      <a:solidFill>
                        <a:schemeClr val="accent5"/>
                      </a:solidFill>
                    </a:rPr>
                    <a:t>Wrong</a:t>
                  </a:r>
                  <a:r>
                    <a:rPr lang="es-ES" b="1" dirty="0">
                      <a:solidFill>
                        <a:schemeClr val="accent5"/>
                      </a:solidFill>
                    </a:rPr>
                    <a:t> </a:t>
                  </a:r>
                  <a:r>
                    <a:rPr lang="es-ES" b="1" dirty="0" err="1">
                      <a:solidFill>
                        <a:schemeClr val="accent5"/>
                      </a:solidFill>
                    </a:rPr>
                    <a:t>Values</a:t>
                  </a:r>
                  <a:endParaRPr lang="es-ES" b="1" dirty="0">
                    <a:solidFill>
                      <a:schemeClr val="accent5"/>
                    </a:solidFill>
                  </a:endParaRPr>
                </a:p>
              </p:txBody>
            </p:sp>
          </p:grpSp>
        </p:grpSp>
        <p:sp>
          <p:nvSpPr>
            <p:cNvPr id="3" name="Elipse 2"/>
            <p:cNvSpPr/>
            <p:nvPr/>
          </p:nvSpPr>
          <p:spPr>
            <a:xfrm>
              <a:off x="6792686" y="1254034"/>
              <a:ext cx="261257" cy="775063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" name="CuadroTexto 3"/>
            <p:cNvSpPr txBox="1"/>
            <p:nvPr/>
          </p:nvSpPr>
          <p:spPr>
            <a:xfrm>
              <a:off x="7158843" y="1452687"/>
              <a:ext cx="15584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err="1">
                  <a:solidFill>
                    <a:schemeClr val="accent6"/>
                  </a:solidFill>
                </a:rPr>
                <a:t>Checking</a:t>
              </a:r>
              <a:r>
                <a:rPr lang="es-ES" dirty="0">
                  <a:solidFill>
                    <a:schemeClr val="accent6"/>
                  </a:solidFill>
                </a:rPr>
                <a:t> </a:t>
              </a:r>
              <a:r>
                <a:rPr lang="es-ES" dirty="0" err="1">
                  <a:solidFill>
                    <a:schemeClr val="accent6"/>
                  </a:solidFill>
                </a:rPr>
                <a:t>outliers</a:t>
              </a:r>
              <a:endParaRPr lang="es-ES" dirty="0">
                <a:solidFill>
                  <a:schemeClr val="accent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26980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</TotalTime>
  <Words>784</Words>
  <Application>Microsoft Office PowerPoint</Application>
  <PresentationFormat>Widescreen</PresentationFormat>
  <Paragraphs>197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Calibri</vt:lpstr>
      <vt:lpstr>Arial</vt:lpstr>
      <vt:lpstr>Fira Sans Extra Condensed Medium</vt:lpstr>
      <vt:lpstr>Roboto Slab</vt:lpstr>
      <vt:lpstr>Tema de Office</vt:lpstr>
      <vt:lpstr>Sistema de observación meteorológica y oceánica como herramienta para el fomento de la resiliencia y adaptación al cambio climático en el espacio de cooperación (MAC-CLIMA) </vt:lpstr>
      <vt:lpstr>ÍNDICE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Meteorological and Oceanic Observation System as a Tool to Promote Resilience and Adaptation to Climate Change in the Cooperation Space (MAC-CLIMA)</dc:title>
  <dc:creator>Usuario de Microsoft Office</dc:creator>
  <cp:lastModifiedBy>Celia Murcia Lorenzo</cp:lastModifiedBy>
  <cp:revision>110</cp:revision>
  <dcterms:created xsi:type="dcterms:W3CDTF">2020-02-25T12:45:58Z</dcterms:created>
  <dcterms:modified xsi:type="dcterms:W3CDTF">2023-12-07T11:58:11Z</dcterms:modified>
</cp:coreProperties>
</file>