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8" r:id="rId3"/>
    <p:sldId id="299" r:id="rId4"/>
    <p:sldId id="259" r:id="rId5"/>
    <p:sldId id="260" r:id="rId6"/>
    <p:sldId id="262" r:id="rId7"/>
    <p:sldId id="263" r:id="rId8"/>
    <p:sldId id="264" r:id="rId9"/>
    <p:sldId id="265" r:id="rId10"/>
    <p:sldId id="266" r:id="rId11"/>
    <p:sldId id="291" r:id="rId12"/>
    <p:sldId id="268" r:id="rId13"/>
    <p:sldId id="269" r:id="rId14"/>
    <p:sldId id="293" r:id="rId15"/>
    <p:sldId id="294" r:id="rId16"/>
    <p:sldId id="296" r:id="rId17"/>
    <p:sldId id="297" r:id="rId18"/>
    <p:sldId id="295" r:id="rId19"/>
    <p:sldId id="281" r:id="rId20"/>
    <p:sldId id="282" r:id="rId21"/>
    <p:sldId id="283" r:id="rId22"/>
    <p:sldId id="284" r:id="rId23"/>
    <p:sldId id="286" r:id="rId24"/>
    <p:sldId id="288" r:id="rId25"/>
    <p:sldId id="289" r:id="rId26"/>
    <p:sldId id="300" r:id="rId27"/>
    <p:sldId id="276" r:id="rId28"/>
    <p:sldId id="302" r:id="rId29"/>
    <p:sldId id="303" r:id="rId30"/>
    <p:sldId id="301" r:id="rId31"/>
    <p:sldId id="304"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3974" autoAdjust="0"/>
  </p:normalViewPr>
  <p:slideViewPr>
    <p:cSldViewPr snapToGrid="0">
      <p:cViewPr varScale="1">
        <p:scale>
          <a:sx n="38" d="100"/>
          <a:sy n="38" d="100"/>
        </p:scale>
        <p:origin x="17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AF2F7-9484-4DBA-8AA1-8AA2B7CA716F}" type="datetimeFigureOut">
              <a:rPr lang="en-GB" smtClean="0"/>
              <a:t>31/10/2024</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24062-9986-44A5-9A11-E4C5D3644CED}" type="slidenum">
              <a:rPr lang="en-GB" smtClean="0"/>
              <a:t>‹Nº›</a:t>
            </a:fld>
            <a:endParaRPr lang="en-GB"/>
          </a:p>
        </p:txBody>
      </p:sp>
    </p:spTree>
    <p:extLst>
      <p:ext uri="{BB962C8B-B14F-4D97-AF65-F5344CB8AC3E}">
        <p14:creationId xmlns:p14="http://schemas.microsoft.com/office/powerpoint/2010/main" val="242578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s-ES" dirty="0" smtClean="0"/>
          </a:p>
        </p:txBody>
      </p:sp>
      <p:sp>
        <p:nvSpPr>
          <p:cNvPr id="686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824EA4B2-45D2-4295-AF2F-C0C56F8FAA13}" type="slidenum">
              <a:rPr lang="es-ES" altLang="es-ES" smtClean="0"/>
              <a:pPr fontAlgn="base">
                <a:spcBef>
                  <a:spcPct val="0"/>
                </a:spcBef>
                <a:spcAft>
                  <a:spcPct val="0"/>
                </a:spcAft>
              </a:pPr>
              <a:t>2</a:t>
            </a:fld>
            <a:endParaRPr lang="es-ES" altLang="es-ES" smtClean="0"/>
          </a:p>
        </p:txBody>
      </p:sp>
    </p:spTree>
    <p:extLst>
      <p:ext uri="{BB962C8B-B14F-4D97-AF65-F5344CB8AC3E}">
        <p14:creationId xmlns:p14="http://schemas.microsoft.com/office/powerpoint/2010/main" val="75626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890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E97A257-1E2C-43B8-A773-149D651192EF}" type="slidenum">
              <a:rPr lang="es-ES" altLang="es-ES" smtClean="0"/>
              <a:pPr fontAlgn="base">
                <a:spcBef>
                  <a:spcPct val="0"/>
                </a:spcBef>
                <a:spcAft>
                  <a:spcPct val="0"/>
                </a:spcAft>
              </a:pPr>
              <a:t>12</a:t>
            </a:fld>
            <a:endParaRPr lang="es-ES" altLang="es-ES" smtClean="0"/>
          </a:p>
        </p:txBody>
      </p:sp>
    </p:spTree>
    <p:extLst>
      <p:ext uri="{BB962C8B-B14F-4D97-AF65-F5344CB8AC3E}">
        <p14:creationId xmlns:p14="http://schemas.microsoft.com/office/powerpoint/2010/main" val="203434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11524062-9986-44A5-9A11-E4C5D3644CED}" type="slidenum">
              <a:rPr lang="en-GB" smtClean="0"/>
              <a:t>15</a:t>
            </a:fld>
            <a:endParaRPr lang="en-GB"/>
          </a:p>
        </p:txBody>
      </p:sp>
    </p:spTree>
    <p:extLst>
      <p:ext uri="{BB962C8B-B14F-4D97-AF65-F5344CB8AC3E}">
        <p14:creationId xmlns:p14="http://schemas.microsoft.com/office/powerpoint/2010/main" val="2775935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11524062-9986-44A5-9A11-E4C5D3644CED}" type="slidenum">
              <a:rPr lang="en-GB" smtClean="0"/>
              <a:t>16</a:t>
            </a:fld>
            <a:endParaRPr lang="en-GB"/>
          </a:p>
        </p:txBody>
      </p:sp>
    </p:spTree>
    <p:extLst>
      <p:ext uri="{BB962C8B-B14F-4D97-AF65-F5344CB8AC3E}">
        <p14:creationId xmlns:p14="http://schemas.microsoft.com/office/powerpoint/2010/main" val="3517080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4" name="Marcador de número de diapositiva 3"/>
          <p:cNvSpPr>
            <a:spLocks noGrp="1"/>
          </p:cNvSpPr>
          <p:nvPr>
            <p:ph type="sldNum" sz="quarter" idx="5"/>
          </p:nvPr>
        </p:nvSpPr>
        <p:spPr/>
        <p:txBody>
          <a:bodyPr/>
          <a:lstStyle/>
          <a:p>
            <a:pPr>
              <a:defRPr/>
            </a:pPr>
            <a:fld id="{B7DBBB01-194B-46BE-BC0B-59B6A6A8D0E5}" type="slidenum">
              <a:rPr lang="es-ES" smtClean="0"/>
              <a:pPr>
                <a:defRPr/>
              </a:pPr>
              <a:t>19</a:t>
            </a:fld>
            <a:endParaRPr lang="es-ES"/>
          </a:p>
        </p:txBody>
      </p:sp>
    </p:spTree>
    <p:extLst>
      <p:ext uri="{BB962C8B-B14F-4D97-AF65-F5344CB8AC3E}">
        <p14:creationId xmlns:p14="http://schemas.microsoft.com/office/powerpoint/2010/main" val="366800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378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83EA3DFD-1AF2-4602-9189-6E60D4671457}" type="slidenum">
              <a:rPr lang="es-ES" altLang="es-ES" smtClean="0"/>
              <a:pPr fontAlgn="base">
                <a:spcBef>
                  <a:spcPct val="0"/>
                </a:spcBef>
                <a:spcAft>
                  <a:spcPct val="0"/>
                </a:spcAft>
              </a:pPr>
              <a:t>20</a:t>
            </a:fld>
            <a:endParaRPr lang="es-ES" altLang="es-ES" smtClean="0"/>
          </a:p>
        </p:txBody>
      </p:sp>
    </p:spTree>
    <p:extLst>
      <p:ext uri="{BB962C8B-B14F-4D97-AF65-F5344CB8AC3E}">
        <p14:creationId xmlns:p14="http://schemas.microsoft.com/office/powerpoint/2010/main" val="3160355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4" name="Marcador de número de diapositiva 3"/>
          <p:cNvSpPr>
            <a:spLocks noGrp="1"/>
          </p:cNvSpPr>
          <p:nvPr>
            <p:ph type="sldNum" sz="quarter" idx="5"/>
          </p:nvPr>
        </p:nvSpPr>
        <p:spPr/>
        <p:txBody>
          <a:bodyPr/>
          <a:lstStyle/>
          <a:p>
            <a:pPr>
              <a:defRPr/>
            </a:pPr>
            <a:fld id="{87A65478-7789-40A3-9807-990E8483A01D}" type="slidenum">
              <a:rPr lang="es-ES" smtClean="0"/>
              <a:pPr>
                <a:defRPr/>
              </a:pPr>
              <a:t>21</a:t>
            </a:fld>
            <a:endParaRPr lang="es-ES"/>
          </a:p>
        </p:txBody>
      </p:sp>
    </p:spTree>
    <p:extLst>
      <p:ext uri="{BB962C8B-B14F-4D97-AF65-F5344CB8AC3E}">
        <p14:creationId xmlns:p14="http://schemas.microsoft.com/office/powerpoint/2010/main" val="1134793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4" name="Marcador de número de diapositiva 3"/>
          <p:cNvSpPr>
            <a:spLocks noGrp="1"/>
          </p:cNvSpPr>
          <p:nvPr>
            <p:ph type="sldNum" sz="quarter" idx="5"/>
          </p:nvPr>
        </p:nvSpPr>
        <p:spPr/>
        <p:txBody>
          <a:bodyPr/>
          <a:lstStyle/>
          <a:p>
            <a:pPr>
              <a:defRPr/>
            </a:pPr>
            <a:fld id="{1400A652-5C72-43BA-8557-AF275ABF076D}" type="slidenum">
              <a:rPr lang="es-ES" smtClean="0"/>
              <a:pPr>
                <a:defRPr/>
              </a:pPr>
              <a:t>22</a:t>
            </a:fld>
            <a:endParaRPr lang="es-ES"/>
          </a:p>
        </p:txBody>
      </p:sp>
    </p:spTree>
    <p:extLst>
      <p:ext uri="{BB962C8B-B14F-4D97-AF65-F5344CB8AC3E}">
        <p14:creationId xmlns:p14="http://schemas.microsoft.com/office/powerpoint/2010/main" val="2937770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4" name="Marcador de número de diapositiva 3"/>
          <p:cNvSpPr>
            <a:spLocks noGrp="1"/>
          </p:cNvSpPr>
          <p:nvPr>
            <p:ph type="sldNum" sz="quarter" idx="5"/>
          </p:nvPr>
        </p:nvSpPr>
        <p:spPr/>
        <p:txBody>
          <a:bodyPr/>
          <a:lstStyle/>
          <a:p>
            <a:pPr>
              <a:defRPr/>
            </a:pPr>
            <a:fld id="{6C5CD64A-231B-414C-8B52-2AE85A0F4AC8}" type="slidenum">
              <a:rPr lang="es-ES" smtClean="0"/>
              <a:pPr>
                <a:defRPr/>
              </a:pPr>
              <a:t>23</a:t>
            </a:fld>
            <a:endParaRPr lang="es-ES"/>
          </a:p>
        </p:txBody>
      </p:sp>
    </p:spTree>
    <p:extLst>
      <p:ext uri="{BB962C8B-B14F-4D97-AF65-F5344CB8AC3E}">
        <p14:creationId xmlns:p14="http://schemas.microsoft.com/office/powerpoint/2010/main" val="188464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s-ES" altLang="es-ES" dirty="0" smtClean="0"/>
          </a:p>
        </p:txBody>
      </p:sp>
      <p:sp>
        <p:nvSpPr>
          <p:cNvPr id="5018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1560F8F0-673E-49E9-88D3-726C3E961BAD}" type="slidenum">
              <a:rPr lang="es-ES" altLang="es-ES" smtClean="0"/>
              <a:pPr fontAlgn="base">
                <a:spcBef>
                  <a:spcPct val="0"/>
                </a:spcBef>
                <a:spcAft>
                  <a:spcPct val="0"/>
                </a:spcAft>
              </a:pPr>
              <a:t>24</a:t>
            </a:fld>
            <a:endParaRPr lang="es-ES" altLang="es-ES" smtClean="0"/>
          </a:p>
        </p:txBody>
      </p:sp>
    </p:spTree>
    <p:extLst>
      <p:ext uri="{BB962C8B-B14F-4D97-AF65-F5344CB8AC3E}">
        <p14:creationId xmlns:p14="http://schemas.microsoft.com/office/powerpoint/2010/main" val="274588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4" name="Marcador de número de diapositiva 3"/>
          <p:cNvSpPr>
            <a:spLocks noGrp="1"/>
          </p:cNvSpPr>
          <p:nvPr>
            <p:ph type="sldNum" sz="quarter" idx="5"/>
          </p:nvPr>
        </p:nvSpPr>
        <p:spPr/>
        <p:txBody>
          <a:bodyPr/>
          <a:lstStyle/>
          <a:p>
            <a:pPr>
              <a:defRPr/>
            </a:pPr>
            <a:fld id="{5E58BD74-DDDE-4EF1-8AA4-8954E1D0BEDE}" type="slidenum">
              <a:rPr lang="es-ES" smtClean="0"/>
              <a:pPr>
                <a:defRPr/>
              </a:pPr>
              <a:t>25</a:t>
            </a:fld>
            <a:endParaRPr lang="es-ES"/>
          </a:p>
        </p:txBody>
      </p:sp>
    </p:spTree>
    <p:extLst>
      <p:ext uri="{BB962C8B-B14F-4D97-AF65-F5344CB8AC3E}">
        <p14:creationId xmlns:p14="http://schemas.microsoft.com/office/powerpoint/2010/main" val="287571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11524062-9986-44A5-9A11-E4C5D3644CED}" type="slidenum">
              <a:rPr lang="en-GB" smtClean="0"/>
              <a:t>3</a:t>
            </a:fld>
            <a:endParaRPr lang="en-GB"/>
          </a:p>
        </p:txBody>
      </p:sp>
    </p:spTree>
    <p:extLst>
      <p:ext uri="{BB962C8B-B14F-4D97-AF65-F5344CB8AC3E}">
        <p14:creationId xmlns:p14="http://schemas.microsoft.com/office/powerpoint/2010/main" val="1844530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lgn="just">
              <a:lnSpc>
                <a:spcPct val="107000"/>
              </a:lnSpc>
              <a:spcAft>
                <a:spcPts val="800"/>
              </a:spcAft>
              <a:buFont typeface="Calibri" panose="020F0502020204030204" pitchFamily="34" charset="0"/>
              <a:buNone/>
            </a:pPr>
            <a:endParaRPr lang="en-GB"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s-ES" dirty="0" smtClean="0"/>
          </a:p>
        </p:txBody>
      </p:sp>
      <p:sp>
        <p:nvSpPr>
          <p:cNvPr id="9933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28DF3B3A-53C4-498F-A2C2-645A5A7FDD13}" type="slidenum">
              <a:rPr lang="es-ES" altLang="es-ES" smtClean="0"/>
              <a:pPr fontAlgn="base">
                <a:spcBef>
                  <a:spcPct val="0"/>
                </a:spcBef>
                <a:spcAft>
                  <a:spcPct val="0"/>
                </a:spcAft>
              </a:pPr>
              <a:t>27</a:t>
            </a:fld>
            <a:endParaRPr lang="es-ES" altLang="es-ES" smtClean="0"/>
          </a:p>
        </p:txBody>
      </p:sp>
    </p:spTree>
    <p:extLst>
      <p:ext uri="{BB962C8B-B14F-4D97-AF65-F5344CB8AC3E}">
        <p14:creationId xmlns:p14="http://schemas.microsoft.com/office/powerpoint/2010/main" val="376672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11524062-9986-44A5-9A11-E4C5D3644CED}" type="slidenum">
              <a:rPr lang="en-GB" smtClean="0"/>
              <a:t>28</a:t>
            </a:fld>
            <a:endParaRPr lang="en-GB"/>
          </a:p>
        </p:txBody>
      </p:sp>
    </p:spTree>
    <p:extLst>
      <p:ext uri="{BB962C8B-B14F-4D97-AF65-F5344CB8AC3E}">
        <p14:creationId xmlns:p14="http://schemas.microsoft.com/office/powerpoint/2010/main" val="3891000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11524062-9986-44A5-9A11-E4C5D3644CED}" type="slidenum">
              <a:rPr lang="en-GB" smtClean="0"/>
              <a:t>29</a:t>
            </a:fld>
            <a:endParaRPr lang="en-GB"/>
          </a:p>
        </p:txBody>
      </p:sp>
    </p:spTree>
    <p:extLst>
      <p:ext uri="{BB962C8B-B14F-4D97-AF65-F5344CB8AC3E}">
        <p14:creationId xmlns:p14="http://schemas.microsoft.com/office/powerpoint/2010/main" val="3029412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11524062-9986-44A5-9A11-E4C5D3644CED}" type="slidenum">
              <a:rPr lang="en-GB" smtClean="0"/>
              <a:t>30</a:t>
            </a:fld>
            <a:endParaRPr lang="en-GB"/>
          </a:p>
        </p:txBody>
      </p:sp>
    </p:spTree>
    <p:extLst>
      <p:ext uri="{BB962C8B-B14F-4D97-AF65-F5344CB8AC3E}">
        <p14:creationId xmlns:p14="http://schemas.microsoft.com/office/powerpoint/2010/main" val="212918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706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8EB287F4-6CC7-4058-9F8E-88DEAC20FE5B}" type="slidenum">
              <a:rPr lang="es-ES" altLang="es-ES" smtClean="0"/>
              <a:pPr fontAlgn="base">
                <a:spcBef>
                  <a:spcPct val="0"/>
                </a:spcBef>
                <a:spcAft>
                  <a:spcPct val="0"/>
                </a:spcAft>
              </a:pPr>
              <a:t>4</a:t>
            </a:fld>
            <a:endParaRPr lang="es-ES" altLang="es-ES" smtClean="0"/>
          </a:p>
        </p:txBody>
      </p:sp>
    </p:spTree>
    <p:extLst>
      <p:ext uri="{BB962C8B-B14F-4D97-AF65-F5344CB8AC3E}">
        <p14:creationId xmlns:p14="http://schemas.microsoft.com/office/powerpoint/2010/main" val="2653103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
        <p:nvSpPr>
          <p:cNvPr id="727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57938480-7F7D-45A8-AEE4-5D22BCFFBD37}" type="slidenum">
              <a:rPr lang="es-ES" altLang="es-ES" smtClean="0"/>
              <a:pPr fontAlgn="base">
                <a:spcBef>
                  <a:spcPct val="0"/>
                </a:spcBef>
                <a:spcAft>
                  <a:spcPct val="0"/>
                </a:spcAft>
              </a:pPr>
              <a:t>5</a:t>
            </a:fld>
            <a:endParaRPr lang="es-ES" altLang="es-ES" smtClean="0"/>
          </a:p>
        </p:txBody>
      </p:sp>
    </p:spTree>
    <p:extLst>
      <p:ext uri="{BB962C8B-B14F-4D97-AF65-F5344CB8AC3E}">
        <p14:creationId xmlns:p14="http://schemas.microsoft.com/office/powerpoint/2010/main" val="1211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768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28D51271-4D3D-452E-8EF7-26C1473859FA}" type="slidenum">
              <a:rPr lang="es-ES" altLang="es-ES" smtClean="0"/>
              <a:pPr fontAlgn="base">
                <a:spcBef>
                  <a:spcPct val="0"/>
                </a:spcBef>
                <a:spcAft>
                  <a:spcPct val="0"/>
                </a:spcAft>
              </a:pPr>
              <a:t>6</a:t>
            </a:fld>
            <a:endParaRPr lang="es-ES" altLang="es-ES" smtClean="0"/>
          </a:p>
        </p:txBody>
      </p:sp>
    </p:spTree>
    <p:extLst>
      <p:ext uri="{BB962C8B-B14F-4D97-AF65-F5344CB8AC3E}">
        <p14:creationId xmlns:p14="http://schemas.microsoft.com/office/powerpoint/2010/main" val="52475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7885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6715EB6B-AD89-42E7-A700-ECABE5E444FA}" type="slidenum">
              <a:rPr lang="es-ES" altLang="es-ES" smtClean="0"/>
              <a:pPr fontAlgn="base">
                <a:spcBef>
                  <a:spcPct val="0"/>
                </a:spcBef>
                <a:spcAft>
                  <a:spcPct val="0"/>
                </a:spcAft>
              </a:pPr>
              <a:t>7</a:t>
            </a:fld>
            <a:endParaRPr lang="es-ES" altLang="es-ES" smtClean="0"/>
          </a:p>
        </p:txBody>
      </p:sp>
    </p:spTree>
    <p:extLst>
      <p:ext uri="{BB962C8B-B14F-4D97-AF65-F5344CB8AC3E}">
        <p14:creationId xmlns:p14="http://schemas.microsoft.com/office/powerpoint/2010/main" val="3510060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809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3089E0C1-F4C0-4B29-AF9C-E12E696EF13C}" type="slidenum">
              <a:rPr lang="es-ES" altLang="es-ES" smtClean="0"/>
              <a:pPr fontAlgn="base">
                <a:spcBef>
                  <a:spcPct val="0"/>
                </a:spcBef>
                <a:spcAft>
                  <a:spcPct val="0"/>
                </a:spcAft>
              </a:pPr>
              <a:t>8</a:t>
            </a:fld>
            <a:endParaRPr lang="es-ES" altLang="es-ES" smtClean="0"/>
          </a:p>
        </p:txBody>
      </p:sp>
    </p:spTree>
    <p:extLst>
      <p:ext uri="{BB962C8B-B14F-4D97-AF65-F5344CB8AC3E}">
        <p14:creationId xmlns:p14="http://schemas.microsoft.com/office/powerpoint/2010/main" val="311317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8294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63D348E3-CC91-4B11-9AA3-BF994527EBB4}" type="slidenum">
              <a:rPr lang="es-ES" altLang="es-ES" smtClean="0"/>
              <a:pPr fontAlgn="base">
                <a:spcBef>
                  <a:spcPct val="0"/>
                </a:spcBef>
                <a:spcAft>
                  <a:spcPct val="0"/>
                </a:spcAft>
              </a:pPr>
              <a:t>9</a:t>
            </a:fld>
            <a:endParaRPr lang="es-ES" altLang="es-ES" smtClean="0"/>
          </a:p>
        </p:txBody>
      </p:sp>
    </p:spTree>
    <p:extLst>
      <p:ext uri="{BB962C8B-B14F-4D97-AF65-F5344CB8AC3E}">
        <p14:creationId xmlns:p14="http://schemas.microsoft.com/office/powerpoint/2010/main" val="194653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849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AF80FD92-CB0C-4EF7-A748-94F763D6EFA4}" type="slidenum">
              <a:rPr lang="es-ES" altLang="es-ES" smtClean="0"/>
              <a:pPr fontAlgn="base">
                <a:spcBef>
                  <a:spcPct val="0"/>
                </a:spcBef>
                <a:spcAft>
                  <a:spcPct val="0"/>
                </a:spcAft>
              </a:pPr>
              <a:t>10</a:t>
            </a:fld>
            <a:endParaRPr lang="es-ES" altLang="es-ES" smtClean="0"/>
          </a:p>
        </p:txBody>
      </p:sp>
    </p:spTree>
    <p:extLst>
      <p:ext uri="{BB962C8B-B14F-4D97-AF65-F5344CB8AC3E}">
        <p14:creationId xmlns:p14="http://schemas.microsoft.com/office/powerpoint/2010/main" val="38518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44B9D1-291B-4329-8E08-862136307C30}"/>
              </a:ext>
            </a:extLst>
          </p:cNvPr>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a:extLst>
              <a:ext uri="{FF2B5EF4-FFF2-40B4-BE49-F238E27FC236}">
                <a16:creationId xmlns="" xmlns:a16="http://schemas.microsoft.com/office/drawing/2014/main" id="{BABF0C87-9A7E-4726-8AF3-B30BAF5B6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a:extLst>
              <a:ext uri="{FF2B5EF4-FFF2-40B4-BE49-F238E27FC236}">
                <a16:creationId xmlns="" xmlns:a16="http://schemas.microsoft.com/office/drawing/2014/main" id="{598CC3DA-93C8-4CE4-9443-0C550EED619A}"/>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5" name="Marcador de pie de página 4">
            <a:extLst>
              <a:ext uri="{FF2B5EF4-FFF2-40B4-BE49-F238E27FC236}">
                <a16:creationId xmlns="" xmlns:a16="http://schemas.microsoft.com/office/drawing/2014/main" id="{3559E87A-5184-4928-BE27-AF2C6B4CF425}"/>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 xmlns:a16="http://schemas.microsoft.com/office/drawing/2014/main" id="{C62A1751-8BAA-4AD2-8B5B-3FB9C1931A6E}"/>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3270506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B1FEA13-F9A8-48AA-B575-5B10D236A903}"/>
              </a:ext>
            </a:extLst>
          </p:cNvPr>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a:extLst>
              <a:ext uri="{FF2B5EF4-FFF2-40B4-BE49-F238E27FC236}">
                <a16:creationId xmlns="" xmlns:a16="http://schemas.microsoft.com/office/drawing/2014/main" id="{5C15DB2B-0E95-49DE-B77C-C84934362725}"/>
              </a:ext>
            </a:extLst>
          </p:cNvPr>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a:extLst>
              <a:ext uri="{FF2B5EF4-FFF2-40B4-BE49-F238E27FC236}">
                <a16:creationId xmlns="" xmlns:a16="http://schemas.microsoft.com/office/drawing/2014/main" id="{DE75BE15-E70C-4D39-8985-35296B26EA3C}"/>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5" name="Marcador de pie de página 4">
            <a:extLst>
              <a:ext uri="{FF2B5EF4-FFF2-40B4-BE49-F238E27FC236}">
                <a16:creationId xmlns="" xmlns:a16="http://schemas.microsoft.com/office/drawing/2014/main" id="{BFB496A1-9314-41A3-AAF8-7E6D92FCA595}"/>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 xmlns:a16="http://schemas.microsoft.com/office/drawing/2014/main" id="{50766BD9-3086-4A72-861C-6B5B6D94732E}"/>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213850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C891AB4E-A27B-403B-9F3B-CB72EEA5F606}"/>
              </a:ext>
            </a:extLst>
          </p:cNvPr>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a:extLst>
              <a:ext uri="{FF2B5EF4-FFF2-40B4-BE49-F238E27FC236}">
                <a16:creationId xmlns="" xmlns:a16="http://schemas.microsoft.com/office/drawing/2014/main" id="{D5BEA075-823A-4FD9-A0B4-3B1762461F4A}"/>
              </a:ext>
            </a:extLst>
          </p:cNvPr>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a:extLst>
              <a:ext uri="{FF2B5EF4-FFF2-40B4-BE49-F238E27FC236}">
                <a16:creationId xmlns="" xmlns:a16="http://schemas.microsoft.com/office/drawing/2014/main" id="{6F6ABB7D-AAFE-4C1C-B727-0E9F562AF3B8}"/>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5" name="Marcador de pie de página 4">
            <a:extLst>
              <a:ext uri="{FF2B5EF4-FFF2-40B4-BE49-F238E27FC236}">
                <a16:creationId xmlns="" xmlns:a16="http://schemas.microsoft.com/office/drawing/2014/main" id="{7C091454-8484-44B9-9347-7428BAEA2340}"/>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 xmlns:a16="http://schemas.microsoft.com/office/drawing/2014/main" id="{1E04ADE8-BFBF-4A41-85B7-F0EEB877DC77}"/>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3250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362045F-AB19-4A65-9FC1-3208DF22FE63}"/>
              </a:ext>
            </a:extLst>
          </p:cNvPr>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a:extLst>
              <a:ext uri="{FF2B5EF4-FFF2-40B4-BE49-F238E27FC236}">
                <a16:creationId xmlns="" xmlns:a16="http://schemas.microsoft.com/office/drawing/2014/main" id="{CAC15DB0-4A64-4C19-BFE5-C88EEC7FC192}"/>
              </a:ext>
            </a:extLst>
          </p:cNvPr>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a:extLst>
              <a:ext uri="{FF2B5EF4-FFF2-40B4-BE49-F238E27FC236}">
                <a16:creationId xmlns="" xmlns:a16="http://schemas.microsoft.com/office/drawing/2014/main" id="{A6EA2F99-D8CD-4299-BAEE-4A451E49CC96}"/>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5" name="Marcador de pie de página 4">
            <a:extLst>
              <a:ext uri="{FF2B5EF4-FFF2-40B4-BE49-F238E27FC236}">
                <a16:creationId xmlns="" xmlns:a16="http://schemas.microsoft.com/office/drawing/2014/main" id="{03E4CA74-3D92-4FB1-8E0F-1D6EF0C18111}"/>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 xmlns:a16="http://schemas.microsoft.com/office/drawing/2014/main" id="{DA33AE29-0DC8-4E66-A246-643946BAF275}"/>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85492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C53A556-B9E7-4AF9-BD58-6DC3135ADEFF}"/>
              </a:ext>
            </a:extLst>
          </p:cNvPr>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a:extLst>
              <a:ext uri="{FF2B5EF4-FFF2-40B4-BE49-F238E27FC236}">
                <a16:creationId xmlns="" xmlns:a16="http://schemas.microsoft.com/office/drawing/2014/main" id="{0962B600-7C43-4122-ABEB-3FEB729C93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a:extLst>
              <a:ext uri="{FF2B5EF4-FFF2-40B4-BE49-F238E27FC236}">
                <a16:creationId xmlns="" xmlns:a16="http://schemas.microsoft.com/office/drawing/2014/main" id="{D0382844-FC7D-4738-AB53-4AAFAB24D043}"/>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5" name="Marcador de pie de página 4">
            <a:extLst>
              <a:ext uri="{FF2B5EF4-FFF2-40B4-BE49-F238E27FC236}">
                <a16:creationId xmlns="" xmlns:a16="http://schemas.microsoft.com/office/drawing/2014/main" id="{CB944831-2E71-406F-971E-8EEBA453D6BA}"/>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 xmlns:a16="http://schemas.microsoft.com/office/drawing/2014/main" id="{CB09CD0D-7D91-4BFA-8A1D-2E53B0765F12}"/>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110297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AC42746-AC8A-4CD7-BDF3-DAEC81073F84}"/>
              </a:ext>
            </a:extLst>
          </p:cNvPr>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a:extLst>
              <a:ext uri="{FF2B5EF4-FFF2-40B4-BE49-F238E27FC236}">
                <a16:creationId xmlns="" xmlns:a16="http://schemas.microsoft.com/office/drawing/2014/main" id="{E33A1F7B-1CE9-4BFC-B00A-FD060930BFB4}"/>
              </a:ext>
            </a:extLst>
          </p:cNvPr>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a:extLst>
              <a:ext uri="{FF2B5EF4-FFF2-40B4-BE49-F238E27FC236}">
                <a16:creationId xmlns="" xmlns:a16="http://schemas.microsoft.com/office/drawing/2014/main" id="{B1950DB0-38F0-4118-90BA-343B6EE512F7}"/>
              </a:ext>
            </a:extLst>
          </p:cNvPr>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a:extLst>
              <a:ext uri="{FF2B5EF4-FFF2-40B4-BE49-F238E27FC236}">
                <a16:creationId xmlns="" xmlns:a16="http://schemas.microsoft.com/office/drawing/2014/main" id="{A99A370E-1162-40F6-B100-530DB307AEDA}"/>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6" name="Marcador de pie de página 5">
            <a:extLst>
              <a:ext uri="{FF2B5EF4-FFF2-40B4-BE49-F238E27FC236}">
                <a16:creationId xmlns="" xmlns:a16="http://schemas.microsoft.com/office/drawing/2014/main" id="{5258D1BC-DEAE-4972-9437-878D5C779513}"/>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 xmlns:a16="http://schemas.microsoft.com/office/drawing/2014/main" id="{3E8B9F9B-D488-495C-AC18-84E348D65D5D}"/>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405710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6F82185-5C2C-46EA-85D9-9A4E430D3D20}"/>
              </a:ext>
            </a:extLst>
          </p:cNvPr>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a:extLst>
              <a:ext uri="{FF2B5EF4-FFF2-40B4-BE49-F238E27FC236}">
                <a16:creationId xmlns="" xmlns:a16="http://schemas.microsoft.com/office/drawing/2014/main" id="{AF2C49AA-F0AA-47AC-9548-307EFB40ED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a:extLst>
              <a:ext uri="{FF2B5EF4-FFF2-40B4-BE49-F238E27FC236}">
                <a16:creationId xmlns="" xmlns:a16="http://schemas.microsoft.com/office/drawing/2014/main" id="{011217D7-D66E-4FA1-B25C-69A3ABF36298}"/>
              </a:ext>
            </a:extLst>
          </p:cNvPr>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a:extLst>
              <a:ext uri="{FF2B5EF4-FFF2-40B4-BE49-F238E27FC236}">
                <a16:creationId xmlns="" xmlns:a16="http://schemas.microsoft.com/office/drawing/2014/main" id="{9F4F79F6-F1A5-4065-8B91-4700EB493F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a:extLst>
              <a:ext uri="{FF2B5EF4-FFF2-40B4-BE49-F238E27FC236}">
                <a16:creationId xmlns="" xmlns:a16="http://schemas.microsoft.com/office/drawing/2014/main" id="{8D07BF71-CA43-4642-9DEF-E66F5143DD56}"/>
              </a:ext>
            </a:extLst>
          </p:cNvPr>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a:extLst>
              <a:ext uri="{FF2B5EF4-FFF2-40B4-BE49-F238E27FC236}">
                <a16:creationId xmlns="" xmlns:a16="http://schemas.microsoft.com/office/drawing/2014/main" id="{DE61FBE4-3718-4E7E-B00F-75AF71776450}"/>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8" name="Marcador de pie de página 7">
            <a:extLst>
              <a:ext uri="{FF2B5EF4-FFF2-40B4-BE49-F238E27FC236}">
                <a16:creationId xmlns="" xmlns:a16="http://schemas.microsoft.com/office/drawing/2014/main" id="{6FAEC352-77E8-4EC1-8494-739E4914B7E1}"/>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 xmlns:a16="http://schemas.microsoft.com/office/drawing/2014/main" id="{72CB5E3A-91D4-4919-94D5-96CAE6DE477E}"/>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404301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0141E26-5D43-4E4D-8FD4-F5518CCBBDFE}"/>
              </a:ext>
            </a:extLst>
          </p:cNvPr>
          <p:cNvSpPr>
            <a:spLocks noGrp="1"/>
          </p:cNvSpPr>
          <p:nvPr>
            <p:ph type="title"/>
          </p:nvPr>
        </p:nvSpPr>
        <p:spPr/>
        <p:txBody>
          <a:bodyPr/>
          <a:lstStyle/>
          <a:p>
            <a:r>
              <a:rPr lang="es-ES" smtClean="0"/>
              <a:t>Haga clic para modificar el estilo de título del patrón</a:t>
            </a:r>
            <a:endParaRPr lang="es-ES"/>
          </a:p>
        </p:txBody>
      </p:sp>
      <p:sp>
        <p:nvSpPr>
          <p:cNvPr id="3" name="Marcador de fecha 2">
            <a:extLst>
              <a:ext uri="{FF2B5EF4-FFF2-40B4-BE49-F238E27FC236}">
                <a16:creationId xmlns="" xmlns:a16="http://schemas.microsoft.com/office/drawing/2014/main" id="{B6F14C78-CB88-49B3-83A1-C25755DC4BB2}"/>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4" name="Marcador de pie de página 3">
            <a:extLst>
              <a:ext uri="{FF2B5EF4-FFF2-40B4-BE49-F238E27FC236}">
                <a16:creationId xmlns="" xmlns:a16="http://schemas.microsoft.com/office/drawing/2014/main" id="{4CD9F444-295C-4D18-89B1-720CADFE4811}"/>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 xmlns:a16="http://schemas.microsoft.com/office/drawing/2014/main" id="{128D3A74-498E-4E3F-BF22-C2E22C7B695F}"/>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2340152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B9755081-4761-45CE-B821-FA5BA637C351}"/>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3" name="Marcador de pie de página 2">
            <a:extLst>
              <a:ext uri="{FF2B5EF4-FFF2-40B4-BE49-F238E27FC236}">
                <a16:creationId xmlns="" xmlns:a16="http://schemas.microsoft.com/office/drawing/2014/main" id="{467C235C-6D38-44BF-A45E-FE944A7ECFD0}"/>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 xmlns:a16="http://schemas.microsoft.com/office/drawing/2014/main" id="{E3D93811-D7FA-46F6-90D7-47D749FA237B}"/>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2618634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40364DE-749A-4235-9388-04496D440E5A}"/>
              </a:ext>
            </a:extLst>
          </p:cNvPr>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a:extLst>
              <a:ext uri="{FF2B5EF4-FFF2-40B4-BE49-F238E27FC236}">
                <a16:creationId xmlns="" xmlns:a16="http://schemas.microsoft.com/office/drawing/2014/main" id="{3E2C54CF-CCC9-4ED0-996E-17E54AB1FA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a:extLst>
              <a:ext uri="{FF2B5EF4-FFF2-40B4-BE49-F238E27FC236}">
                <a16:creationId xmlns="" xmlns:a16="http://schemas.microsoft.com/office/drawing/2014/main" id="{6AE0949B-E5DD-46A3-A9EA-7EDB8DF77C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a:extLst>
              <a:ext uri="{FF2B5EF4-FFF2-40B4-BE49-F238E27FC236}">
                <a16:creationId xmlns="" xmlns:a16="http://schemas.microsoft.com/office/drawing/2014/main" id="{E46E8AB0-16CC-41AA-87B0-D72B6F87481C}"/>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6" name="Marcador de pie de página 5">
            <a:extLst>
              <a:ext uri="{FF2B5EF4-FFF2-40B4-BE49-F238E27FC236}">
                <a16:creationId xmlns="" xmlns:a16="http://schemas.microsoft.com/office/drawing/2014/main" id="{DEBCDB54-1407-4A42-9050-79207DAE11C3}"/>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 xmlns:a16="http://schemas.microsoft.com/office/drawing/2014/main" id="{57356B11-562A-41D0-BDE4-84BF4012BD02}"/>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2166198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5E20E9F-715B-4340-AEFA-F6D99D1FDEE4}"/>
              </a:ext>
            </a:extLst>
          </p:cNvPr>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a:extLst>
              <a:ext uri="{FF2B5EF4-FFF2-40B4-BE49-F238E27FC236}">
                <a16:creationId xmlns="" xmlns:a16="http://schemas.microsoft.com/office/drawing/2014/main" id="{DA6A84AE-DDA2-401B-A4B0-87587B585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Marcador de texto 3">
            <a:extLst>
              <a:ext uri="{FF2B5EF4-FFF2-40B4-BE49-F238E27FC236}">
                <a16:creationId xmlns="" xmlns:a16="http://schemas.microsoft.com/office/drawing/2014/main" id="{3730A335-E3C7-4C55-9635-1CDFE4716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a:extLst>
              <a:ext uri="{FF2B5EF4-FFF2-40B4-BE49-F238E27FC236}">
                <a16:creationId xmlns="" xmlns:a16="http://schemas.microsoft.com/office/drawing/2014/main" id="{87815E21-6AEE-430E-A9B0-6B6DC920B45D}"/>
              </a:ext>
            </a:extLst>
          </p:cNvPr>
          <p:cNvSpPr>
            <a:spLocks noGrp="1"/>
          </p:cNvSpPr>
          <p:nvPr>
            <p:ph type="dt" sz="half" idx="10"/>
          </p:nvPr>
        </p:nvSpPr>
        <p:spPr/>
        <p:txBody>
          <a:bodyPr/>
          <a:lstStyle/>
          <a:p>
            <a:fld id="{970FF312-18A6-4CC4-8DD3-6AEB07A453B9}" type="datetimeFigureOut">
              <a:rPr lang="en-GB" smtClean="0"/>
              <a:t>31/10/2024</a:t>
            </a:fld>
            <a:endParaRPr lang="en-GB"/>
          </a:p>
        </p:txBody>
      </p:sp>
      <p:sp>
        <p:nvSpPr>
          <p:cNvPr id="6" name="Marcador de pie de página 5">
            <a:extLst>
              <a:ext uri="{FF2B5EF4-FFF2-40B4-BE49-F238E27FC236}">
                <a16:creationId xmlns="" xmlns:a16="http://schemas.microsoft.com/office/drawing/2014/main" id="{8430ECCB-67A5-42D5-B5B4-664E7ADB7089}"/>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 xmlns:a16="http://schemas.microsoft.com/office/drawing/2014/main" id="{9F1F60E4-86F7-486F-9EE8-051FEC7ADC2D}"/>
              </a:ext>
            </a:extLst>
          </p:cNvPr>
          <p:cNvSpPr>
            <a:spLocks noGrp="1"/>
          </p:cNvSpPr>
          <p:nvPr>
            <p:ph type="sldNum" sz="quarter" idx="12"/>
          </p:nvPr>
        </p:nvSpPr>
        <p:spPr/>
        <p:txBody>
          <a:bodyPr/>
          <a:lstStyle/>
          <a:p>
            <a:fld id="{100FA60D-E7A1-4746-991E-E043E42D1297}" type="slidenum">
              <a:rPr lang="en-GB" smtClean="0"/>
              <a:t>‹Nº›</a:t>
            </a:fld>
            <a:endParaRPr lang="en-GB"/>
          </a:p>
        </p:txBody>
      </p:sp>
    </p:spTree>
    <p:extLst>
      <p:ext uri="{BB962C8B-B14F-4D97-AF65-F5344CB8AC3E}">
        <p14:creationId xmlns:p14="http://schemas.microsoft.com/office/powerpoint/2010/main" val="380258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2B52E7FF-0375-4118-AF3B-EB1F6D4FD1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125F74C8-590E-46FE-9D5D-653B2E1BCD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3ABF7540-904D-4183-8C94-15F37BF5BD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FF312-18A6-4CC4-8DD3-6AEB07A453B9}" type="datetimeFigureOut">
              <a:rPr lang="en-GB" smtClean="0"/>
              <a:t>31/10/2024</a:t>
            </a:fld>
            <a:endParaRPr lang="en-GB"/>
          </a:p>
        </p:txBody>
      </p:sp>
      <p:sp>
        <p:nvSpPr>
          <p:cNvPr id="5" name="Marcador de pie de página 4">
            <a:extLst>
              <a:ext uri="{FF2B5EF4-FFF2-40B4-BE49-F238E27FC236}">
                <a16:creationId xmlns="" xmlns:a16="http://schemas.microsoft.com/office/drawing/2014/main" id="{80252E29-2986-4BD8-957E-6D8DA467E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 xmlns:a16="http://schemas.microsoft.com/office/drawing/2014/main" id="{DABF4384-521C-4A26-9000-445F8B6245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FA60D-E7A1-4746-991E-E043E42D1297}" type="slidenum">
              <a:rPr lang="en-GB" smtClean="0"/>
              <a:t>‹Nº›</a:t>
            </a:fld>
            <a:endParaRPr lang="en-GB"/>
          </a:p>
        </p:txBody>
      </p:sp>
    </p:spTree>
    <p:extLst>
      <p:ext uri="{BB962C8B-B14F-4D97-AF65-F5344CB8AC3E}">
        <p14:creationId xmlns:p14="http://schemas.microsoft.com/office/powerpoint/2010/main" val="1670713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4wCzw4rY9H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www.calitoo.fr/uploads/documents/fr/usermanual_2020_fr.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alitoo.fr/index.php?page=software"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vpnciai.sieltec.es/data/"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youtube.com/watch?v=4wCzw4rY9H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4wCzw4rY9H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www.calitoo.fr/uploads/documents/fr/usermanual_2020_fr.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4wCzw4rY9Hs" TargetMode="External"/><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calitoo.fr/uploads/documents/fr/usermanual_2020_fr.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4wCzw4rY9H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www.calitoo.fr/uploads/documents/fr/usermanual_2020_fr.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4wCzw4rY9H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www.calitoo.fr/uploads/documents/fr/usermanual_2020_fr.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ctrTitle"/>
          </p:nvPr>
        </p:nvSpPr>
        <p:spPr>
          <a:xfrm>
            <a:off x="1147864" y="2280698"/>
            <a:ext cx="9965688" cy="2387600"/>
          </a:xfrm>
        </p:spPr>
        <p:txBody>
          <a:bodyPr>
            <a:normAutofit/>
          </a:bodyPr>
          <a:lstStyle/>
          <a:p>
            <a:r>
              <a:rPr lang="es-ES" dirty="0" smtClean="0">
                <a:solidFill>
                  <a:schemeClr val="bg1"/>
                </a:solidFill>
              </a:rPr>
              <a:t>INSTRUMENTATION: CALITOO ET COMPTEUR PARTICULES</a:t>
            </a:r>
            <a:endParaRPr lang="en-GB" dirty="0">
              <a:solidFill>
                <a:schemeClr val="bg1"/>
              </a:solidFill>
            </a:endParaRPr>
          </a:p>
        </p:txBody>
      </p:sp>
      <p:sp>
        <p:nvSpPr>
          <p:cNvPr id="3" name="Subtítulo 2"/>
          <p:cNvSpPr>
            <a:spLocks noGrp="1"/>
          </p:cNvSpPr>
          <p:nvPr>
            <p:ph type="subTitle" idx="1"/>
          </p:nvPr>
        </p:nvSpPr>
        <p:spPr>
          <a:xfrm>
            <a:off x="933858" y="4721800"/>
            <a:ext cx="10622604" cy="1655762"/>
          </a:xfrm>
        </p:spPr>
        <p:txBody>
          <a:bodyPr>
            <a:normAutofit lnSpcReduction="10000"/>
          </a:bodyPr>
          <a:lstStyle/>
          <a:p>
            <a:r>
              <a:rPr lang="es-ES" dirty="0" smtClean="0">
                <a:solidFill>
                  <a:schemeClr val="bg1"/>
                </a:solidFill>
              </a:rPr>
              <a:t>África Barreto (abarretov@aemet.es)</a:t>
            </a:r>
          </a:p>
          <a:p>
            <a:r>
              <a:rPr lang="en-GB" dirty="0" err="1" smtClean="0">
                <a:solidFill>
                  <a:schemeClr val="bg1"/>
                </a:solidFill>
              </a:rPr>
              <a:t>Izaña</a:t>
            </a:r>
            <a:r>
              <a:rPr lang="en-GB" dirty="0" smtClean="0">
                <a:solidFill>
                  <a:schemeClr val="bg1"/>
                </a:solidFill>
              </a:rPr>
              <a:t> Atmospheric Research </a:t>
            </a:r>
            <a:r>
              <a:rPr lang="en-GB" dirty="0" err="1" smtClean="0">
                <a:solidFill>
                  <a:schemeClr val="bg1"/>
                </a:solidFill>
              </a:rPr>
              <a:t>Center</a:t>
            </a:r>
            <a:r>
              <a:rPr lang="en-GB" dirty="0" smtClean="0">
                <a:solidFill>
                  <a:schemeClr val="bg1"/>
                </a:solidFill>
              </a:rPr>
              <a:t>, Meteorological State Agency of Spain (AEMET)</a:t>
            </a:r>
          </a:p>
          <a:p>
            <a:endParaRPr lang="es-ES" dirty="0">
              <a:solidFill>
                <a:schemeClr val="bg1"/>
              </a:solidFill>
            </a:endParaRPr>
          </a:p>
          <a:p>
            <a:r>
              <a:rPr lang="en-GB" sz="2000" i="1" dirty="0" smtClean="0">
                <a:solidFill>
                  <a:schemeClr val="bg1"/>
                </a:solidFill>
              </a:rPr>
              <a:t>WMO SDS-WAS CREWS Training </a:t>
            </a:r>
            <a:r>
              <a:rPr lang="en-GB" sz="2000" i="1" dirty="0">
                <a:solidFill>
                  <a:schemeClr val="bg1"/>
                </a:solidFill>
              </a:rPr>
              <a:t>Course </a:t>
            </a:r>
            <a:r>
              <a:rPr lang="en-GB" sz="2000" i="1" dirty="0" smtClean="0">
                <a:solidFill>
                  <a:schemeClr val="bg1"/>
                </a:solidFill>
              </a:rPr>
              <a:t>for Africa: Chad (Online, Oct 31 2024)</a:t>
            </a:r>
          </a:p>
        </p:txBody>
      </p:sp>
      <p:pic>
        <p:nvPicPr>
          <p:cNvPr id="4" name="Picture 2" descr="Empa - Air Pollution / Environmental Technology - Global Atmosphere Watch"/>
          <p:cNvPicPr>
            <a:picLocks noChangeAspect="1" noChangeArrowheads="1"/>
          </p:cNvPicPr>
          <p:nvPr/>
        </p:nvPicPr>
        <p:blipFill rotWithShape="1">
          <a:blip r:embed="rId3">
            <a:extLst>
              <a:ext uri="{28A0092B-C50C-407E-A947-70E740481C1C}">
                <a14:useLocalDpi xmlns:a14="http://schemas.microsoft.com/office/drawing/2010/main" val="0"/>
              </a:ext>
            </a:extLst>
          </a:blip>
          <a:srcRect r="65543"/>
          <a:stretch/>
        </p:blipFill>
        <p:spPr bwMode="auto">
          <a:xfrm>
            <a:off x="163081" y="132834"/>
            <a:ext cx="1312793"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logo_AEMET_rg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8469" y="334131"/>
            <a:ext cx="1944197" cy="93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10703349" y="6442621"/>
            <a:ext cx="1706226" cy="369332"/>
          </a:xfrm>
          <a:prstGeom prst="rect">
            <a:avLst/>
          </a:prstGeom>
          <a:noFill/>
        </p:spPr>
        <p:txBody>
          <a:bodyPr wrap="square" rtlCol="0">
            <a:spAutoFit/>
          </a:bodyPr>
          <a:lstStyle/>
          <a:p>
            <a:r>
              <a:rPr lang="es-ES" dirty="0" smtClean="0">
                <a:solidFill>
                  <a:schemeClr val="bg2">
                    <a:lumMod val="90000"/>
                  </a:schemeClr>
                </a:solidFill>
              </a:rPr>
              <a:t>@ ICOS-ERIC</a:t>
            </a:r>
            <a:endParaRPr lang="en-GB" dirty="0">
              <a:solidFill>
                <a:schemeClr val="bg2">
                  <a:lumMod val="90000"/>
                </a:schemeClr>
              </a:solidFill>
            </a:endParaRPr>
          </a:p>
        </p:txBody>
      </p:sp>
      <p:pic>
        <p:nvPicPr>
          <p:cNvPr id="9"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8955" y="371663"/>
            <a:ext cx="2824337" cy="122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908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413" y="644525"/>
            <a:ext cx="5033962" cy="646113"/>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use </a:t>
            </a:r>
            <a:r>
              <a:rPr lang="es-ES" dirty="0" err="1"/>
              <a:t>it</a:t>
            </a:r>
            <a:r>
              <a:rPr lang="es-ES" dirty="0"/>
              <a:t>?</a:t>
            </a:r>
          </a:p>
          <a:p>
            <a:pPr eaLnBrk="1" fontAlgn="auto" hangingPunct="1">
              <a:spcBef>
                <a:spcPts val="0"/>
              </a:spcBef>
              <a:spcAft>
                <a:spcPts val="0"/>
              </a:spcAft>
              <a:defRPr/>
            </a:pPr>
            <a:r>
              <a:rPr lang="es-ES" dirty="0">
                <a:hlinkClick r:id="rId3"/>
              </a:rPr>
              <a:t>https://www.youtube.com/watch?v=4wCzw4rY9Hs</a:t>
            </a:r>
            <a:r>
              <a:rPr lang="es-ES" dirty="0"/>
              <a:t> </a:t>
            </a:r>
          </a:p>
        </p:txBody>
      </p:sp>
      <p:sp>
        <p:nvSpPr>
          <p:cNvPr id="83971" name="Rectángulo 4"/>
          <p:cNvSpPr>
            <a:spLocks noChangeArrowheads="1"/>
          </p:cNvSpPr>
          <p:nvPr/>
        </p:nvSpPr>
        <p:spPr bwMode="auto">
          <a:xfrm>
            <a:off x="571500" y="1411288"/>
            <a:ext cx="10947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dirty="0" err="1"/>
              <a:t>Comment</a:t>
            </a:r>
            <a:r>
              <a:rPr lang="es-ES" altLang="es-ES" dirty="0"/>
              <a:t> </a:t>
            </a:r>
            <a:r>
              <a:rPr lang="es-ES" altLang="es-ES" dirty="0" err="1"/>
              <a:t>prendre</a:t>
            </a:r>
            <a:r>
              <a:rPr lang="es-ES" altLang="es-ES" dirty="0"/>
              <a:t> des mesures? </a:t>
            </a:r>
            <a:r>
              <a:rPr lang="es-ES" altLang="es-ES" dirty="0" err="1"/>
              <a:t>Pag</a:t>
            </a:r>
            <a:r>
              <a:rPr lang="es-ES" altLang="es-ES" dirty="0"/>
              <a:t> 10-15 </a:t>
            </a:r>
            <a:r>
              <a:rPr lang="es-ES" altLang="es-ES" dirty="0">
                <a:hlinkClick r:id="rId4"/>
              </a:rPr>
              <a:t>http://www.calitoo.fr/uploads/documents/fr/usermanual_2020_fr.pdf</a:t>
            </a:r>
            <a:r>
              <a:rPr lang="es-ES" altLang="es-ES" dirty="0"/>
              <a:t> </a:t>
            </a:r>
          </a:p>
        </p:txBody>
      </p:sp>
      <p:pic>
        <p:nvPicPr>
          <p:cNvPr id="83972" name="Imagen 6"/>
          <p:cNvPicPr>
            <a:picLocks noChangeAspect="1"/>
          </p:cNvPicPr>
          <p:nvPr/>
        </p:nvPicPr>
        <p:blipFill>
          <a:blip r:embed="rId5">
            <a:extLst>
              <a:ext uri="{28A0092B-C50C-407E-A947-70E740481C1C}">
                <a14:useLocalDpi xmlns:a14="http://schemas.microsoft.com/office/drawing/2010/main" val="0"/>
              </a:ext>
            </a:extLst>
          </a:blip>
          <a:srcRect l="39323" t="21652" r="30000" b="27953"/>
          <a:stretch>
            <a:fillRect/>
          </a:stretch>
        </p:blipFill>
        <p:spPr bwMode="auto">
          <a:xfrm>
            <a:off x="3427413" y="1901825"/>
            <a:ext cx="5559425"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984250" y="4159250"/>
            <a:ext cx="6288516" cy="584775"/>
          </a:xfrm>
          <a:prstGeom prst="rect">
            <a:avLst/>
          </a:prstGeom>
        </p:spPr>
        <p:txBody>
          <a:bodyPr wrap="none">
            <a:spAutoFit/>
          </a:bodyPr>
          <a:lstStyle/>
          <a:p>
            <a:pPr>
              <a:defRPr/>
            </a:pPr>
            <a:r>
              <a:rPr lang="fr-FR" sz="3200" dirty="0">
                <a:solidFill>
                  <a:srgbClr val="C00000"/>
                </a:solidFill>
                <a:effectLst>
                  <a:outerShdw blurRad="38100" dist="38100" dir="2700000" algn="tl">
                    <a:srgbClr val="000000">
                      <a:alpha val="43137"/>
                    </a:srgbClr>
                  </a:outerShdw>
                </a:effectLst>
              </a:rPr>
              <a:t>Assurez-vous de stocker la mesure</a:t>
            </a:r>
            <a:r>
              <a:rPr lang="es-ES" sz="3200" dirty="0" smtClean="0">
                <a:solidFill>
                  <a:srgbClr val="C00000"/>
                </a:solidFill>
                <a:effectLst>
                  <a:outerShdw blurRad="38100" dist="38100" dir="2700000" algn="tl">
                    <a:srgbClr val="000000">
                      <a:alpha val="43137"/>
                    </a:srgbClr>
                  </a:outerShdw>
                </a:effectLst>
                <a:latin typeface="+mn-lt"/>
              </a:rPr>
              <a:t>!!!</a:t>
            </a:r>
            <a:endParaRPr lang="es-ES" sz="3200" dirty="0">
              <a:solidFill>
                <a:srgbClr val="C00000"/>
              </a:solidFill>
              <a:effectLst>
                <a:outerShdw blurRad="38100" dist="38100" dir="2700000" algn="tl">
                  <a:srgbClr val="000000">
                    <a:alpha val="43137"/>
                  </a:srgbClr>
                </a:outerShdw>
              </a:effectLst>
              <a:latin typeface="+mn-lt"/>
            </a:endParaRPr>
          </a:p>
        </p:txBody>
      </p:sp>
      <p:sp>
        <p:nvSpPr>
          <p:cNvPr id="6" name="Rectángulo 5"/>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adroTexto 6"/>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Processus de mesure</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19297777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8210303" y="2351965"/>
            <a:ext cx="4020065" cy="1477328"/>
          </a:xfrm>
          <a:prstGeom prst="rect">
            <a:avLst/>
          </a:prstGeom>
          <a:noFill/>
        </p:spPr>
        <p:txBody>
          <a:bodyPr wrap="square" rtlCol="0">
            <a:spAutoFit/>
          </a:bodyPr>
          <a:lstStyle/>
          <a:p>
            <a:r>
              <a:rPr lang="es-ES" dirty="0" err="1" smtClean="0"/>
              <a:t>Unzip</a:t>
            </a:r>
            <a:r>
              <a:rPr lang="es-ES" dirty="0" smtClean="0"/>
              <a:t> </a:t>
            </a:r>
            <a:r>
              <a:rPr lang="es-ES" dirty="0" err="1" smtClean="0"/>
              <a:t>the</a:t>
            </a:r>
            <a:r>
              <a:rPr lang="es-ES" dirty="0" smtClean="0"/>
              <a:t> folder</a:t>
            </a:r>
            <a:endParaRPr lang="es-ES" dirty="0"/>
          </a:p>
          <a:p>
            <a:r>
              <a:rPr lang="es-ES" b="1" dirty="0"/>
              <a:t>Calitoo_v3.0_windows.zip</a:t>
            </a:r>
          </a:p>
          <a:p>
            <a:r>
              <a:rPr lang="es-ES" dirty="0" smtClean="0"/>
              <a:t>and </a:t>
            </a:r>
            <a:r>
              <a:rPr lang="es-ES" dirty="0" err="1" smtClean="0"/>
              <a:t>execute</a:t>
            </a:r>
            <a:r>
              <a:rPr lang="es-ES" dirty="0" smtClean="0"/>
              <a:t> </a:t>
            </a:r>
            <a:r>
              <a:rPr lang="es-ES" dirty="0" err="1" smtClean="0"/>
              <a:t>these</a:t>
            </a:r>
            <a:r>
              <a:rPr lang="es-ES" dirty="0" smtClean="0"/>
              <a:t> </a:t>
            </a:r>
            <a:r>
              <a:rPr lang="es-ES" dirty="0" err="1" smtClean="0"/>
              <a:t>two</a:t>
            </a:r>
            <a:r>
              <a:rPr lang="es-ES" dirty="0" smtClean="0"/>
              <a:t> </a:t>
            </a:r>
            <a:r>
              <a:rPr lang="es-ES" dirty="0" err="1" smtClean="0"/>
              <a:t>programs</a:t>
            </a:r>
            <a:r>
              <a:rPr lang="es-ES" dirty="0" smtClean="0"/>
              <a:t>:</a:t>
            </a:r>
            <a:endParaRPr lang="es-ES" dirty="0"/>
          </a:p>
          <a:p>
            <a:pPr marL="285750" indent="-285750">
              <a:buFont typeface="Arial" panose="020B0604020202020204" pitchFamily="34" charset="0"/>
              <a:buChar char="•"/>
            </a:pPr>
            <a:r>
              <a:rPr lang="es-ES" dirty="0"/>
              <a:t>Calitoo_setup.exe</a:t>
            </a:r>
          </a:p>
          <a:p>
            <a:pPr marL="285750" indent="-285750">
              <a:buFont typeface="Arial" panose="020B0604020202020204" pitchFamily="34" charset="0"/>
              <a:buChar char="•"/>
            </a:pPr>
            <a:r>
              <a:rPr lang="es-ES" dirty="0"/>
              <a:t>CDM21218_Setup.exe</a:t>
            </a:r>
          </a:p>
        </p:txBody>
      </p:sp>
      <p:pic>
        <p:nvPicPr>
          <p:cNvPr id="7" name="Imagen 6"/>
          <p:cNvPicPr>
            <a:picLocks noChangeAspect="1"/>
          </p:cNvPicPr>
          <p:nvPr/>
        </p:nvPicPr>
        <p:blipFill rotWithShape="1">
          <a:blip r:embed="rId2"/>
          <a:srcRect l="4950" r="3784" b="4360"/>
          <a:stretch/>
        </p:blipFill>
        <p:spPr>
          <a:xfrm>
            <a:off x="634312" y="1876852"/>
            <a:ext cx="6557319" cy="3031178"/>
          </a:xfrm>
          <a:prstGeom prst="rect">
            <a:avLst/>
          </a:prstGeom>
        </p:spPr>
      </p:pic>
      <p:sp>
        <p:nvSpPr>
          <p:cNvPr id="8" name="Rectángulo 7"/>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Visualisation des données</a:t>
            </a:r>
            <a:endParaRPr lang="en-GB" sz="2800" b="1" dirty="0">
              <a:latin typeface="Noto Sans" panose="020B0502040504020204" pitchFamily="34"/>
              <a:ea typeface="Noto Sans" panose="020B0502040504020204" pitchFamily="34"/>
              <a:cs typeface="Noto Sans" panose="020B0502040504020204" pitchFamily="34"/>
            </a:endParaRPr>
          </a:p>
        </p:txBody>
      </p:sp>
      <p:sp>
        <p:nvSpPr>
          <p:cNvPr id="10" name="Rectángulo 9"/>
          <p:cNvSpPr/>
          <p:nvPr/>
        </p:nvSpPr>
        <p:spPr>
          <a:xfrm>
            <a:off x="334747" y="979513"/>
            <a:ext cx="7156450" cy="646112"/>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a:t>
            </a:r>
            <a:r>
              <a:rPr lang="es-ES" dirty="0" err="1" smtClean="0"/>
              <a:t>visualize</a:t>
            </a:r>
            <a:r>
              <a:rPr lang="es-ES" dirty="0" smtClean="0"/>
              <a:t> data</a:t>
            </a:r>
            <a:r>
              <a:rPr lang="es-ES" dirty="0"/>
              <a:t>? </a:t>
            </a:r>
          </a:p>
          <a:p>
            <a:pPr eaLnBrk="1" fontAlgn="auto" hangingPunct="1">
              <a:spcBef>
                <a:spcPts val="0"/>
              </a:spcBef>
              <a:spcAft>
                <a:spcPts val="0"/>
              </a:spcAft>
              <a:defRPr/>
            </a:pPr>
            <a:r>
              <a:rPr lang="es-ES" dirty="0" err="1"/>
              <a:t>First</a:t>
            </a:r>
            <a:r>
              <a:rPr lang="es-ES" dirty="0"/>
              <a:t>, software </a:t>
            </a:r>
            <a:r>
              <a:rPr lang="es-ES" dirty="0" err="1"/>
              <a:t>download</a:t>
            </a:r>
            <a:r>
              <a:rPr lang="es-ES" dirty="0"/>
              <a:t>: </a:t>
            </a:r>
            <a:r>
              <a:rPr lang="es-ES" dirty="0">
                <a:hlinkClick r:id="rId3"/>
              </a:rPr>
              <a:t>http://www.calitoo.fr/index.php?page=software</a:t>
            </a:r>
            <a:r>
              <a:rPr lang="es-ES" dirty="0"/>
              <a:t> </a:t>
            </a:r>
          </a:p>
        </p:txBody>
      </p:sp>
      <p:grpSp>
        <p:nvGrpSpPr>
          <p:cNvPr id="11" name="Grupo 22"/>
          <p:cNvGrpSpPr>
            <a:grpSpLocks/>
          </p:cNvGrpSpPr>
          <p:nvPr/>
        </p:nvGrpSpPr>
        <p:grpSpPr bwMode="auto">
          <a:xfrm>
            <a:off x="5282278" y="4084519"/>
            <a:ext cx="5753100" cy="2149475"/>
            <a:chOff x="1116231" y="2240691"/>
            <a:chExt cx="5754128" cy="2150077"/>
          </a:xfrm>
        </p:grpSpPr>
        <p:pic>
          <p:nvPicPr>
            <p:cNvPr id="12" name="Imagen 3"/>
            <p:cNvPicPr>
              <a:picLocks noChangeAspect="1"/>
            </p:cNvPicPr>
            <p:nvPr/>
          </p:nvPicPr>
          <p:blipFill>
            <a:blip r:embed="rId4">
              <a:extLst>
                <a:ext uri="{28A0092B-C50C-407E-A947-70E740481C1C}">
                  <a14:useLocalDpi xmlns:a14="http://schemas.microsoft.com/office/drawing/2010/main" val="0"/>
                </a:ext>
              </a:extLst>
            </a:blip>
            <a:srcRect l="15480" t="983" r="42081" b="56265"/>
            <a:stretch>
              <a:fillRect/>
            </a:stretch>
          </p:blipFill>
          <p:spPr bwMode="auto">
            <a:xfrm>
              <a:off x="4044779" y="2240691"/>
              <a:ext cx="2825580" cy="215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1"/>
            <p:cNvSpPr txBox="1">
              <a:spLocks noChangeArrowheads="1"/>
            </p:cNvSpPr>
            <p:nvPr/>
          </p:nvSpPr>
          <p:spPr bwMode="auto">
            <a:xfrm>
              <a:off x="1116231" y="3228886"/>
              <a:ext cx="20017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a:t>1º execute (install)</a:t>
              </a:r>
            </a:p>
            <a:p>
              <a:pPr eaLnBrk="1" hangingPunct="1"/>
              <a:endParaRPr lang="es-ES" altLang="es-ES"/>
            </a:p>
            <a:p>
              <a:pPr eaLnBrk="1" hangingPunct="1"/>
              <a:r>
                <a:rPr lang="es-ES" altLang="es-ES"/>
                <a:t>2º execute (install)</a:t>
              </a:r>
            </a:p>
          </p:txBody>
        </p:sp>
        <p:cxnSp>
          <p:nvCxnSpPr>
            <p:cNvPr id="14" name="Conector recto de flecha 13"/>
            <p:cNvCxnSpPr/>
            <p:nvPr/>
          </p:nvCxnSpPr>
          <p:spPr>
            <a:xfrm>
              <a:off x="2946946" y="3484052"/>
              <a:ext cx="1460761" cy="4128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V="1">
              <a:off x="3007282" y="3690485"/>
              <a:ext cx="1309921" cy="2890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pic>
        <p:nvPicPr>
          <p:cNvPr id="5" name="Imagen 4"/>
          <p:cNvPicPr>
            <a:picLocks noChangeAspect="1"/>
          </p:cNvPicPr>
          <p:nvPr/>
        </p:nvPicPr>
        <p:blipFill>
          <a:blip r:embed="rId5"/>
          <a:stretch>
            <a:fillRect/>
          </a:stretch>
        </p:blipFill>
        <p:spPr>
          <a:xfrm>
            <a:off x="634312" y="4482206"/>
            <a:ext cx="2495107" cy="2103402"/>
          </a:xfrm>
          <a:prstGeom prst="rect">
            <a:avLst/>
          </a:prstGeom>
        </p:spPr>
      </p:pic>
    </p:spTree>
    <p:extLst>
      <p:ext uri="{BB962C8B-B14F-4D97-AF65-F5344CB8AC3E}">
        <p14:creationId xmlns:p14="http://schemas.microsoft.com/office/powerpoint/2010/main" val="3637430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317500" y="820083"/>
            <a:ext cx="8566150" cy="647700"/>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a:t>
            </a:r>
            <a:r>
              <a:rPr lang="es-ES" dirty="0" err="1" smtClean="0"/>
              <a:t>visualize</a:t>
            </a:r>
            <a:r>
              <a:rPr lang="es-ES" dirty="0" smtClean="0"/>
              <a:t> data</a:t>
            </a:r>
            <a:r>
              <a:rPr lang="es-ES" dirty="0"/>
              <a:t>? </a:t>
            </a:r>
          </a:p>
          <a:p>
            <a:pPr eaLnBrk="1" fontAlgn="auto" hangingPunct="1">
              <a:spcBef>
                <a:spcPts val="0"/>
              </a:spcBef>
              <a:spcAft>
                <a:spcPts val="0"/>
              </a:spcAft>
              <a:defRPr/>
            </a:pPr>
            <a:r>
              <a:rPr lang="es-ES" dirty="0"/>
              <a:t>Plug </a:t>
            </a:r>
            <a:r>
              <a:rPr lang="es-ES" dirty="0" err="1"/>
              <a:t>calitoo</a:t>
            </a:r>
            <a:r>
              <a:rPr lang="es-ES" dirty="0"/>
              <a:t> to PC in “Reading </a:t>
            </a:r>
            <a:r>
              <a:rPr lang="es-ES" dirty="0" err="1"/>
              <a:t>mode</a:t>
            </a:r>
            <a:r>
              <a:rPr lang="es-ES" dirty="0"/>
              <a:t>” </a:t>
            </a:r>
            <a:r>
              <a:rPr lang="es-ES" dirty="0" err="1"/>
              <a:t>with</a:t>
            </a:r>
            <a:r>
              <a:rPr lang="es-ES" dirty="0"/>
              <a:t> USB cable and open </a:t>
            </a:r>
            <a:r>
              <a:rPr lang="es-ES" dirty="0" err="1"/>
              <a:t>the</a:t>
            </a:r>
            <a:r>
              <a:rPr lang="es-ES" dirty="0"/>
              <a:t> </a:t>
            </a:r>
            <a:r>
              <a:rPr lang="es-ES" dirty="0" err="1"/>
              <a:t>Calitoo</a:t>
            </a:r>
            <a:r>
              <a:rPr lang="es-ES" dirty="0"/>
              <a:t> software            </a:t>
            </a:r>
          </a:p>
        </p:txBody>
      </p:sp>
      <p:pic>
        <p:nvPicPr>
          <p:cNvPr id="88068" name="Imagen 1"/>
          <p:cNvPicPr>
            <a:picLocks noChangeAspect="1"/>
          </p:cNvPicPr>
          <p:nvPr/>
        </p:nvPicPr>
        <p:blipFill>
          <a:blip r:embed="rId3">
            <a:extLst>
              <a:ext uri="{28A0092B-C50C-407E-A947-70E740481C1C}">
                <a14:useLocalDpi xmlns:a14="http://schemas.microsoft.com/office/drawing/2010/main" val="0"/>
              </a:ext>
            </a:extLst>
          </a:blip>
          <a:srcRect l="5202" t="69910" r="90068" b="23724"/>
          <a:stretch>
            <a:fillRect/>
          </a:stretch>
        </p:blipFill>
        <p:spPr bwMode="auto">
          <a:xfrm>
            <a:off x="8220075" y="1031875"/>
            <a:ext cx="8429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Imagen 4"/>
          <p:cNvPicPr>
            <a:picLocks noChangeAspect="1"/>
          </p:cNvPicPr>
          <p:nvPr/>
        </p:nvPicPr>
        <p:blipFill>
          <a:blip r:embed="rId4">
            <a:extLst>
              <a:ext uri="{28A0092B-C50C-407E-A947-70E740481C1C}">
                <a14:useLocalDpi xmlns:a14="http://schemas.microsoft.com/office/drawing/2010/main" val="0"/>
              </a:ext>
            </a:extLst>
          </a:blip>
          <a:srcRect b="5882"/>
          <a:stretch>
            <a:fillRect/>
          </a:stretch>
        </p:blipFill>
        <p:spPr bwMode="auto">
          <a:xfrm>
            <a:off x="1027113" y="1763713"/>
            <a:ext cx="2352675"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Imagen 5"/>
          <p:cNvPicPr>
            <a:picLocks noChangeAspect="1"/>
          </p:cNvPicPr>
          <p:nvPr/>
        </p:nvPicPr>
        <p:blipFill>
          <a:blip r:embed="rId5">
            <a:extLst>
              <a:ext uri="{28A0092B-C50C-407E-A947-70E740481C1C}">
                <a14:useLocalDpi xmlns:a14="http://schemas.microsoft.com/office/drawing/2010/main" val="0"/>
              </a:ext>
            </a:extLst>
          </a:blip>
          <a:srcRect b="5110"/>
          <a:stretch>
            <a:fillRect/>
          </a:stretch>
        </p:blipFill>
        <p:spPr bwMode="auto">
          <a:xfrm>
            <a:off x="4600575" y="1743075"/>
            <a:ext cx="2332038"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Imagen 6"/>
          <p:cNvPicPr>
            <a:picLocks noChangeAspect="1"/>
          </p:cNvPicPr>
          <p:nvPr/>
        </p:nvPicPr>
        <p:blipFill>
          <a:blip r:embed="rId6">
            <a:extLst>
              <a:ext uri="{28A0092B-C50C-407E-A947-70E740481C1C}">
                <a14:useLocalDpi xmlns:a14="http://schemas.microsoft.com/office/drawing/2010/main" val="0"/>
              </a:ext>
            </a:extLst>
          </a:blip>
          <a:srcRect b="5292"/>
          <a:stretch>
            <a:fillRect/>
          </a:stretch>
        </p:blipFill>
        <p:spPr bwMode="auto">
          <a:xfrm>
            <a:off x="9588500" y="1743075"/>
            <a:ext cx="23336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179388" y="3481388"/>
            <a:ext cx="1465262" cy="646112"/>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eaLnBrk="1" fontAlgn="auto" hangingPunct="1">
              <a:spcBef>
                <a:spcPts val="0"/>
              </a:spcBef>
              <a:spcAft>
                <a:spcPts val="0"/>
              </a:spcAft>
              <a:defRPr/>
            </a:pPr>
            <a:r>
              <a:rPr lang="es-ES" dirty="0" err="1"/>
              <a:t>Automatic</a:t>
            </a:r>
            <a:r>
              <a:rPr lang="es-ES" dirty="0"/>
              <a:t> </a:t>
            </a:r>
            <a:r>
              <a:rPr lang="es-ES" dirty="0" err="1"/>
              <a:t>recognition</a:t>
            </a:r>
            <a:endParaRPr lang="es-ES" dirty="0"/>
          </a:p>
        </p:txBody>
      </p:sp>
      <p:sp>
        <p:nvSpPr>
          <p:cNvPr id="15" name="CuadroTexto 14"/>
          <p:cNvSpPr txBox="1"/>
          <p:nvPr/>
        </p:nvSpPr>
        <p:spPr>
          <a:xfrm>
            <a:off x="3681413" y="3619500"/>
            <a:ext cx="1938337" cy="369888"/>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eaLnBrk="1" fontAlgn="auto" hangingPunct="1">
              <a:spcBef>
                <a:spcPts val="0"/>
              </a:spcBef>
              <a:spcAft>
                <a:spcPts val="0"/>
              </a:spcAft>
              <a:defRPr/>
            </a:pPr>
            <a:r>
              <a:rPr lang="es-ES" dirty="0" err="1"/>
              <a:t>Go</a:t>
            </a:r>
            <a:r>
              <a:rPr lang="es-ES" dirty="0"/>
              <a:t> to “Data” </a:t>
            </a:r>
            <a:r>
              <a:rPr lang="es-ES" dirty="0" err="1"/>
              <a:t>label</a:t>
            </a:r>
            <a:endParaRPr lang="es-ES" dirty="0"/>
          </a:p>
        </p:txBody>
      </p:sp>
      <p:sp>
        <p:nvSpPr>
          <p:cNvPr id="17" name="CuadroTexto 16"/>
          <p:cNvSpPr txBox="1"/>
          <p:nvPr/>
        </p:nvSpPr>
        <p:spPr>
          <a:xfrm>
            <a:off x="7621588" y="3481388"/>
            <a:ext cx="2624137" cy="922337"/>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eaLnBrk="1" fontAlgn="auto" hangingPunct="1">
              <a:spcBef>
                <a:spcPts val="0"/>
              </a:spcBef>
              <a:spcAft>
                <a:spcPts val="0"/>
              </a:spcAft>
              <a:defRPr/>
            </a:pPr>
            <a:r>
              <a:rPr lang="es-ES" dirty="0" err="1"/>
              <a:t>Press</a:t>
            </a:r>
            <a:r>
              <a:rPr lang="es-ES" dirty="0"/>
              <a:t> </a:t>
            </a:r>
            <a:r>
              <a:rPr lang="es-ES" dirty="0" err="1"/>
              <a:t>the</a:t>
            </a:r>
            <a:r>
              <a:rPr lang="es-ES" dirty="0"/>
              <a:t> Green </a:t>
            </a:r>
            <a:r>
              <a:rPr lang="es-ES" dirty="0" err="1"/>
              <a:t>row</a:t>
            </a:r>
            <a:r>
              <a:rPr lang="es-ES" dirty="0"/>
              <a:t> to </a:t>
            </a:r>
            <a:r>
              <a:rPr lang="es-ES" dirty="0" err="1" smtClean="0"/>
              <a:t>download</a:t>
            </a:r>
            <a:r>
              <a:rPr lang="es-ES" dirty="0" smtClean="0"/>
              <a:t> </a:t>
            </a:r>
            <a:r>
              <a:rPr lang="es-ES" dirty="0"/>
              <a:t>data (in </a:t>
            </a:r>
            <a:r>
              <a:rPr lang="es-ES" dirty="0" err="1"/>
              <a:t>this</a:t>
            </a:r>
            <a:r>
              <a:rPr lang="es-ES" dirty="0"/>
              <a:t> case 11 </a:t>
            </a:r>
            <a:r>
              <a:rPr lang="es-ES" dirty="0" err="1" smtClean="0"/>
              <a:t>measurements</a:t>
            </a:r>
            <a:r>
              <a:rPr lang="es-ES" dirty="0" smtClean="0"/>
              <a:t>)</a:t>
            </a:r>
            <a:endParaRPr lang="es-ES" dirty="0"/>
          </a:p>
        </p:txBody>
      </p:sp>
      <p:sp>
        <p:nvSpPr>
          <p:cNvPr id="9" name="Elipse 8"/>
          <p:cNvSpPr/>
          <p:nvPr/>
        </p:nvSpPr>
        <p:spPr>
          <a:xfrm>
            <a:off x="1677988" y="2882900"/>
            <a:ext cx="1062037" cy="796925"/>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8" name="Elipse 17"/>
          <p:cNvSpPr/>
          <p:nvPr/>
        </p:nvSpPr>
        <p:spPr>
          <a:xfrm>
            <a:off x="5118100" y="2687638"/>
            <a:ext cx="328613" cy="22860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9" name="Elipse 18"/>
          <p:cNvSpPr/>
          <p:nvPr/>
        </p:nvSpPr>
        <p:spPr>
          <a:xfrm>
            <a:off x="9737725" y="2882900"/>
            <a:ext cx="609600" cy="512763"/>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4" name="Rectángulo 13"/>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adroTexto 15"/>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Visualisation des données</a:t>
            </a:r>
            <a:endParaRPr lang="en-GB" sz="2800" b="1" dirty="0">
              <a:latin typeface="Noto Sans" panose="020B0502040504020204" pitchFamily="34"/>
              <a:ea typeface="Noto Sans" panose="020B0502040504020204" pitchFamily="34"/>
              <a:cs typeface="Noto Sans" panose="020B0502040504020204" pitchFamily="34"/>
            </a:endParaRPr>
          </a:p>
        </p:txBody>
      </p:sp>
      <p:sp>
        <p:nvSpPr>
          <p:cNvPr id="2" name="CuadroTexto 1"/>
          <p:cNvSpPr txBox="1"/>
          <p:nvPr/>
        </p:nvSpPr>
        <p:spPr>
          <a:xfrm>
            <a:off x="9063038" y="1031875"/>
            <a:ext cx="1987826" cy="369332"/>
          </a:xfrm>
          <a:prstGeom prst="rect">
            <a:avLst/>
          </a:prstGeom>
          <a:noFill/>
        </p:spPr>
        <p:txBody>
          <a:bodyPr wrap="square" rtlCol="0">
            <a:spAutoFit/>
          </a:bodyPr>
          <a:lstStyle/>
          <a:p>
            <a:r>
              <a:rPr lang="es-ES" dirty="0" smtClean="0"/>
              <a:t>(as </a:t>
            </a:r>
            <a:r>
              <a:rPr lang="es-ES" dirty="0" err="1" smtClean="0"/>
              <a:t>administrator</a:t>
            </a:r>
            <a:r>
              <a:rPr lang="es-ES" dirty="0" smtClean="0"/>
              <a:t>)</a:t>
            </a:r>
            <a:endParaRPr lang="en-GB" dirty="0"/>
          </a:p>
        </p:txBody>
      </p:sp>
    </p:spTree>
    <p:extLst>
      <p:ext uri="{BB962C8B-B14F-4D97-AF65-F5344CB8AC3E}">
        <p14:creationId xmlns:p14="http://schemas.microsoft.com/office/powerpoint/2010/main" val="3725184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750888" y="719138"/>
            <a:ext cx="2195512" cy="646112"/>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a:t>
            </a:r>
            <a:r>
              <a:rPr lang="es-ES" dirty="0" err="1"/>
              <a:t>upload</a:t>
            </a:r>
            <a:r>
              <a:rPr lang="es-ES" dirty="0"/>
              <a:t> data? </a:t>
            </a:r>
          </a:p>
          <a:p>
            <a:pPr eaLnBrk="1" fontAlgn="auto" hangingPunct="1">
              <a:spcBef>
                <a:spcPts val="0"/>
              </a:spcBef>
              <a:spcAft>
                <a:spcPts val="0"/>
              </a:spcAft>
              <a:defRPr/>
            </a:pPr>
            <a:r>
              <a:rPr lang="es-ES" dirty="0" err="1" smtClean="0"/>
              <a:t>Stored</a:t>
            </a:r>
            <a:r>
              <a:rPr lang="es-ES" dirty="0" smtClean="0"/>
              <a:t> data</a:t>
            </a:r>
            <a:r>
              <a:rPr lang="es-ES" dirty="0"/>
              <a:t>?</a:t>
            </a:r>
          </a:p>
        </p:txBody>
      </p:sp>
      <p:pic>
        <p:nvPicPr>
          <p:cNvPr id="90116" name="Imagen 1"/>
          <p:cNvPicPr>
            <a:picLocks noChangeAspect="1"/>
          </p:cNvPicPr>
          <p:nvPr/>
        </p:nvPicPr>
        <p:blipFill>
          <a:blip r:embed="rId2">
            <a:extLst>
              <a:ext uri="{28A0092B-C50C-407E-A947-70E740481C1C}">
                <a14:useLocalDpi xmlns:a14="http://schemas.microsoft.com/office/drawing/2010/main" val="0"/>
              </a:ext>
            </a:extLst>
          </a:blip>
          <a:srcRect l="13647" r="48047" b="60524"/>
          <a:stretch>
            <a:fillRect/>
          </a:stretch>
        </p:blipFill>
        <p:spPr bwMode="auto">
          <a:xfrm>
            <a:off x="6674127" y="3887655"/>
            <a:ext cx="29083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CuadroTexto 12"/>
          <p:cNvSpPr txBox="1">
            <a:spLocks noChangeArrowheads="1"/>
          </p:cNvSpPr>
          <p:nvPr/>
        </p:nvSpPr>
        <p:spPr bwMode="auto">
          <a:xfrm>
            <a:off x="2584727" y="4639287"/>
            <a:ext cx="408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dirty="0" err="1"/>
              <a:t>You</a:t>
            </a:r>
            <a:r>
              <a:rPr lang="es-ES" altLang="es-ES" dirty="0"/>
              <a:t> </a:t>
            </a:r>
            <a:r>
              <a:rPr lang="es-ES" altLang="es-ES" dirty="0" err="1"/>
              <a:t>need</a:t>
            </a:r>
            <a:r>
              <a:rPr lang="es-ES" altLang="es-ES" dirty="0"/>
              <a:t> to look </a:t>
            </a:r>
            <a:r>
              <a:rPr lang="es-ES" altLang="es-ES" dirty="0" err="1"/>
              <a:t>for</a:t>
            </a:r>
            <a:r>
              <a:rPr lang="es-ES" altLang="es-ES" dirty="0"/>
              <a:t> </a:t>
            </a:r>
            <a:r>
              <a:rPr lang="es-ES" altLang="es-ES" dirty="0" err="1"/>
              <a:t>the</a:t>
            </a:r>
            <a:r>
              <a:rPr lang="es-ES" altLang="es-ES" dirty="0"/>
              <a:t> “</a:t>
            </a:r>
            <a:r>
              <a:rPr lang="es-ES" altLang="es-ES" dirty="0" err="1"/>
              <a:t>CalitooData</a:t>
            </a:r>
            <a:r>
              <a:rPr lang="es-ES" altLang="es-ES" dirty="0"/>
              <a:t>” folder, and </a:t>
            </a:r>
            <a:r>
              <a:rPr lang="es-ES" altLang="es-ES" dirty="0" err="1"/>
              <a:t>there</a:t>
            </a:r>
            <a:r>
              <a:rPr lang="es-ES" altLang="es-ES" dirty="0"/>
              <a:t> </a:t>
            </a:r>
            <a:r>
              <a:rPr lang="es-ES" altLang="es-ES" dirty="0" err="1"/>
              <a:t>you</a:t>
            </a:r>
            <a:r>
              <a:rPr lang="es-ES" altLang="es-ES" dirty="0"/>
              <a:t> </a:t>
            </a:r>
            <a:r>
              <a:rPr lang="es-ES" altLang="es-ES" dirty="0" err="1"/>
              <a:t>will</a:t>
            </a:r>
            <a:r>
              <a:rPr lang="es-ES" altLang="es-ES" dirty="0"/>
              <a:t> </a:t>
            </a:r>
            <a:r>
              <a:rPr lang="es-ES" altLang="es-ES" dirty="0" err="1"/>
              <a:t>find</a:t>
            </a:r>
            <a:r>
              <a:rPr lang="es-ES" altLang="es-ES" dirty="0"/>
              <a:t> .</a:t>
            </a:r>
            <a:r>
              <a:rPr lang="es-ES" altLang="es-ES" dirty="0" err="1"/>
              <a:t>txt</a:t>
            </a:r>
            <a:r>
              <a:rPr lang="es-ES" altLang="es-ES" dirty="0"/>
              <a:t> files </a:t>
            </a:r>
            <a:r>
              <a:rPr lang="es-ES" altLang="es-ES" dirty="0" err="1"/>
              <a:t>with</a:t>
            </a:r>
            <a:r>
              <a:rPr lang="es-ES" altLang="es-ES" dirty="0"/>
              <a:t> </a:t>
            </a:r>
            <a:r>
              <a:rPr lang="es-ES" altLang="es-ES" dirty="0" err="1"/>
              <a:t>downloaded</a:t>
            </a:r>
            <a:r>
              <a:rPr lang="es-ES" altLang="es-ES" dirty="0"/>
              <a:t> data</a:t>
            </a:r>
          </a:p>
        </p:txBody>
      </p:sp>
      <p:sp>
        <p:nvSpPr>
          <p:cNvPr id="6" name="Rectángulo 5"/>
          <p:cNvSpPr/>
          <p:nvPr/>
        </p:nvSpPr>
        <p:spPr>
          <a:xfrm>
            <a:off x="705611" y="1606403"/>
            <a:ext cx="9697346" cy="2677656"/>
          </a:xfrm>
          <a:prstGeom prst="rect">
            <a:avLst/>
          </a:prstGeom>
        </p:spPr>
        <p:txBody>
          <a:bodyPr wrap="square">
            <a:spAutoFit/>
          </a:bodyPr>
          <a:lstStyle/>
          <a:p>
            <a:r>
              <a:rPr lang="es-ES" sz="2400" dirty="0" smtClean="0"/>
              <a:t>Data </a:t>
            </a:r>
            <a:r>
              <a:rPr lang="es-ES" sz="2400" dirty="0" err="1" smtClean="0"/>
              <a:t>is</a:t>
            </a:r>
            <a:r>
              <a:rPr lang="es-ES" sz="2400" dirty="0" smtClean="0"/>
              <a:t> </a:t>
            </a:r>
            <a:r>
              <a:rPr lang="es-ES" sz="2400" dirty="0" err="1" smtClean="0"/>
              <a:t>stored</a:t>
            </a:r>
            <a:r>
              <a:rPr lang="es-ES" sz="2400" dirty="0" smtClean="0"/>
              <a:t> in </a:t>
            </a:r>
            <a:r>
              <a:rPr lang="es-ES" sz="2400" dirty="0" err="1" smtClean="0"/>
              <a:t>the</a:t>
            </a:r>
            <a:r>
              <a:rPr lang="es-ES" sz="2400" dirty="0" smtClean="0"/>
              <a:t> folder of </a:t>
            </a:r>
            <a:r>
              <a:rPr lang="es-ES" sz="2400" dirty="0" err="1" smtClean="0"/>
              <a:t>the</a:t>
            </a:r>
            <a:r>
              <a:rPr lang="es-ES" sz="2400" dirty="0" smtClean="0"/>
              <a:t> </a:t>
            </a:r>
            <a:r>
              <a:rPr lang="es-ES" sz="2400" dirty="0" err="1" smtClean="0"/>
              <a:t>specific</a:t>
            </a:r>
            <a:r>
              <a:rPr lang="es-ES" sz="2400" dirty="0" smtClean="0"/>
              <a:t> </a:t>
            </a:r>
            <a:r>
              <a:rPr lang="es-ES" sz="2400" dirty="0" err="1" smtClean="0"/>
              <a:t>Calitoo</a:t>
            </a:r>
            <a:r>
              <a:rPr lang="es-ES" sz="2400" dirty="0" smtClean="0"/>
              <a:t> XXX in </a:t>
            </a:r>
            <a:r>
              <a:rPr lang="es-ES" sz="2400" dirty="0" err="1" smtClean="0"/>
              <a:t>the</a:t>
            </a:r>
            <a:r>
              <a:rPr lang="es-ES" sz="2400" dirty="0" smtClean="0"/>
              <a:t> </a:t>
            </a:r>
            <a:r>
              <a:rPr lang="es-ES" sz="2400" dirty="0" err="1" smtClean="0"/>
              <a:t>path</a:t>
            </a:r>
            <a:r>
              <a:rPr lang="es-ES" sz="2400" dirty="0" smtClean="0"/>
              <a:t>: </a:t>
            </a:r>
          </a:p>
          <a:p>
            <a:r>
              <a:rPr lang="es-ES" sz="2400" dirty="0" smtClean="0"/>
              <a:t>C:/users/NameUser/CalitooData</a:t>
            </a:r>
          </a:p>
          <a:p>
            <a:endParaRPr lang="es-ES" sz="2400" dirty="0" smtClean="0"/>
          </a:p>
          <a:p>
            <a:r>
              <a:rPr lang="es-ES" sz="2400" dirty="0" err="1" smtClean="0"/>
              <a:t>Different</a:t>
            </a:r>
            <a:r>
              <a:rPr lang="es-ES" sz="2400" dirty="0" smtClean="0"/>
              <a:t> </a:t>
            </a:r>
            <a:r>
              <a:rPr lang="es-ES" sz="2400" dirty="0" err="1" smtClean="0"/>
              <a:t>type</a:t>
            </a:r>
            <a:r>
              <a:rPr lang="es-ES" sz="2400" dirty="0" smtClean="0"/>
              <a:t> of data:</a:t>
            </a:r>
          </a:p>
          <a:p>
            <a:r>
              <a:rPr lang="es-ES" sz="2400" dirty="0" smtClean="0"/>
              <a:t>XXX_10 (</a:t>
            </a:r>
            <a:r>
              <a:rPr lang="es-ES" sz="2400" dirty="0" err="1" smtClean="0"/>
              <a:t>raw</a:t>
            </a:r>
            <a:r>
              <a:rPr lang="es-ES" sz="2400" dirty="0" smtClean="0"/>
              <a:t> data)</a:t>
            </a:r>
          </a:p>
          <a:p>
            <a:r>
              <a:rPr lang="es-ES" sz="2400" dirty="0" smtClean="0"/>
              <a:t>XXX_15 (QA data)</a:t>
            </a:r>
          </a:p>
          <a:p>
            <a:r>
              <a:rPr lang="es-ES" sz="2400" dirty="0" smtClean="0"/>
              <a:t>XXX_30 (</a:t>
            </a:r>
            <a:r>
              <a:rPr lang="es-ES" sz="2400" dirty="0" err="1" smtClean="0"/>
              <a:t>calibrated</a:t>
            </a:r>
            <a:r>
              <a:rPr lang="es-ES" sz="2400" dirty="0" smtClean="0"/>
              <a:t> data) </a:t>
            </a:r>
            <a:endParaRPr lang="en-GB" sz="2400" dirty="0"/>
          </a:p>
        </p:txBody>
      </p:sp>
      <p:sp>
        <p:nvSpPr>
          <p:cNvPr id="7" name="Rectángulo 6"/>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uadroTexto 7"/>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Visualisation des données</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575543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994991" y="6109727"/>
            <a:ext cx="8375374" cy="369332"/>
          </a:xfrm>
          <a:prstGeom prst="rect">
            <a:avLst/>
          </a:prstGeom>
          <a:noFill/>
        </p:spPr>
        <p:txBody>
          <a:bodyPr wrap="square" rtlCol="0">
            <a:spAutoFit/>
          </a:bodyPr>
          <a:lstStyle/>
          <a:p>
            <a:r>
              <a:rPr lang="es-ES" dirty="0" err="1" smtClean="0"/>
              <a:t>We</a:t>
            </a:r>
            <a:r>
              <a:rPr lang="es-ES" dirty="0" smtClean="0"/>
              <a:t> </a:t>
            </a:r>
            <a:r>
              <a:rPr lang="es-ES" dirty="0" err="1" smtClean="0"/>
              <a:t>will</a:t>
            </a:r>
            <a:r>
              <a:rPr lang="es-ES" dirty="0" smtClean="0"/>
              <a:t> </a:t>
            </a:r>
            <a:r>
              <a:rPr lang="es-ES" dirty="0" err="1" smtClean="0"/>
              <a:t>see</a:t>
            </a:r>
            <a:r>
              <a:rPr lang="es-ES" dirty="0" smtClean="0"/>
              <a:t> </a:t>
            </a:r>
            <a:r>
              <a:rPr lang="es-ES" dirty="0" err="1" smtClean="0"/>
              <a:t>the</a:t>
            </a:r>
            <a:r>
              <a:rPr lang="es-ES" dirty="0" smtClean="0"/>
              <a:t> time </a:t>
            </a:r>
            <a:r>
              <a:rPr lang="es-ES" dirty="0" err="1" smtClean="0"/>
              <a:t>frame</a:t>
            </a:r>
            <a:r>
              <a:rPr lang="es-ES" dirty="0" smtClean="0"/>
              <a:t> of </a:t>
            </a:r>
            <a:r>
              <a:rPr lang="es-ES" dirty="0" err="1" smtClean="0"/>
              <a:t>our</a:t>
            </a:r>
            <a:r>
              <a:rPr lang="es-ES" dirty="0" smtClean="0"/>
              <a:t> </a:t>
            </a:r>
            <a:r>
              <a:rPr lang="es-ES" dirty="0" err="1" smtClean="0"/>
              <a:t>measurement</a:t>
            </a:r>
            <a:r>
              <a:rPr lang="es-ES" dirty="0" smtClean="0"/>
              <a:t> and, in </a:t>
            </a:r>
            <a:r>
              <a:rPr lang="es-ES" dirty="0" err="1" smtClean="0"/>
              <a:t>purple</a:t>
            </a:r>
            <a:r>
              <a:rPr lang="es-ES" dirty="0" smtClean="0"/>
              <a:t> </a:t>
            </a:r>
            <a:r>
              <a:rPr lang="es-ES" dirty="0" err="1" smtClean="0"/>
              <a:t>is</a:t>
            </a:r>
            <a:r>
              <a:rPr lang="es-ES" dirty="0" smtClean="0"/>
              <a:t> </a:t>
            </a:r>
            <a:r>
              <a:rPr lang="es-ES" dirty="0" err="1" smtClean="0"/>
              <a:t>the</a:t>
            </a:r>
            <a:r>
              <a:rPr lang="es-ES" dirty="0" smtClean="0"/>
              <a:t> </a:t>
            </a:r>
            <a:r>
              <a:rPr lang="es-ES" dirty="0" err="1" smtClean="0"/>
              <a:t>current</a:t>
            </a:r>
            <a:r>
              <a:rPr lang="es-ES" dirty="0" smtClean="0"/>
              <a:t> file</a:t>
            </a:r>
            <a:endParaRPr lang="es-ES" dirty="0"/>
          </a:p>
        </p:txBody>
      </p:sp>
      <p:pic>
        <p:nvPicPr>
          <p:cNvPr id="5" name="Imagen 4"/>
          <p:cNvPicPr>
            <a:picLocks noChangeAspect="1"/>
          </p:cNvPicPr>
          <p:nvPr/>
        </p:nvPicPr>
        <p:blipFill>
          <a:blip r:embed="rId2"/>
          <a:stretch>
            <a:fillRect/>
          </a:stretch>
        </p:blipFill>
        <p:spPr>
          <a:xfrm>
            <a:off x="419920" y="2032524"/>
            <a:ext cx="3467100" cy="3495675"/>
          </a:xfrm>
          <a:prstGeom prst="rect">
            <a:avLst/>
          </a:prstGeom>
        </p:spPr>
      </p:pic>
      <p:pic>
        <p:nvPicPr>
          <p:cNvPr id="6" name="Imagen 5"/>
          <p:cNvPicPr>
            <a:picLocks noChangeAspect="1"/>
          </p:cNvPicPr>
          <p:nvPr/>
        </p:nvPicPr>
        <p:blipFill>
          <a:blip r:embed="rId3"/>
          <a:stretch>
            <a:fillRect/>
          </a:stretch>
        </p:blipFill>
        <p:spPr>
          <a:xfrm>
            <a:off x="3989439" y="1362388"/>
            <a:ext cx="8202561" cy="4519428"/>
          </a:xfrm>
          <a:prstGeom prst="rect">
            <a:avLst/>
          </a:prstGeom>
        </p:spPr>
      </p:pic>
      <p:sp>
        <p:nvSpPr>
          <p:cNvPr id="9" name="Rectángulo 8"/>
          <p:cNvSpPr/>
          <p:nvPr/>
        </p:nvSpPr>
        <p:spPr>
          <a:xfrm>
            <a:off x="8940381" y="3970638"/>
            <a:ext cx="461319" cy="7166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9"/>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Visualisation des données</a:t>
            </a:r>
            <a:endParaRPr lang="en-GB" sz="2800" b="1" dirty="0">
              <a:latin typeface="Noto Sans" panose="020B0502040504020204" pitchFamily="34"/>
              <a:ea typeface="Noto Sans" panose="020B0502040504020204" pitchFamily="34"/>
              <a:cs typeface="Noto Sans" panose="020B0502040504020204" pitchFamily="34"/>
            </a:endParaRPr>
          </a:p>
        </p:txBody>
      </p:sp>
      <p:sp>
        <p:nvSpPr>
          <p:cNvPr id="11" name="Rectángulo 10"/>
          <p:cNvSpPr/>
          <p:nvPr/>
        </p:nvSpPr>
        <p:spPr>
          <a:xfrm>
            <a:off x="317500" y="820083"/>
            <a:ext cx="4268797" cy="646331"/>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a:t>
            </a:r>
            <a:r>
              <a:rPr lang="es-ES" dirty="0" err="1" smtClean="0"/>
              <a:t>visualize</a:t>
            </a:r>
            <a:r>
              <a:rPr lang="es-ES" dirty="0" smtClean="0"/>
              <a:t> data</a:t>
            </a:r>
            <a:r>
              <a:rPr lang="es-ES" dirty="0"/>
              <a:t>? </a:t>
            </a:r>
          </a:p>
          <a:p>
            <a:pPr eaLnBrk="1" fontAlgn="auto" hangingPunct="1">
              <a:spcBef>
                <a:spcPts val="0"/>
              </a:spcBef>
              <a:spcAft>
                <a:spcPts val="0"/>
              </a:spcAft>
              <a:defRPr/>
            </a:pPr>
            <a:r>
              <a:rPr lang="es-ES" dirty="0" err="1" smtClean="0"/>
              <a:t>Click</a:t>
            </a:r>
            <a:r>
              <a:rPr lang="es-ES" dirty="0" smtClean="0"/>
              <a:t> </a:t>
            </a:r>
            <a:r>
              <a:rPr lang="es-ES" dirty="0" err="1" smtClean="0"/>
              <a:t>on</a:t>
            </a:r>
            <a:r>
              <a:rPr lang="es-ES" dirty="0" smtClean="0"/>
              <a:t> “Tools” and </a:t>
            </a:r>
            <a:r>
              <a:rPr lang="es-ES" dirty="0" err="1" smtClean="0"/>
              <a:t>then</a:t>
            </a:r>
            <a:r>
              <a:rPr lang="es-ES" dirty="0" smtClean="0"/>
              <a:t> </a:t>
            </a:r>
            <a:r>
              <a:rPr lang="es-ES" dirty="0" err="1" smtClean="0"/>
              <a:t>on</a:t>
            </a:r>
            <a:r>
              <a:rPr lang="es-ES" dirty="0" smtClean="0"/>
              <a:t> “</a:t>
            </a:r>
            <a:r>
              <a:rPr lang="es-ES" dirty="0" err="1" smtClean="0"/>
              <a:t>Visualization</a:t>
            </a:r>
            <a:r>
              <a:rPr lang="es-ES" dirty="0" smtClean="0"/>
              <a:t>”</a:t>
            </a:r>
            <a:endParaRPr lang="es-ES" dirty="0"/>
          </a:p>
        </p:txBody>
      </p:sp>
    </p:spTree>
    <p:extLst>
      <p:ext uri="{BB962C8B-B14F-4D97-AF65-F5344CB8AC3E}">
        <p14:creationId xmlns:p14="http://schemas.microsoft.com/office/powerpoint/2010/main" val="4031459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96348" y="5827356"/>
            <a:ext cx="10737817" cy="923330"/>
          </a:xfrm>
          <a:prstGeom prst="rect">
            <a:avLst/>
          </a:prstGeom>
          <a:noFill/>
        </p:spPr>
        <p:txBody>
          <a:bodyPr wrap="square" rtlCol="0">
            <a:spAutoFit/>
          </a:bodyPr>
          <a:lstStyle/>
          <a:p>
            <a:pPr marL="285750" indent="-285750" algn="just">
              <a:buFont typeface="Arial" panose="020B0604020202020204" pitchFamily="34" charset="0"/>
              <a:buChar char="•"/>
            </a:pPr>
            <a:r>
              <a:rPr lang="fr-FR" dirty="0"/>
              <a:t>Assurance Qualité (QA) : C'est le moment de vérifier si certaines de nos mesures sont erronées. Si c'est le cas, décochez ces </a:t>
            </a:r>
            <a:r>
              <a:rPr lang="fr-FR" dirty="0" smtClean="0"/>
              <a:t>mesures</a:t>
            </a:r>
          </a:p>
          <a:p>
            <a:pPr marL="285750" indent="-285750" algn="just">
              <a:buFont typeface="Arial" panose="020B0604020202020204" pitchFamily="34" charset="0"/>
              <a:buChar char="•"/>
            </a:pPr>
            <a:r>
              <a:rPr lang="fr-FR" b="1" u="sng" dirty="0">
                <a:solidFill>
                  <a:srgbClr val="FF0000"/>
                </a:solidFill>
              </a:rPr>
              <a:t>Enregistrer dans 1.5 et Enregistrer l'image (Important car sinon, les données ne sont pas téléchargées)</a:t>
            </a:r>
            <a:endParaRPr lang="es-ES" b="1" u="sng" dirty="0">
              <a:solidFill>
                <a:srgbClr val="FF0000"/>
              </a:solidFill>
            </a:endParaRPr>
          </a:p>
        </p:txBody>
      </p:sp>
      <p:grpSp>
        <p:nvGrpSpPr>
          <p:cNvPr id="2" name="Grupo 1"/>
          <p:cNvGrpSpPr/>
          <p:nvPr/>
        </p:nvGrpSpPr>
        <p:grpSpPr>
          <a:xfrm>
            <a:off x="1622496" y="584857"/>
            <a:ext cx="9241370" cy="5048347"/>
            <a:chOff x="1542983" y="899712"/>
            <a:chExt cx="9241370" cy="5048347"/>
          </a:xfrm>
        </p:grpSpPr>
        <p:pic>
          <p:nvPicPr>
            <p:cNvPr id="4" name="Imagen 3"/>
            <p:cNvPicPr>
              <a:picLocks noChangeAspect="1"/>
            </p:cNvPicPr>
            <p:nvPr/>
          </p:nvPicPr>
          <p:blipFill>
            <a:blip r:embed="rId3"/>
            <a:stretch>
              <a:fillRect/>
            </a:stretch>
          </p:blipFill>
          <p:spPr>
            <a:xfrm>
              <a:off x="1542983" y="899712"/>
              <a:ext cx="9241370" cy="5048347"/>
            </a:xfrm>
            <a:prstGeom prst="rect">
              <a:avLst/>
            </a:prstGeom>
          </p:spPr>
        </p:pic>
        <p:sp>
          <p:nvSpPr>
            <p:cNvPr id="6" name="Rectángulo 5"/>
            <p:cNvSpPr/>
            <p:nvPr/>
          </p:nvSpPr>
          <p:spPr>
            <a:xfrm>
              <a:off x="1725647" y="4983892"/>
              <a:ext cx="815546" cy="247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1725647" y="5296929"/>
              <a:ext cx="815546" cy="247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Rectángulo 7"/>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Visualisation des données</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153387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7BA26C53-A8D3-0BDB-7B60-F97D07F5F051}"/>
              </a:ext>
            </a:extLst>
          </p:cNvPr>
          <p:cNvSpPr txBox="1"/>
          <p:nvPr/>
        </p:nvSpPr>
        <p:spPr>
          <a:xfrm>
            <a:off x="536895" y="218114"/>
            <a:ext cx="3926048" cy="369332"/>
          </a:xfrm>
          <a:prstGeom prst="rect">
            <a:avLst/>
          </a:prstGeom>
          <a:noFill/>
        </p:spPr>
        <p:txBody>
          <a:bodyPr wrap="square" rtlCol="0">
            <a:spAutoFit/>
          </a:bodyPr>
          <a:lstStyle/>
          <a:p>
            <a:r>
              <a:rPr lang="es-ES" b="1" dirty="0">
                <a:solidFill>
                  <a:srgbClr val="002060"/>
                </a:solidFill>
              </a:rPr>
              <a:t>Intercomparación con AERONET</a:t>
            </a:r>
          </a:p>
        </p:txBody>
      </p:sp>
      <p:sp>
        <p:nvSpPr>
          <p:cNvPr id="5" name="CuadroTexto 4">
            <a:extLst>
              <a:ext uri="{FF2B5EF4-FFF2-40B4-BE49-F238E27FC236}">
                <a16:creationId xmlns:a16="http://schemas.microsoft.com/office/drawing/2014/main" xmlns="" id="{032D956F-B6EC-4776-762F-E5DEB31CB19F}"/>
              </a:ext>
            </a:extLst>
          </p:cNvPr>
          <p:cNvSpPr txBox="1"/>
          <p:nvPr/>
        </p:nvSpPr>
        <p:spPr>
          <a:xfrm>
            <a:off x="461394" y="880844"/>
            <a:ext cx="7383893" cy="1631216"/>
          </a:xfrm>
          <a:prstGeom prst="rect">
            <a:avLst/>
          </a:prstGeom>
          <a:noFill/>
        </p:spPr>
        <p:txBody>
          <a:bodyPr wrap="square" rtlCol="0">
            <a:spAutoFit/>
          </a:bodyPr>
          <a:lstStyle/>
          <a:p>
            <a:r>
              <a:rPr lang="es-ES" sz="2800" dirty="0"/>
              <a:t>Tools / </a:t>
            </a:r>
            <a:r>
              <a:rPr lang="es-ES" sz="2800" dirty="0" err="1"/>
              <a:t>Calibration</a:t>
            </a:r>
            <a:r>
              <a:rPr lang="es-ES" sz="2800" dirty="0"/>
              <a:t> / AERONET </a:t>
            </a:r>
            <a:r>
              <a:rPr lang="es-ES" sz="2800" dirty="0" err="1"/>
              <a:t>Intercalibration</a:t>
            </a:r>
            <a:endParaRPr lang="es-ES" sz="2800" dirty="0"/>
          </a:p>
          <a:p>
            <a:pPr marL="342900" indent="-342900">
              <a:buAutoNum type="arabicParenR"/>
            </a:pPr>
            <a:r>
              <a:rPr lang="es-ES" dirty="0"/>
              <a:t>Calitoo Data</a:t>
            </a:r>
          </a:p>
          <a:p>
            <a:pPr marL="342900" indent="-342900">
              <a:buAutoNum type="arabicParenR"/>
            </a:pPr>
            <a:r>
              <a:rPr lang="es-ES" dirty="0" err="1"/>
              <a:t>Aeronet</a:t>
            </a:r>
            <a:r>
              <a:rPr lang="es-ES" dirty="0"/>
              <a:t> Data</a:t>
            </a:r>
          </a:p>
          <a:p>
            <a:pPr marL="342900" indent="-342900">
              <a:buAutoNum type="arabicParenR"/>
            </a:pPr>
            <a:r>
              <a:rPr lang="es-ES" dirty="0" err="1"/>
              <a:t>Inter-calibration</a:t>
            </a:r>
            <a:endParaRPr lang="es-ES" dirty="0"/>
          </a:p>
          <a:p>
            <a:pPr marL="342900" indent="-342900">
              <a:buAutoNum type="arabicParenR"/>
            </a:pPr>
            <a:r>
              <a:rPr lang="es-ES" dirty="0" err="1" smtClean="0"/>
              <a:t>Langley</a:t>
            </a:r>
            <a:endParaRPr lang="es-ES" dirty="0"/>
          </a:p>
        </p:txBody>
      </p:sp>
      <p:pic>
        <p:nvPicPr>
          <p:cNvPr id="7" name="Imagen 6">
            <a:extLst>
              <a:ext uri="{FF2B5EF4-FFF2-40B4-BE49-F238E27FC236}">
                <a16:creationId xmlns:a16="http://schemas.microsoft.com/office/drawing/2014/main" xmlns="" id="{3309F48F-F800-1C59-3E49-4E41A0EDFD6B}"/>
              </a:ext>
            </a:extLst>
          </p:cNvPr>
          <p:cNvPicPr>
            <a:picLocks noChangeAspect="1"/>
          </p:cNvPicPr>
          <p:nvPr/>
        </p:nvPicPr>
        <p:blipFill>
          <a:blip r:embed="rId3"/>
          <a:stretch>
            <a:fillRect/>
          </a:stretch>
        </p:blipFill>
        <p:spPr>
          <a:xfrm>
            <a:off x="3292326" y="1647280"/>
            <a:ext cx="5857748" cy="1865053"/>
          </a:xfrm>
          <a:prstGeom prst="rect">
            <a:avLst/>
          </a:prstGeom>
        </p:spPr>
      </p:pic>
      <p:sp>
        <p:nvSpPr>
          <p:cNvPr id="9" name="CuadroTexto 8">
            <a:extLst>
              <a:ext uri="{FF2B5EF4-FFF2-40B4-BE49-F238E27FC236}">
                <a16:creationId xmlns:a16="http://schemas.microsoft.com/office/drawing/2014/main" xmlns="" id="{4C46FD46-2394-81A3-C357-9F1184D0C43D}"/>
              </a:ext>
            </a:extLst>
          </p:cNvPr>
          <p:cNvSpPr txBox="1"/>
          <p:nvPr/>
        </p:nvSpPr>
        <p:spPr>
          <a:xfrm>
            <a:off x="561486" y="3650833"/>
            <a:ext cx="10509308" cy="369332"/>
          </a:xfrm>
          <a:prstGeom prst="rect">
            <a:avLst/>
          </a:prstGeom>
          <a:noFill/>
        </p:spPr>
        <p:txBody>
          <a:bodyPr wrap="square">
            <a:spAutoFit/>
          </a:bodyPr>
          <a:lstStyle/>
          <a:p>
            <a:pPr marL="342900" indent="-342900">
              <a:buAutoNum type="arabicParenR"/>
            </a:pPr>
            <a:r>
              <a:rPr lang="es-ES" dirty="0"/>
              <a:t>Calitoo Data: </a:t>
            </a:r>
            <a:r>
              <a:rPr lang="es-ES" dirty="0" err="1" smtClean="0"/>
              <a:t>Select</a:t>
            </a:r>
            <a:r>
              <a:rPr lang="es-ES" dirty="0" smtClean="0"/>
              <a:t> Data </a:t>
            </a:r>
            <a:r>
              <a:rPr lang="es-ES" dirty="0" err="1"/>
              <a:t>Level</a:t>
            </a:r>
            <a:r>
              <a:rPr lang="es-ES" dirty="0"/>
              <a:t> 1.5 </a:t>
            </a:r>
            <a:r>
              <a:rPr lang="es-ES" dirty="0" smtClean="0"/>
              <a:t>(</a:t>
            </a:r>
            <a:r>
              <a:rPr lang="es-ES" dirty="0" err="1" smtClean="0"/>
              <a:t>or</a:t>
            </a:r>
            <a:r>
              <a:rPr lang="es-ES" dirty="0" smtClean="0"/>
              <a:t> 2.0) to compare/</a:t>
            </a:r>
            <a:r>
              <a:rPr lang="es-ES" dirty="0" err="1" smtClean="0"/>
              <a:t>intercalibrate</a:t>
            </a:r>
            <a:endParaRPr lang="es-ES" dirty="0"/>
          </a:p>
        </p:txBody>
      </p:sp>
      <p:pic>
        <p:nvPicPr>
          <p:cNvPr id="11" name="Imagen 10">
            <a:extLst>
              <a:ext uri="{FF2B5EF4-FFF2-40B4-BE49-F238E27FC236}">
                <a16:creationId xmlns:a16="http://schemas.microsoft.com/office/drawing/2014/main" xmlns="" id="{3628F95C-1247-19D5-6E3B-6604E81FE807}"/>
              </a:ext>
            </a:extLst>
          </p:cNvPr>
          <p:cNvPicPr>
            <a:picLocks noChangeAspect="1"/>
          </p:cNvPicPr>
          <p:nvPr/>
        </p:nvPicPr>
        <p:blipFill>
          <a:blip r:embed="rId4"/>
          <a:stretch>
            <a:fillRect/>
          </a:stretch>
        </p:blipFill>
        <p:spPr>
          <a:xfrm>
            <a:off x="3444881" y="4227758"/>
            <a:ext cx="5552637" cy="2382469"/>
          </a:xfrm>
          <a:prstGeom prst="rect">
            <a:avLst/>
          </a:prstGeom>
        </p:spPr>
      </p:pic>
      <p:sp>
        <p:nvSpPr>
          <p:cNvPr id="8" name="Rectángulo 7"/>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9"/>
          <p:cNvSpPr txBox="1"/>
          <p:nvPr/>
        </p:nvSpPr>
        <p:spPr>
          <a:xfrm>
            <a:off x="-80741" y="0"/>
            <a:ext cx="12418682"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PHOTOMETRE PORTABLE CALITOO : Etalonnage ou </a:t>
            </a:r>
            <a:r>
              <a:rPr lang="fr-FR" sz="2800" b="1" dirty="0" err="1">
                <a:latin typeface="Noto Sans" panose="020B0502040504020204" pitchFamily="34"/>
                <a:ea typeface="Noto Sans" panose="020B0502040504020204" pitchFamily="34"/>
                <a:cs typeface="Noto Sans" panose="020B0502040504020204" pitchFamily="34"/>
              </a:rPr>
              <a:t>intercomparaison</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3208429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0284BC1F-D592-75B7-B161-17711B723126}"/>
              </a:ext>
            </a:extLst>
          </p:cNvPr>
          <p:cNvSpPr txBox="1"/>
          <p:nvPr/>
        </p:nvSpPr>
        <p:spPr>
          <a:xfrm>
            <a:off x="262156" y="1097905"/>
            <a:ext cx="11625044" cy="369332"/>
          </a:xfrm>
          <a:prstGeom prst="rect">
            <a:avLst/>
          </a:prstGeom>
          <a:noFill/>
        </p:spPr>
        <p:txBody>
          <a:bodyPr wrap="square">
            <a:spAutoFit/>
          </a:bodyPr>
          <a:lstStyle/>
          <a:p>
            <a:r>
              <a:rPr lang="es-ES" dirty="0"/>
              <a:t>2) AERONET Data: </a:t>
            </a:r>
            <a:r>
              <a:rPr lang="es-ES" dirty="0" err="1" smtClean="0"/>
              <a:t>Upload</a:t>
            </a:r>
            <a:r>
              <a:rPr lang="es-ES" dirty="0" smtClean="0"/>
              <a:t> </a:t>
            </a:r>
            <a:r>
              <a:rPr lang="es-ES" dirty="0" err="1" smtClean="0"/>
              <a:t>Version</a:t>
            </a:r>
            <a:r>
              <a:rPr lang="es-ES" dirty="0" smtClean="0"/>
              <a:t> </a:t>
            </a:r>
            <a:r>
              <a:rPr lang="es-ES" dirty="0"/>
              <a:t>3.0, </a:t>
            </a:r>
            <a:r>
              <a:rPr lang="es-ES" dirty="0" err="1"/>
              <a:t>Level</a:t>
            </a:r>
            <a:r>
              <a:rPr lang="es-ES" dirty="0"/>
              <a:t> 1.5</a:t>
            </a:r>
          </a:p>
        </p:txBody>
      </p:sp>
      <p:pic>
        <p:nvPicPr>
          <p:cNvPr id="6" name="Imagen 5">
            <a:extLst>
              <a:ext uri="{FF2B5EF4-FFF2-40B4-BE49-F238E27FC236}">
                <a16:creationId xmlns:a16="http://schemas.microsoft.com/office/drawing/2014/main" xmlns="" id="{F4DC7725-844D-785C-367B-BCAC01974A3E}"/>
              </a:ext>
            </a:extLst>
          </p:cNvPr>
          <p:cNvPicPr>
            <a:picLocks noChangeAspect="1"/>
          </p:cNvPicPr>
          <p:nvPr/>
        </p:nvPicPr>
        <p:blipFill>
          <a:blip r:embed="rId2"/>
          <a:stretch>
            <a:fillRect/>
          </a:stretch>
        </p:blipFill>
        <p:spPr>
          <a:xfrm>
            <a:off x="0" y="1581178"/>
            <a:ext cx="12192000" cy="3958742"/>
          </a:xfrm>
          <a:prstGeom prst="rect">
            <a:avLst/>
          </a:prstGeom>
        </p:spPr>
      </p:pic>
      <p:sp>
        <p:nvSpPr>
          <p:cNvPr id="7" name="CuadroTexto 6">
            <a:extLst>
              <a:ext uri="{FF2B5EF4-FFF2-40B4-BE49-F238E27FC236}">
                <a16:creationId xmlns:a16="http://schemas.microsoft.com/office/drawing/2014/main" xmlns="" id="{07F46F4D-BEAA-4557-D9BF-E70EEC248652}"/>
              </a:ext>
            </a:extLst>
          </p:cNvPr>
          <p:cNvSpPr txBox="1"/>
          <p:nvPr/>
        </p:nvSpPr>
        <p:spPr>
          <a:xfrm>
            <a:off x="262156" y="5682048"/>
            <a:ext cx="11625044" cy="369332"/>
          </a:xfrm>
          <a:prstGeom prst="rect">
            <a:avLst/>
          </a:prstGeom>
          <a:noFill/>
        </p:spPr>
        <p:txBody>
          <a:bodyPr wrap="square">
            <a:spAutoFit/>
          </a:bodyPr>
          <a:lstStyle/>
          <a:p>
            <a:r>
              <a:rPr lang="es-ES" dirty="0" smtClean="0"/>
              <a:t>3) </a:t>
            </a:r>
            <a:r>
              <a:rPr lang="es-ES" dirty="0"/>
              <a:t>Inter-</a:t>
            </a:r>
            <a:r>
              <a:rPr lang="es-ES" dirty="0" err="1"/>
              <a:t>calibration</a:t>
            </a:r>
            <a:endParaRPr lang="es-ES" dirty="0"/>
          </a:p>
        </p:txBody>
      </p:sp>
      <p:sp>
        <p:nvSpPr>
          <p:cNvPr id="5" name="CuadroTexto 4">
            <a:extLst>
              <a:ext uri="{FF2B5EF4-FFF2-40B4-BE49-F238E27FC236}">
                <a16:creationId xmlns:a16="http://schemas.microsoft.com/office/drawing/2014/main" xmlns="" id="{7BA26C53-A8D3-0BDB-7B60-F97D07F5F051}"/>
              </a:ext>
            </a:extLst>
          </p:cNvPr>
          <p:cNvSpPr txBox="1"/>
          <p:nvPr/>
        </p:nvSpPr>
        <p:spPr>
          <a:xfrm>
            <a:off x="536895" y="218114"/>
            <a:ext cx="3926048" cy="369332"/>
          </a:xfrm>
          <a:prstGeom prst="rect">
            <a:avLst/>
          </a:prstGeom>
          <a:noFill/>
        </p:spPr>
        <p:txBody>
          <a:bodyPr wrap="square" rtlCol="0">
            <a:spAutoFit/>
          </a:bodyPr>
          <a:lstStyle/>
          <a:p>
            <a:r>
              <a:rPr lang="es-ES" b="1" dirty="0">
                <a:solidFill>
                  <a:srgbClr val="002060"/>
                </a:solidFill>
              </a:rPr>
              <a:t>Intercomparación con AERONET</a:t>
            </a:r>
          </a:p>
        </p:txBody>
      </p:sp>
      <p:sp>
        <p:nvSpPr>
          <p:cNvPr id="8" name="Rectángulo 7"/>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9"/>
          <p:cNvSpPr txBox="1"/>
          <p:nvPr/>
        </p:nvSpPr>
        <p:spPr>
          <a:xfrm>
            <a:off x="-80741" y="0"/>
            <a:ext cx="12418682"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PHOTOMETRE PORTABLE CALITOO : Etalonnage ou </a:t>
            </a:r>
            <a:r>
              <a:rPr lang="fr-FR" sz="2800" b="1" dirty="0" err="1">
                <a:latin typeface="Noto Sans" panose="020B0502040504020204" pitchFamily="34"/>
                <a:ea typeface="Noto Sans" panose="020B0502040504020204" pitchFamily="34"/>
                <a:cs typeface="Noto Sans" panose="020B0502040504020204" pitchFamily="34"/>
              </a:rPr>
              <a:t>intercomparaison</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3907933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919" y="805560"/>
            <a:ext cx="9151410" cy="5871257"/>
          </a:xfrm>
          <a:prstGeom prst="rect">
            <a:avLst/>
          </a:prstGeom>
        </p:spPr>
      </p:pic>
      <p:sp>
        <p:nvSpPr>
          <p:cNvPr id="9" name="CuadroTexto 8">
            <a:extLst>
              <a:ext uri="{FF2B5EF4-FFF2-40B4-BE49-F238E27FC236}">
                <a16:creationId xmlns:a16="http://schemas.microsoft.com/office/drawing/2014/main" xmlns="" id="{7BA26C53-A8D3-0BDB-7B60-F97D07F5F051}"/>
              </a:ext>
            </a:extLst>
          </p:cNvPr>
          <p:cNvSpPr txBox="1"/>
          <p:nvPr/>
        </p:nvSpPr>
        <p:spPr>
          <a:xfrm>
            <a:off x="536895" y="218114"/>
            <a:ext cx="3926048" cy="369332"/>
          </a:xfrm>
          <a:prstGeom prst="rect">
            <a:avLst/>
          </a:prstGeom>
          <a:noFill/>
        </p:spPr>
        <p:txBody>
          <a:bodyPr wrap="square" rtlCol="0">
            <a:spAutoFit/>
          </a:bodyPr>
          <a:lstStyle/>
          <a:p>
            <a:r>
              <a:rPr lang="es-ES" b="1" dirty="0">
                <a:solidFill>
                  <a:srgbClr val="002060"/>
                </a:solidFill>
              </a:rPr>
              <a:t>Intercomparación con AERONET</a:t>
            </a:r>
          </a:p>
        </p:txBody>
      </p:sp>
      <p:sp>
        <p:nvSpPr>
          <p:cNvPr id="10" name="Rectángulo 9"/>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uadroTexto 11">
            <a:extLst>
              <a:ext uri="{FF2B5EF4-FFF2-40B4-BE49-F238E27FC236}">
                <a16:creationId xmlns:a16="http://schemas.microsoft.com/office/drawing/2014/main" xmlns="" id="{07F46F4D-BEAA-4557-D9BF-E70EEC248652}"/>
              </a:ext>
            </a:extLst>
          </p:cNvPr>
          <p:cNvSpPr txBox="1"/>
          <p:nvPr/>
        </p:nvSpPr>
        <p:spPr>
          <a:xfrm>
            <a:off x="283478" y="777571"/>
            <a:ext cx="11625044" cy="369332"/>
          </a:xfrm>
          <a:prstGeom prst="rect">
            <a:avLst/>
          </a:prstGeom>
          <a:noFill/>
        </p:spPr>
        <p:txBody>
          <a:bodyPr wrap="square">
            <a:spAutoFit/>
          </a:bodyPr>
          <a:lstStyle/>
          <a:p>
            <a:r>
              <a:rPr lang="es-ES" dirty="0" smtClean="0"/>
              <a:t>4) </a:t>
            </a:r>
            <a:r>
              <a:rPr lang="es-ES" dirty="0" err="1" smtClean="0"/>
              <a:t>Langley</a:t>
            </a:r>
            <a:r>
              <a:rPr lang="es-ES" dirty="0" smtClean="0"/>
              <a:t> </a:t>
            </a:r>
            <a:r>
              <a:rPr lang="es-ES" dirty="0" err="1" smtClean="0"/>
              <a:t>calibration</a:t>
            </a:r>
            <a:endParaRPr lang="es-ES" dirty="0"/>
          </a:p>
        </p:txBody>
      </p:sp>
      <p:sp>
        <p:nvSpPr>
          <p:cNvPr id="7" name="CuadroTexto 6"/>
          <p:cNvSpPr txBox="1"/>
          <p:nvPr/>
        </p:nvSpPr>
        <p:spPr>
          <a:xfrm>
            <a:off x="-80741" y="0"/>
            <a:ext cx="12418682"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PHOTOMETRE PORTABLE CALITOO : Etalonnage ou </a:t>
            </a:r>
            <a:r>
              <a:rPr lang="fr-FR" sz="2800" b="1" dirty="0" err="1">
                <a:latin typeface="Noto Sans" panose="020B0502040504020204" pitchFamily="34"/>
                <a:ea typeface="Noto Sans" panose="020B0502040504020204" pitchFamily="34"/>
                <a:cs typeface="Noto Sans" panose="020B0502040504020204" pitchFamily="34"/>
              </a:rPr>
              <a:t>intercomparaison</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265722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7"/>
          <p:cNvSpPr txBox="1">
            <a:spLocks/>
          </p:cNvSpPr>
          <p:nvPr/>
        </p:nvSpPr>
        <p:spPr bwMode="auto">
          <a:xfrm>
            <a:off x="719137" y="963887"/>
            <a:ext cx="10528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fr-FR" altLang="es-ES" sz="3200" b="1" dirty="0">
                <a:solidFill>
                  <a:srgbClr val="178B9B"/>
                </a:solidFill>
                <a:latin typeface="Arial" panose="020B0604020202020204" pitchFamily="34" charset="0"/>
                <a:cs typeface="Arial" panose="020B0604020202020204" pitchFamily="34" charset="0"/>
              </a:rPr>
              <a:t>Quelques considérations à prendre en compte lors de la mesure des aérosols avec le </a:t>
            </a:r>
            <a:r>
              <a:rPr lang="fr-FR" altLang="es-ES" sz="3200" b="1" dirty="0" err="1" smtClean="0">
                <a:solidFill>
                  <a:srgbClr val="178B9B"/>
                </a:solidFill>
                <a:latin typeface="Arial" panose="020B0604020202020204" pitchFamily="34" charset="0"/>
                <a:cs typeface="Arial" panose="020B0604020202020204" pitchFamily="34" charset="0"/>
              </a:rPr>
              <a:t>Calitoo</a:t>
            </a:r>
            <a:r>
              <a:rPr lang="fr-FR" altLang="es-ES" sz="3200" b="1" dirty="0" smtClean="0">
                <a:solidFill>
                  <a:srgbClr val="178B9B"/>
                </a:solidFill>
                <a:latin typeface="Arial" panose="020B0604020202020204" pitchFamily="34" charset="0"/>
                <a:cs typeface="Arial" panose="020B0604020202020204" pitchFamily="34" charset="0"/>
              </a:rPr>
              <a:t> (QA/QC)</a:t>
            </a:r>
            <a:endParaRPr lang="fr-FR" altLang="es-ES" sz="3200" b="1" dirty="0">
              <a:solidFill>
                <a:srgbClr val="178B9B"/>
              </a:solidFill>
              <a:latin typeface="Arial" panose="020B0604020202020204" pitchFamily="34" charset="0"/>
              <a:cs typeface="Arial" panose="020B0604020202020204" pitchFamily="34" charset="0"/>
            </a:endParaRPr>
          </a:p>
          <a:p>
            <a:pPr algn="ctr" eaLnBrk="1" hangingPunct="1">
              <a:lnSpc>
                <a:spcPct val="100000"/>
              </a:lnSpc>
              <a:spcBef>
                <a:spcPct val="0"/>
              </a:spcBef>
              <a:buFontTx/>
              <a:buNone/>
            </a:pPr>
            <a:endParaRPr lang="es-ES" altLang="es-ES" sz="2400" b="1" i="1" dirty="0">
              <a:solidFill>
                <a:srgbClr val="178B9B"/>
              </a:solidFill>
              <a:latin typeface="Arial" panose="020B0604020202020204" pitchFamily="34" charset="0"/>
              <a:cs typeface="Arial" panose="020B0604020202020204" pitchFamily="34" charset="0"/>
            </a:endParaRPr>
          </a:p>
        </p:txBody>
      </p:sp>
      <p:pic>
        <p:nvPicPr>
          <p:cNvPr id="34819" name="Picture 16" descr="CalitooPresentation2"/>
          <p:cNvPicPr>
            <a:picLocks noChangeAspect="1" noChangeArrowheads="1"/>
          </p:cNvPicPr>
          <p:nvPr/>
        </p:nvPicPr>
        <p:blipFill>
          <a:blip r:embed="rId3">
            <a:extLst>
              <a:ext uri="{28A0092B-C50C-407E-A947-70E740481C1C}">
                <a14:useLocalDpi xmlns:a14="http://schemas.microsoft.com/office/drawing/2010/main" val="0"/>
              </a:ext>
            </a:extLst>
          </a:blip>
          <a:srcRect l="43825" t="5960" r="9738"/>
          <a:stretch>
            <a:fillRect/>
          </a:stretch>
        </p:blipFill>
        <p:spPr bwMode="auto">
          <a:xfrm>
            <a:off x="4730749" y="2269986"/>
            <a:ext cx="2505075"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CALITOO : QA/QC</a:t>
            </a:r>
          </a:p>
        </p:txBody>
      </p:sp>
    </p:spTree>
    <p:extLst>
      <p:ext uri="{BB962C8B-B14F-4D97-AF65-F5344CB8AC3E}">
        <p14:creationId xmlns:p14="http://schemas.microsoft.com/office/powerpoint/2010/main" val="75207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4 CuadroTexto"/>
          <p:cNvSpPr txBox="1">
            <a:spLocks noChangeArrowheads="1"/>
          </p:cNvSpPr>
          <p:nvPr/>
        </p:nvSpPr>
        <p:spPr bwMode="auto">
          <a:xfrm>
            <a:off x="1976438" y="1729639"/>
            <a:ext cx="9555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s-ES" sz="2400" b="1" dirty="0" err="1"/>
              <a:t>Deux</a:t>
            </a:r>
            <a:r>
              <a:rPr lang="en-GB" altLang="es-ES" sz="2400" b="1" dirty="0"/>
              <a:t> </a:t>
            </a:r>
            <a:r>
              <a:rPr lang="en-GB" altLang="es-ES" sz="2400" b="1" dirty="0" err="1"/>
              <a:t>capteurs</a:t>
            </a:r>
            <a:r>
              <a:rPr lang="en-GB" altLang="es-ES" sz="2400" b="1" dirty="0"/>
              <a:t> </a:t>
            </a:r>
            <a:r>
              <a:rPr lang="en-GB" altLang="es-ES" sz="2400" b="1" dirty="0" err="1"/>
              <a:t>différents</a:t>
            </a:r>
            <a:r>
              <a:rPr lang="en-GB" altLang="es-ES" sz="2400" b="1" dirty="0"/>
              <a:t> </a:t>
            </a:r>
            <a:r>
              <a:rPr lang="en-GB" altLang="es-ES" sz="2400" b="1" dirty="0" smtClean="0"/>
              <a:t>pour PM</a:t>
            </a:r>
            <a:r>
              <a:rPr lang="en-GB" altLang="es-ES" sz="2400" b="1" baseline="-25000" dirty="0" smtClean="0"/>
              <a:t>10</a:t>
            </a:r>
            <a:r>
              <a:rPr lang="en-GB" altLang="es-ES" sz="2400" b="1" dirty="0" smtClean="0"/>
              <a:t>/PM</a:t>
            </a:r>
            <a:r>
              <a:rPr lang="en-GB" altLang="es-ES" sz="2400" b="1" baseline="-25000" dirty="0" smtClean="0"/>
              <a:t>2.5</a:t>
            </a:r>
            <a:r>
              <a:rPr lang="en-GB" altLang="es-ES" sz="2400" b="1" dirty="0" smtClean="0"/>
              <a:t> &amp; AOD </a:t>
            </a:r>
            <a:r>
              <a:rPr lang="en-GB" altLang="es-ES" sz="2400" b="1" dirty="0" err="1"/>
              <a:t>mesures</a:t>
            </a:r>
            <a:endParaRPr lang="en-GB" altLang="es-ES" sz="2400" b="1" dirty="0"/>
          </a:p>
          <a:p>
            <a:pPr eaLnBrk="1" hangingPunct="1"/>
            <a:endParaRPr lang="en-GB" altLang="es-ES" sz="2400" dirty="0"/>
          </a:p>
        </p:txBody>
      </p:sp>
      <p:pic>
        <p:nvPicPr>
          <p:cNvPr id="7" name="Picture 2" descr="Empa - Air Pollution / Environmental Technology - Global Atmosphere Watch"/>
          <p:cNvPicPr>
            <a:picLocks noChangeAspect="1" noChangeArrowheads="1"/>
          </p:cNvPicPr>
          <p:nvPr/>
        </p:nvPicPr>
        <p:blipFill rotWithShape="1">
          <a:blip r:embed="rId3">
            <a:extLst>
              <a:ext uri="{28A0092B-C50C-407E-A947-70E740481C1C}">
                <a14:useLocalDpi xmlns:a14="http://schemas.microsoft.com/office/drawing/2010/main" val="0"/>
              </a:ext>
            </a:extLst>
          </a:blip>
          <a:srcRect r="65543"/>
          <a:stretch/>
        </p:blipFill>
        <p:spPr bwMode="auto">
          <a:xfrm>
            <a:off x="163081" y="132834"/>
            <a:ext cx="1312793" cy="16192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8955" y="371663"/>
            <a:ext cx="2824337" cy="122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2894" y="2377494"/>
            <a:ext cx="2809875" cy="3746500"/>
          </a:xfrm>
          <a:prstGeom prst="rect">
            <a:avLst/>
          </a:prstGeom>
        </p:spPr>
      </p:pic>
      <p:pic>
        <p:nvPicPr>
          <p:cNvPr id="12" name="Picture 2" descr="Calibration at Izaña station of 50 TENUM Calitoo sun-photometers involved  in WMO-Measurement Lead Centre (MLC) program and ATMO-ACCESS projects –  Centro De Investigación Atmosférica de IZAÑA"/>
          <p:cNvPicPr>
            <a:picLocks noChangeAspect="1" noChangeArrowheads="1"/>
          </p:cNvPicPr>
          <p:nvPr/>
        </p:nvPicPr>
        <p:blipFill rotWithShape="1">
          <a:blip r:embed="rId6">
            <a:extLst>
              <a:ext uri="{28A0092B-C50C-407E-A947-70E740481C1C}">
                <a14:useLocalDpi xmlns:a14="http://schemas.microsoft.com/office/drawing/2010/main" val="0"/>
              </a:ext>
            </a:extLst>
          </a:blip>
          <a:srcRect l="67263" t="9465" r="17714" b="12858"/>
          <a:stretch/>
        </p:blipFill>
        <p:spPr bwMode="auto">
          <a:xfrm>
            <a:off x="6499225" y="2402025"/>
            <a:ext cx="2348962" cy="37465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383674" y="3306981"/>
            <a:ext cx="2184400" cy="1846659"/>
          </a:xfrm>
          <a:prstGeom prst="rect">
            <a:avLst/>
          </a:prstGeom>
          <a:noFill/>
          <a:ln>
            <a:solidFill>
              <a:schemeClr val="tx1"/>
            </a:solidFill>
          </a:ln>
        </p:spPr>
        <p:txBody>
          <a:bodyPr wrap="square" rtlCol="0">
            <a:spAutoFit/>
          </a:bodyPr>
          <a:lstStyle/>
          <a:p>
            <a:pPr algn="ctr"/>
            <a:r>
              <a:rPr lang="es-ES" sz="2400" b="1" dirty="0" smtClean="0"/>
              <a:t>DUST </a:t>
            </a:r>
            <a:r>
              <a:rPr lang="es-ES" sz="2400" b="1" dirty="0" err="1" smtClean="0"/>
              <a:t>sensors</a:t>
            </a:r>
            <a:r>
              <a:rPr lang="es-ES" sz="2400" b="1" dirty="0" smtClean="0"/>
              <a:t> </a:t>
            </a:r>
          </a:p>
          <a:p>
            <a:pPr algn="just"/>
            <a:endParaRPr lang="es-ES" dirty="0"/>
          </a:p>
          <a:p>
            <a:pPr algn="just"/>
            <a:r>
              <a:rPr lang="fr-FR" dirty="0"/>
              <a:t>Basé sur la technique de mesure in situ (OPC) pour </a:t>
            </a:r>
            <a:r>
              <a:rPr lang="es-ES" dirty="0" smtClean="0"/>
              <a:t>PM</a:t>
            </a:r>
            <a:r>
              <a:rPr lang="es-ES" baseline="-25000" dirty="0" smtClean="0"/>
              <a:t>10</a:t>
            </a:r>
            <a:r>
              <a:rPr lang="es-ES" dirty="0" smtClean="0"/>
              <a:t> &amp; PM</a:t>
            </a:r>
            <a:r>
              <a:rPr lang="es-ES" baseline="-25000" dirty="0" smtClean="0"/>
              <a:t>2.5</a:t>
            </a:r>
            <a:endParaRPr lang="en-GB" baseline="-25000" dirty="0"/>
          </a:p>
        </p:txBody>
      </p:sp>
      <p:sp>
        <p:nvSpPr>
          <p:cNvPr id="14" name="CuadroTexto 13"/>
          <p:cNvSpPr txBox="1"/>
          <p:nvPr/>
        </p:nvSpPr>
        <p:spPr>
          <a:xfrm>
            <a:off x="9327881" y="3167280"/>
            <a:ext cx="2521219" cy="2215991"/>
          </a:xfrm>
          <a:prstGeom prst="rect">
            <a:avLst/>
          </a:prstGeom>
          <a:noFill/>
          <a:ln>
            <a:solidFill>
              <a:schemeClr val="tx1"/>
            </a:solidFill>
          </a:ln>
        </p:spPr>
        <p:txBody>
          <a:bodyPr wrap="square" rtlCol="0">
            <a:spAutoFit/>
          </a:bodyPr>
          <a:lstStyle/>
          <a:p>
            <a:pPr algn="ctr"/>
            <a:r>
              <a:rPr lang="es-ES" sz="2400" b="1" dirty="0" err="1"/>
              <a:t>Photomètre</a:t>
            </a:r>
            <a:r>
              <a:rPr lang="es-ES" sz="2400" b="1" dirty="0"/>
              <a:t> </a:t>
            </a:r>
            <a:r>
              <a:rPr lang="es-ES" sz="2400" b="1" dirty="0" err="1"/>
              <a:t>portatif</a:t>
            </a:r>
            <a:r>
              <a:rPr lang="es-ES" sz="2400" b="1" dirty="0"/>
              <a:t> </a:t>
            </a:r>
            <a:r>
              <a:rPr lang="es-ES" sz="2400" b="1" dirty="0" err="1" smtClean="0"/>
              <a:t>Calitoo</a:t>
            </a:r>
            <a:endParaRPr lang="es-ES" sz="2400" b="1" dirty="0" smtClean="0"/>
          </a:p>
          <a:p>
            <a:pPr algn="ctr"/>
            <a:endParaRPr lang="es-ES" dirty="0"/>
          </a:p>
          <a:p>
            <a:pPr algn="just"/>
            <a:r>
              <a:rPr lang="fr-FR" dirty="0"/>
              <a:t>Basé sur la photométrie solaire pour fournir l'AOD et l'exposant d'Angström (AE)</a:t>
            </a:r>
            <a:endParaRPr lang="en-GB" baseline="-25000" dirty="0"/>
          </a:p>
        </p:txBody>
      </p:sp>
    </p:spTree>
    <p:extLst>
      <p:ext uri="{BB962C8B-B14F-4D97-AF65-F5344CB8AC3E}">
        <p14:creationId xmlns:p14="http://schemas.microsoft.com/office/powerpoint/2010/main" val="767993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loud Atlas - A Manual on the Observation of Clouds and Other Meteors -  NaturPhilosoph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75" y="2949575"/>
            <a:ext cx="3795713"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bright sun veil clouds on sky Stock Footage Video (100% Royalty-free)  8108902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2792413"/>
            <a:ext cx="39878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descr="silhouette clouds sun setting behind close-up Stock Footage Video (100%  Royalty-free) 6635933 | Shutter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1263" y="3925888"/>
            <a:ext cx="398621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Título"/>
          <p:cNvSpPr txBox="1">
            <a:spLocks/>
          </p:cNvSpPr>
          <p:nvPr/>
        </p:nvSpPr>
        <p:spPr>
          <a:xfrm>
            <a:off x="-1039813" y="319019"/>
            <a:ext cx="10515601" cy="1325563"/>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b="1" dirty="0" err="1" smtClean="0">
                <a:solidFill>
                  <a:schemeClr val="bg1"/>
                </a:solidFill>
                <a:effectLst>
                  <a:outerShdw blurRad="38100" dist="38100" dir="2700000" algn="tl">
                    <a:srgbClr val="000000">
                      <a:alpha val="43137"/>
                    </a:srgbClr>
                  </a:outerShdw>
                </a:effectLst>
              </a:rPr>
              <a:t>Observations</a:t>
            </a:r>
            <a:r>
              <a:rPr lang="es-ES" b="1" dirty="0" smtClean="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sans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nuage</a:t>
            </a:r>
            <a:endParaRPr lang="es-ES" b="1" dirty="0" smtClean="0">
              <a:solidFill>
                <a:schemeClr val="bg1"/>
              </a:solidFill>
              <a:effectLst>
                <a:outerShdw blurRad="38100" dist="38100" dir="2700000" algn="tl">
                  <a:srgbClr val="000000">
                    <a:alpha val="43137"/>
                  </a:srgbClr>
                </a:outerShdw>
              </a:effectLst>
            </a:endParaRPr>
          </a:p>
        </p:txBody>
      </p:sp>
      <p:sp>
        <p:nvSpPr>
          <p:cNvPr id="36870" name="Rectángulo 1"/>
          <p:cNvSpPr>
            <a:spLocks noChangeArrowheads="1"/>
          </p:cNvSpPr>
          <p:nvPr/>
        </p:nvSpPr>
        <p:spPr bwMode="auto">
          <a:xfrm>
            <a:off x="471488" y="1506469"/>
            <a:ext cx="11131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a:t>Veuillez noter qu'il n'est pas possible d'effectuer des mesures avec le Calitoo en présence de tout type de couverture nuageuse. Méfiez-vous des nuages ​​de type voile (cirrostratus) ou qui recouvrent partiellement le disque solaire, car cela donnerait des lectures erronées</a:t>
            </a:r>
          </a:p>
        </p:txBody>
      </p:sp>
      <p:sp>
        <p:nvSpPr>
          <p:cNvPr id="7" name="Rectángulo 6"/>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uadroTexto 7"/>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CALITOO : QA/QC</a:t>
            </a:r>
          </a:p>
        </p:txBody>
      </p:sp>
    </p:spTree>
    <p:extLst>
      <p:ext uri="{BB962C8B-B14F-4D97-AF65-F5344CB8AC3E}">
        <p14:creationId xmlns:p14="http://schemas.microsoft.com/office/powerpoint/2010/main" val="2423268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42888" y="242062"/>
            <a:ext cx="11599862" cy="132556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b="1" dirty="0" err="1" smtClean="0">
                <a:solidFill>
                  <a:schemeClr val="bg1"/>
                </a:solidFill>
                <a:effectLst>
                  <a:outerShdw blurRad="38100" dist="38100" dir="2700000" algn="tl">
                    <a:srgbClr val="000000">
                      <a:alpha val="43137"/>
                    </a:srgbClr>
                  </a:outerShdw>
                </a:effectLst>
              </a:rPr>
              <a:t>Conséquence</a:t>
            </a:r>
            <a:r>
              <a:rPr lang="es-ES" b="1" dirty="0" smtClean="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d'une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mauvaise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lecture</a:t>
            </a:r>
            <a:endParaRPr lang="es-ES" b="1" dirty="0" smtClean="0">
              <a:solidFill>
                <a:schemeClr val="bg1"/>
              </a:solidFill>
              <a:effectLst>
                <a:outerShdw blurRad="38100" dist="38100" dir="2700000" algn="tl">
                  <a:srgbClr val="000000">
                    <a:alpha val="43137"/>
                  </a:srgbClr>
                </a:outerShdw>
              </a:effectLst>
            </a:endParaRPr>
          </a:p>
        </p:txBody>
      </p:sp>
      <p:sp>
        <p:nvSpPr>
          <p:cNvPr id="38915" name="Rectángulo 2"/>
          <p:cNvSpPr>
            <a:spLocks noChangeArrowheads="1"/>
          </p:cNvSpPr>
          <p:nvPr/>
        </p:nvSpPr>
        <p:spPr bwMode="auto">
          <a:xfrm>
            <a:off x="473075" y="1413637"/>
            <a:ext cx="117189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es-ES"/>
              <a:t>Soit en raison de la présence de nuages, soit en raison d'une mauvaise visée vers le soleil, la lecture peut être erronée et conduire à des valeurs AOD anormales, comme le montre la figure suivante. Dans celui-ci, on peut vérifier comment l'AOD subit une variation en 1 heure de valeurs proches de 0.5, normales dans des conditions de présence de poussière minérale, à des valeurs de 1.7, pour se désintégrer à nouveau en 1 heure à des valeurs de 0.5. Cette mesure intermédiaire est probablement erronée.</a:t>
            </a:r>
            <a:endParaRPr lang="es-ES" altLang="es-ES"/>
          </a:p>
        </p:txBody>
      </p:sp>
      <p:pic>
        <p:nvPicPr>
          <p:cNvPr id="38916" name="Imagen 4"/>
          <p:cNvPicPr>
            <a:picLocks noChangeAspect="1"/>
          </p:cNvPicPr>
          <p:nvPr/>
        </p:nvPicPr>
        <p:blipFill>
          <a:blip r:embed="rId3">
            <a:extLst>
              <a:ext uri="{28A0092B-C50C-407E-A947-70E740481C1C}">
                <a14:useLocalDpi xmlns:a14="http://schemas.microsoft.com/office/drawing/2010/main" val="0"/>
              </a:ext>
            </a:extLst>
          </a:blip>
          <a:srcRect t="3806"/>
          <a:stretch>
            <a:fillRect/>
          </a:stretch>
        </p:blipFill>
        <p:spPr bwMode="auto">
          <a:xfrm>
            <a:off x="3015008" y="2891599"/>
            <a:ext cx="7215188"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CALITOO : QA/QC</a:t>
            </a:r>
          </a:p>
        </p:txBody>
      </p:sp>
      <p:sp>
        <p:nvSpPr>
          <p:cNvPr id="3" name="Rectángulo 2"/>
          <p:cNvSpPr/>
          <p:nvPr/>
        </p:nvSpPr>
        <p:spPr>
          <a:xfrm>
            <a:off x="5516946" y="3561113"/>
            <a:ext cx="2211311" cy="369332"/>
          </a:xfrm>
          <a:prstGeom prst="rect">
            <a:avLst/>
          </a:prstGeom>
        </p:spPr>
        <p:txBody>
          <a:bodyPr wrap="none">
            <a:spAutoFit/>
          </a:bodyPr>
          <a:lstStyle/>
          <a:p>
            <a:r>
              <a:rPr lang="en-US" altLang="es-ES" dirty="0" smtClean="0"/>
              <a:t>abnormal AOD values</a:t>
            </a:r>
            <a:endParaRPr lang="en-GB" dirty="0"/>
          </a:p>
        </p:txBody>
      </p:sp>
    </p:spTree>
    <p:extLst>
      <p:ext uri="{BB962C8B-B14F-4D97-AF65-F5344CB8AC3E}">
        <p14:creationId xmlns:p14="http://schemas.microsoft.com/office/powerpoint/2010/main" val="1027768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n 1"/>
          <p:cNvPicPr>
            <a:picLocks noChangeAspect="1"/>
          </p:cNvPicPr>
          <p:nvPr/>
        </p:nvPicPr>
        <p:blipFill>
          <a:blip r:embed="rId3">
            <a:extLst>
              <a:ext uri="{28A0092B-C50C-407E-A947-70E740481C1C}">
                <a14:useLocalDpi xmlns:a14="http://schemas.microsoft.com/office/drawing/2010/main" val="0"/>
              </a:ext>
            </a:extLst>
          </a:blip>
          <a:srcRect t="4263"/>
          <a:stretch>
            <a:fillRect/>
          </a:stretch>
        </p:blipFill>
        <p:spPr bwMode="auto">
          <a:xfrm>
            <a:off x="2179568" y="2291729"/>
            <a:ext cx="82788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Título"/>
          <p:cNvSpPr txBox="1">
            <a:spLocks/>
          </p:cNvSpPr>
          <p:nvPr/>
        </p:nvSpPr>
        <p:spPr>
          <a:xfrm>
            <a:off x="-796925" y="227288"/>
            <a:ext cx="11599863" cy="132556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b="1" dirty="0" err="1" smtClean="0">
                <a:solidFill>
                  <a:schemeClr val="bg1"/>
                </a:solidFill>
                <a:effectLst>
                  <a:outerShdw blurRad="38100" dist="38100" dir="2700000" algn="tl">
                    <a:srgbClr val="000000">
                      <a:alpha val="43137"/>
                    </a:srgbClr>
                  </a:outerShdw>
                </a:effectLst>
              </a:rPr>
              <a:t>Exemple</a:t>
            </a:r>
            <a:r>
              <a:rPr lang="es-ES" b="1" dirty="0" smtClean="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de mesures </a:t>
            </a:r>
            <a:r>
              <a:rPr lang="es-ES" b="1" dirty="0" err="1">
                <a:solidFill>
                  <a:schemeClr val="bg1"/>
                </a:solidFill>
                <a:effectLst>
                  <a:outerShdw blurRad="38100" dist="38100" dir="2700000" algn="tl">
                    <a:srgbClr val="000000">
                      <a:alpha val="43137"/>
                    </a:srgbClr>
                  </a:outerShdw>
                </a:effectLst>
              </a:rPr>
              <a:t>correctes</a:t>
            </a:r>
            <a:endParaRPr lang="es-ES" b="1" dirty="0" smtClean="0">
              <a:solidFill>
                <a:schemeClr val="bg1"/>
              </a:solidFill>
              <a:effectLst>
                <a:outerShdw blurRad="38100" dist="38100" dir="2700000" algn="tl">
                  <a:srgbClr val="000000">
                    <a:alpha val="43137"/>
                  </a:srgbClr>
                </a:outerShdw>
              </a:effectLst>
            </a:endParaRPr>
          </a:p>
        </p:txBody>
      </p:sp>
      <p:sp>
        <p:nvSpPr>
          <p:cNvPr id="40964" name="Rectángulo 4"/>
          <p:cNvSpPr>
            <a:spLocks noChangeArrowheads="1"/>
          </p:cNvSpPr>
          <p:nvPr/>
        </p:nvSpPr>
        <p:spPr bwMode="auto">
          <a:xfrm>
            <a:off x="333375" y="1432200"/>
            <a:ext cx="11718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es-ES"/>
              <a:t>Dans ce cas, la cohérence attendue de l’AOD entre les mesures consécutives est observée. Il faut s'attendre à ce que l'AOD ne varie pas brusquement entre les mesures, à moins que les conditions atmosphériques ne changent de façon marquée.</a:t>
            </a:r>
            <a:endParaRPr lang="es-ES" altLang="es-ES"/>
          </a:p>
        </p:txBody>
      </p:sp>
      <p:sp>
        <p:nvSpPr>
          <p:cNvPr id="5" name="Rectángulo 4"/>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CALITOO : QA/QC</a:t>
            </a:r>
          </a:p>
        </p:txBody>
      </p:sp>
      <p:sp>
        <p:nvSpPr>
          <p:cNvPr id="2" name="Rectángulo 1"/>
          <p:cNvSpPr/>
          <p:nvPr/>
        </p:nvSpPr>
        <p:spPr>
          <a:xfrm>
            <a:off x="2703444" y="6282879"/>
            <a:ext cx="7620000" cy="369332"/>
          </a:xfrm>
          <a:prstGeom prst="rect">
            <a:avLst/>
          </a:prstGeom>
        </p:spPr>
        <p:txBody>
          <a:bodyPr wrap="square">
            <a:spAutoFit/>
          </a:bodyPr>
          <a:lstStyle/>
          <a:p>
            <a:r>
              <a:rPr lang="en-US" altLang="es-ES" dirty="0" smtClean="0"/>
              <a:t>expected consistency of the AOD values between consecutive measurements</a:t>
            </a:r>
            <a:endParaRPr lang="en-GB" dirty="0"/>
          </a:p>
        </p:txBody>
      </p:sp>
    </p:spTree>
    <p:extLst>
      <p:ext uri="{BB962C8B-B14F-4D97-AF65-F5344CB8AC3E}">
        <p14:creationId xmlns:p14="http://schemas.microsoft.com/office/powerpoint/2010/main" val="183971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0" y="777531"/>
            <a:ext cx="11766550" cy="1325562"/>
          </a:xfrm>
          <a:prstGeom prst="rect">
            <a:avLst/>
          </a:prstGeom>
        </p:spPr>
        <p:txBody>
          <a:bodyPr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fr-FR" b="1" dirty="0">
                <a:solidFill>
                  <a:schemeClr val="bg1"/>
                </a:solidFill>
                <a:effectLst>
                  <a:outerShdw blurRad="38100" dist="38100" dir="2700000" algn="tl">
                    <a:srgbClr val="000000">
                      <a:alpha val="43137"/>
                    </a:srgbClr>
                  </a:outerShdw>
                </a:effectLst>
              </a:rPr>
              <a:t>Vérifier les lectures avant d'enregistrer les données: critère AOD</a:t>
            </a:r>
            <a:endParaRPr lang="es-ES" b="1" dirty="0" smtClean="0">
              <a:solidFill>
                <a:schemeClr val="bg1"/>
              </a:solidFill>
              <a:effectLst>
                <a:outerShdw blurRad="38100" dist="38100" dir="2700000" algn="tl">
                  <a:srgbClr val="000000">
                    <a:alpha val="43137"/>
                  </a:srgbClr>
                </a:outerShdw>
              </a:effectLst>
            </a:endParaRPr>
          </a:p>
        </p:txBody>
      </p:sp>
      <p:sp>
        <p:nvSpPr>
          <p:cNvPr id="45059" name="Rectángulo 2"/>
          <p:cNvSpPr>
            <a:spLocks noChangeArrowheads="1"/>
          </p:cNvSpPr>
          <p:nvPr/>
        </p:nvSpPr>
        <p:spPr bwMode="auto">
          <a:xfrm>
            <a:off x="465138" y="2026478"/>
            <a:ext cx="11336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es-ES" dirty="0"/>
              <a:t>Avant d'enregistrer les lectures, il est nécessaire de vérifier que les valeurs AOD mesurées sont cohérentes avec les conditions atmosphériques au moment de la mesure. Pour cela, il convient de vérifier que l'AOD dans le canal vert est cohérent avec les valeurs indiquées dans le tableau suivant:</a:t>
            </a:r>
            <a:endParaRPr lang="es-ES" altLang="es-ES" dirty="0"/>
          </a:p>
        </p:txBody>
      </p:sp>
      <p:graphicFrame>
        <p:nvGraphicFramePr>
          <p:cNvPr id="4" name="Tabla 3"/>
          <p:cNvGraphicFramePr>
            <a:graphicFrameLocks noGrp="1"/>
          </p:cNvGraphicFramePr>
          <p:nvPr>
            <p:extLst>
              <p:ext uri="{D42A27DB-BD31-4B8C-83A1-F6EECF244321}">
                <p14:modId xmlns:p14="http://schemas.microsoft.com/office/powerpoint/2010/main" val="1288662404"/>
              </p:ext>
            </p:extLst>
          </p:nvPr>
        </p:nvGraphicFramePr>
        <p:xfrm>
          <a:off x="3162026" y="3189906"/>
          <a:ext cx="6243638" cy="3227385"/>
        </p:xfrm>
        <a:graphic>
          <a:graphicData uri="http://schemas.openxmlformats.org/drawingml/2006/table">
            <a:tbl>
              <a:tblPr/>
              <a:tblGrid>
                <a:gridCol w="3614089"/>
                <a:gridCol w="2629549"/>
              </a:tblGrid>
              <a:tr h="461055">
                <a:tc>
                  <a:txBody>
                    <a:bodyPr/>
                    <a:lstStyle/>
                    <a:p>
                      <a:pPr algn="ctr" rtl="0" fontAlgn="t">
                        <a:spcBef>
                          <a:spcPts val="0"/>
                        </a:spcBef>
                        <a:spcAft>
                          <a:spcPts val="0"/>
                        </a:spcAft>
                      </a:pPr>
                      <a:r>
                        <a:rPr lang="es-ES" sz="2400" b="1" i="0" u="none" strike="noStrike" dirty="0" err="1" smtClean="0">
                          <a:solidFill>
                            <a:srgbClr val="0070C0"/>
                          </a:solidFill>
                          <a:effectLst/>
                          <a:latin typeface="Calibri" panose="020F0502020204030204" pitchFamily="34" charset="0"/>
                        </a:rPr>
                        <a:t>État</a:t>
                      </a:r>
                      <a:r>
                        <a:rPr lang="es-ES" sz="2400" b="1" i="0" u="none" strike="noStrike" dirty="0" smtClean="0">
                          <a:solidFill>
                            <a:srgbClr val="0070C0"/>
                          </a:solidFill>
                          <a:effectLst/>
                          <a:latin typeface="Calibri" panose="020F0502020204030204" pitchFamily="34" charset="0"/>
                        </a:rPr>
                        <a:t> du </a:t>
                      </a:r>
                      <a:r>
                        <a:rPr lang="es-ES" sz="2400" b="1" i="0" u="none" strike="noStrike" dirty="0" err="1" smtClean="0">
                          <a:solidFill>
                            <a:srgbClr val="0070C0"/>
                          </a:solidFill>
                          <a:effectLst/>
                          <a:latin typeface="Calibri" panose="020F0502020204030204" pitchFamily="34" charset="0"/>
                        </a:rPr>
                        <a:t>ciel</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gn="ctr" rtl="0" fontAlgn="t">
                        <a:spcBef>
                          <a:spcPts val="0"/>
                        </a:spcBef>
                        <a:spcAft>
                          <a:spcPts val="0"/>
                        </a:spcAft>
                      </a:pPr>
                      <a:r>
                        <a:rPr lang="es-ES" sz="2400" b="1" i="0" u="none" strike="noStrike" dirty="0" smtClean="0">
                          <a:solidFill>
                            <a:srgbClr val="008000"/>
                          </a:solidFill>
                          <a:effectLst/>
                          <a:latin typeface="Calibri" panose="020F0502020204030204" pitchFamily="34" charset="0"/>
                        </a:rPr>
                        <a:t>AOD @ 500 </a:t>
                      </a:r>
                      <a:r>
                        <a:rPr lang="es-ES" sz="2400" b="1" i="0" u="none" strike="noStrike" dirty="0" err="1" smtClean="0">
                          <a:solidFill>
                            <a:srgbClr val="008000"/>
                          </a:solidFill>
                          <a:effectLst/>
                          <a:latin typeface="Calibri" panose="020F0502020204030204" pitchFamily="34" charset="0"/>
                        </a:rPr>
                        <a:t>nm</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r>
              <a:tr h="461055">
                <a:tc>
                  <a:txBody>
                    <a:bodyPr/>
                    <a:lstStyle/>
                    <a:p>
                      <a:pPr algn="ctr" rtl="0" fontAlgn="t">
                        <a:spcBef>
                          <a:spcPts val="0"/>
                        </a:spcBef>
                        <a:spcAft>
                          <a:spcPts val="0"/>
                        </a:spcAft>
                      </a:pPr>
                      <a:r>
                        <a:rPr lang="es-ES" sz="2400" b="0" i="0" u="none" strike="noStrike" dirty="0" smtClean="0">
                          <a:solidFill>
                            <a:srgbClr val="000000"/>
                          </a:solidFill>
                          <a:effectLst/>
                          <a:latin typeface="Calibri" panose="020F0502020204030204" pitchFamily="34" charset="0"/>
                        </a:rPr>
                        <a:t>Clair</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FF7"/>
                    </a:solidFill>
                  </a:tcPr>
                </a:tc>
                <a:tc>
                  <a:txBody>
                    <a:bodyPr/>
                    <a:lstStyle/>
                    <a:p>
                      <a:pPr algn="ctr" rtl="0" fontAlgn="t">
                        <a:spcBef>
                          <a:spcPts val="0"/>
                        </a:spcBef>
                        <a:spcAft>
                          <a:spcPts val="0"/>
                        </a:spcAft>
                      </a:pPr>
                      <a:r>
                        <a:rPr lang="es-ES" sz="2400" b="0" i="0" u="none" strike="noStrike" dirty="0">
                          <a:solidFill>
                            <a:srgbClr val="000000"/>
                          </a:solidFill>
                          <a:effectLst/>
                          <a:latin typeface="Calibri" panose="020F0502020204030204" pitchFamily="34" charset="0"/>
                        </a:rPr>
                        <a:t>0.05 - 0.10</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FF7"/>
                    </a:solidFill>
                  </a:tcPr>
                </a:tc>
              </a:tr>
              <a:tr h="461055">
                <a:tc>
                  <a:txBody>
                    <a:bodyPr/>
                    <a:lstStyle/>
                    <a:p>
                      <a:pPr algn="ctr" rtl="0" fontAlgn="t">
                        <a:spcBef>
                          <a:spcPts val="0"/>
                        </a:spcBef>
                        <a:spcAft>
                          <a:spcPts val="0"/>
                        </a:spcAft>
                      </a:pPr>
                      <a:r>
                        <a:rPr lang="es-ES" sz="2400" b="0" i="0" u="none" strike="noStrike" dirty="0" smtClean="0">
                          <a:solidFill>
                            <a:srgbClr val="000000"/>
                          </a:solidFill>
                          <a:effectLst/>
                          <a:latin typeface="Calibri" panose="020F0502020204030204" pitchFamily="34" charset="0"/>
                        </a:rPr>
                        <a:t>Un </a:t>
                      </a:r>
                      <a:r>
                        <a:rPr lang="es-ES" sz="2400" b="0" i="0" u="none" strike="noStrike" dirty="0" err="1" smtClean="0">
                          <a:solidFill>
                            <a:srgbClr val="000000"/>
                          </a:solidFill>
                          <a:effectLst/>
                          <a:latin typeface="Calibri" panose="020F0502020204030204" pitchFamily="34" charset="0"/>
                        </a:rPr>
                        <a:t>peu</a:t>
                      </a:r>
                      <a:r>
                        <a:rPr lang="es-ES" sz="2400" b="0" i="0" u="none" strike="noStrike" dirty="0" smtClean="0">
                          <a:solidFill>
                            <a:srgbClr val="000000"/>
                          </a:solidFill>
                          <a:effectLst/>
                          <a:latin typeface="Calibri" panose="020F0502020204030204" pitchFamily="34" charset="0"/>
                        </a:rPr>
                        <a:t> </a:t>
                      </a:r>
                      <a:r>
                        <a:rPr lang="es-ES" sz="2400" b="0" i="0" u="none" strike="noStrike" dirty="0" err="1" smtClean="0">
                          <a:solidFill>
                            <a:srgbClr val="000000"/>
                          </a:solidFill>
                          <a:effectLst/>
                          <a:latin typeface="Calibri" panose="020F0502020204030204" pitchFamily="34" charset="0"/>
                        </a:rPr>
                        <a:t>poussière</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0DEEF"/>
                    </a:solidFill>
                  </a:tcPr>
                </a:tc>
                <a:tc>
                  <a:txBody>
                    <a:bodyPr/>
                    <a:lstStyle/>
                    <a:p>
                      <a:pPr algn="ctr" rtl="0" fontAlgn="t">
                        <a:spcBef>
                          <a:spcPts val="0"/>
                        </a:spcBef>
                        <a:spcAft>
                          <a:spcPts val="0"/>
                        </a:spcAft>
                      </a:pPr>
                      <a:r>
                        <a:rPr lang="es-ES" sz="2400" b="0" i="0" u="none" strike="noStrike" dirty="0">
                          <a:solidFill>
                            <a:srgbClr val="000000"/>
                          </a:solidFill>
                          <a:effectLst/>
                          <a:latin typeface="Calibri" panose="020F0502020204030204" pitchFamily="34" charset="0"/>
                        </a:rPr>
                        <a:t>0.10 - 0.25</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0DEEF"/>
                    </a:solidFill>
                  </a:tcPr>
                </a:tc>
              </a:tr>
              <a:tr h="461055">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ES" sz="2400" b="0" i="0" u="none" strike="noStrike" dirty="0" err="1" smtClean="0">
                          <a:solidFill>
                            <a:srgbClr val="000000"/>
                          </a:solidFill>
                          <a:effectLst/>
                          <a:latin typeface="Calibri" panose="020F0502020204030204" pitchFamily="34" charset="0"/>
                        </a:rPr>
                        <a:t>Poussière</a:t>
                      </a:r>
                      <a:endParaRPr lang="es-ES" sz="2400" dirty="0" smtClean="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FF7"/>
                    </a:solidFill>
                  </a:tcPr>
                </a:tc>
                <a:tc>
                  <a:txBody>
                    <a:bodyPr/>
                    <a:lstStyle/>
                    <a:p>
                      <a:pPr algn="ctr" rtl="0" fontAlgn="t">
                        <a:spcBef>
                          <a:spcPts val="0"/>
                        </a:spcBef>
                        <a:spcAft>
                          <a:spcPts val="0"/>
                        </a:spcAft>
                      </a:pPr>
                      <a:r>
                        <a:rPr lang="es-ES" sz="2400" b="0" i="0" u="none" strike="noStrike" dirty="0">
                          <a:solidFill>
                            <a:srgbClr val="000000"/>
                          </a:solidFill>
                          <a:effectLst/>
                          <a:latin typeface="Calibri" panose="020F0502020204030204" pitchFamily="34" charset="0"/>
                        </a:rPr>
                        <a:t>0.25 - 0.5</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FF7"/>
                    </a:solidFill>
                  </a:tcPr>
                </a:tc>
              </a:tr>
              <a:tr h="461055">
                <a:tc>
                  <a:txBody>
                    <a:bodyPr/>
                    <a:lstStyle/>
                    <a:p>
                      <a:pPr algn="ctr" rtl="0" fontAlgn="t">
                        <a:spcBef>
                          <a:spcPts val="0"/>
                        </a:spcBef>
                        <a:spcAft>
                          <a:spcPts val="0"/>
                        </a:spcAft>
                      </a:pPr>
                      <a:r>
                        <a:rPr lang="es-ES" sz="2400" b="0" i="0" u="none" strike="noStrike" dirty="0" err="1" smtClean="0">
                          <a:solidFill>
                            <a:srgbClr val="000000"/>
                          </a:solidFill>
                          <a:effectLst/>
                          <a:latin typeface="Calibri" panose="020F0502020204030204" pitchFamily="34" charset="0"/>
                        </a:rPr>
                        <a:t>Très</a:t>
                      </a:r>
                      <a:r>
                        <a:rPr lang="es-ES" sz="2400" b="0" i="0" u="none" strike="noStrike" dirty="0" smtClean="0">
                          <a:solidFill>
                            <a:srgbClr val="000000"/>
                          </a:solidFill>
                          <a:effectLst/>
                          <a:latin typeface="Calibri" panose="020F0502020204030204" pitchFamily="34" charset="0"/>
                        </a:rPr>
                        <a:t> </a:t>
                      </a:r>
                      <a:r>
                        <a:rPr lang="es-ES" sz="2400" b="0" i="0" u="none" strike="noStrike" dirty="0" err="1" smtClean="0">
                          <a:solidFill>
                            <a:srgbClr val="000000"/>
                          </a:solidFill>
                          <a:effectLst/>
                          <a:latin typeface="Calibri" panose="020F0502020204030204" pitchFamily="34" charset="0"/>
                        </a:rPr>
                        <a:t>poussière</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0DEEF"/>
                    </a:solidFill>
                  </a:tcPr>
                </a:tc>
                <a:tc>
                  <a:txBody>
                    <a:bodyPr/>
                    <a:lstStyle/>
                    <a:p>
                      <a:pPr algn="ctr" rtl="0" fontAlgn="t">
                        <a:spcBef>
                          <a:spcPts val="0"/>
                        </a:spcBef>
                        <a:spcAft>
                          <a:spcPts val="0"/>
                        </a:spcAft>
                      </a:pPr>
                      <a:r>
                        <a:rPr lang="es-ES" sz="2400" b="0" i="0" u="none" strike="noStrike" dirty="0" smtClean="0">
                          <a:solidFill>
                            <a:srgbClr val="000000"/>
                          </a:solidFill>
                          <a:effectLst/>
                          <a:latin typeface="Calibri" panose="020F0502020204030204" pitchFamily="34" charset="0"/>
                        </a:rPr>
                        <a:t>0.5 - 1</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0DEEF"/>
                    </a:solidFill>
                  </a:tcPr>
                </a:tc>
              </a:tr>
              <a:tr h="461055">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ES" sz="2400" dirty="0" err="1" smtClean="0">
                          <a:effectLst/>
                        </a:rPr>
                        <a:t>Extrêmement</a:t>
                      </a:r>
                      <a:r>
                        <a:rPr lang="es-ES" sz="2400" dirty="0" smtClean="0">
                          <a:effectLst/>
                        </a:rPr>
                        <a:t> </a:t>
                      </a:r>
                      <a:r>
                        <a:rPr lang="es-ES" sz="2400" b="0" i="0" u="none" strike="noStrike" dirty="0" err="1" smtClean="0">
                          <a:solidFill>
                            <a:srgbClr val="000000"/>
                          </a:solidFill>
                          <a:effectLst/>
                          <a:latin typeface="Calibri" panose="020F0502020204030204" pitchFamily="34" charset="0"/>
                        </a:rPr>
                        <a:t>poussière</a:t>
                      </a:r>
                      <a:endParaRPr lang="es-ES" sz="2400" dirty="0" smtClean="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0DEEF"/>
                    </a:solidFill>
                  </a:tcPr>
                </a:tc>
                <a:tc>
                  <a:txBody>
                    <a:bodyPr/>
                    <a:lstStyle/>
                    <a:p>
                      <a:pPr algn="ctr" rtl="0" fontAlgn="t">
                        <a:spcBef>
                          <a:spcPts val="0"/>
                        </a:spcBef>
                        <a:spcAft>
                          <a:spcPts val="0"/>
                        </a:spcAft>
                      </a:pPr>
                      <a:r>
                        <a:rPr lang="es-ES" sz="2400" dirty="0" smtClean="0">
                          <a:effectLst/>
                        </a:rPr>
                        <a:t>1-2</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0DEEF"/>
                    </a:solidFill>
                  </a:tcPr>
                </a:tc>
              </a:tr>
              <a:tr h="461055">
                <a:tc>
                  <a:txBody>
                    <a:bodyPr/>
                    <a:lstStyle/>
                    <a:p>
                      <a:pPr algn="ctr" rtl="0" fontAlgn="t">
                        <a:spcBef>
                          <a:spcPts val="0"/>
                        </a:spcBef>
                        <a:spcAft>
                          <a:spcPts val="0"/>
                        </a:spcAft>
                      </a:pPr>
                      <a:r>
                        <a:rPr lang="es-ES" sz="2400" dirty="0" err="1" smtClean="0">
                          <a:effectLst/>
                        </a:rPr>
                        <a:t>Tempête</a:t>
                      </a:r>
                      <a:r>
                        <a:rPr lang="es-ES" sz="2400" dirty="0" smtClean="0">
                          <a:effectLst/>
                        </a:rPr>
                        <a:t> de sable</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0DEEF"/>
                    </a:solidFill>
                  </a:tcPr>
                </a:tc>
                <a:tc>
                  <a:txBody>
                    <a:bodyPr/>
                    <a:lstStyle/>
                    <a:p>
                      <a:pPr algn="ctr" rtl="0" fontAlgn="t">
                        <a:spcBef>
                          <a:spcPts val="0"/>
                        </a:spcBef>
                        <a:spcAft>
                          <a:spcPts val="0"/>
                        </a:spcAft>
                      </a:pPr>
                      <a:r>
                        <a:rPr lang="es-ES" sz="2400" dirty="0" smtClean="0">
                          <a:effectLst/>
                        </a:rPr>
                        <a:t>&gt;2</a:t>
                      </a:r>
                      <a:endParaRPr lang="es-ES" sz="2400" dirty="0">
                        <a:effectLst/>
                      </a:endParaRPr>
                    </a:p>
                  </a:txBody>
                  <a:tcPr marL="95264" marR="95264" marT="47634" marB="47634">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0DEEF"/>
                    </a:solidFill>
                  </a:tcPr>
                </a:tc>
              </a:tr>
            </a:tbl>
          </a:graphicData>
        </a:graphic>
      </p:graphicFrame>
      <p:sp>
        <p:nvSpPr>
          <p:cNvPr id="5" name="Rectángulo 4"/>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CALITOO : QA/QC</a:t>
            </a:r>
          </a:p>
        </p:txBody>
      </p:sp>
    </p:spTree>
    <p:extLst>
      <p:ext uri="{BB962C8B-B14F-4D97-AF65-F5344CB8AC3E}">
        <p14:creationId xmlns:p14="http://schemas.microsoft.com/office/powerpoint/2010/main" val="1500521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44 Rectángulo"/>
          <p:cNvSpPr/>
          <p:nvPr/>
        </p:nvSpPr>
        <p:spPr>
          <a:xfrm rot="20189834">
            <a:off x="3249613" y="2100263"/>
            <a:ext cx="3341687" cy="3482975"/>
          </a:xfrm>
          <a:prstGeom prst="rect">
            <a:avLst/>
          </a:prstGeom>
          <a:blipFill dpi="0" rotWithShape="1">
            <a:blip r:embed="rId3">
              <a:alphaModFix amt="5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49155" name="AutoShape 3"/>
          <p:cNvSpPr>
            <a:spLocks noChangeAspect="1" noChangeArrowheads="1" noTextEdit="1"/>
          </p:cNvSpPr>
          <p:nvPr/>
        </p:nvSpPr>
        <p:spPr bwMode="auto">
          <a:xfrm>
            <a:off x="2605088" y="1905000"/>
            <a:ext cx="7523162"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47113" name="Text Box 9"/>
          <p:cNvSpPr txBox="1">
            <a:spLocks noChangeArrowheads="1"/>
          </p:cNvSpPr>
          <p:nvPr/>
        </p:nvSpPr>
        <p:spPr bwMode="auto">
          <a:xfrm>
            <a:off x="5900738" y="2552700"/>
            <a:ext cx="3151187" cy="523875"/>
          </a:xfrm>
          <a:prstGeom prst="rect">
            <a:avLst/>
          </a:prstGeom>
          <a:noFill/>
          <a:ln w="9525" algn="ctr">
            <a:noFill/>
            <a:miter lim="800000"/>
            <a:headEnd/>
            <a:tailEnd/>
          </a:ln>
          <a:effectLst/>
        </p:spPr>
        <p:txBody>
          <a:bodyPr>
            <a:spAutoFit/>
          </a:bodyPr>
          <a:lstStyle/>
          <a:p>
            <a:pPr eaLnBrk="1" fontAlgn="auto" hangingPunct="1">
              <a:spcBef>
                <a:spcPct val="50000"/>
              </a:spcBef>
              <a:spcAft>
                <a:spcPts val="0"/>
              </a:spcAft>
              <a:defRPr/>
            </a:pPr>
            <a:r>
              <a:rPr lang="es-ES" sz="2800" dirty="0" err="1">
                <a:solidFill>
                  <a:srgbClr val="007A37"/>
                </a:solidFill>
                <a:effectLst>
                  <a:outerShdw blurRad="38100" dist="38100" dir="2700000" algn="tl">
                    <a:srgbClr val="C0C0C0"/>
                  </a:outerShdw>
                </a:effectLst>
                <a:latin typeface="Arial" pitchFamily="34" charset="0"/>
              </a:rPr>
              <a:t>Biomass</a:t>
            </a:r>
            <a:r>
              <a:rPr lang="es-ES" sz="2800" dirty="0">
                <a:solidFill>
                  <a:srgbClr val="007A37"/>
                </a:solidFill>
                <a:effectLst>
                  <a:outerShdw blurRad="38100" dist="38100" dir="2700000" algn="tl">
                    <a:srgbClr val="C0C0C0"/>
                  </a:outerShdw>
                </a:effectLst>
                <a:latin typeface="Arial" pitchFamily="34" charset="0"/>
              </a:rPr>
              <a:t> </a:t>
            </a:r>
            <a:r>
              <a:rPr lang="es-ES" sz="2800" dirty="0" err="1">
                <a:solidFill>
                  <a:srgbClr val="007A37"/>
                </a:solidFill>
                <a:effectLst>
                  <a:outerShdw blurRad="38100" dist="38100" dir="2700000" algn="tl">
                    <a:srgbClr val="C0C0C0"/>
                  </a:outerShdw>
                </a:effectLst>
                <a:latin typeface="Arial" pitchFamily="34" charset="0"/>
              </a:rPr>
              <a:t>burning</a:t>
            </a:r>
            <a:endParaRPr lang="es-ES" sz="2800" dirty="0">
              <a:solidFill>
                <a:srgbClr val="007A37"/>
              </a:solidFill>
              <a:effectLst>
                <a:outerShdw blurRad="38100" dist="38100" dir="2700000" algn="tl">
                  <a:srgbClr val="C0C0C0"/>
                </a:outerShdw>
              </a:effectLst>
              <a:latin typeface="Arial" pitchFamily="34" charset="0"/>
            </a:endParaRPr>
          </a:p>
        </p:txBody>
      </p:sp>
      <p:sp>
        <p:nvSpPr>
          <p:cNvPr id="47114" name="Text Box 10"/>
          <p:cNvSpPr txBox="1">
            <a:spLocks noChangeArrowheads="1"/>
          </p:cNvSpPr>
          <p:nvPr/>
        </p:nvSpPr>
        <p:spPr bwMode="auto">
          <a:xfrm>
            <a:off x="5783263" y="4276725"/>
            <a:ext cx="2732087" cy="523875"/>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defRPr/>
            </a:pPr>
            <a:r>
              <a:rPr lang="es-ES" sz="2800" dirty="0" err="1">
                <a:solidFill>
                  <a:srgbClr val="FFC000"/>
                </a:solidFill>
                <a:effectLst>
                  <a:outerShdw blurRad="38100" dist="38100" dir="2700000" algn="tl">
                    <a:srgbClr val="C0C0C0"/>
                  </a:outerShdw>
                </a:effectLst>
                <a:latin typeface="Arial" pitchFamily="34" charset="0"/>
              </a:rPr>
              <a:t>Desert</a:t>
            </a:r>
            <a:r>
              <a:rPr lang="es-ES" sz="2800" dirty="0">
                <a:solidFill>
                  <a:srgbClr val="FFC000"/>
                </a:solidFill>
                <a:effectLst>
                  <a:outerShdw blurRad="38100" dist="38100" dir="2700000" algn="tl">
                    <a:srgbClr val="C0C0C0"/>
                  </a:outerShdw>
                </a:effectLst>
                <a:latin typeface="Arial" pitchFamily="34" charset="0"/>
              </a:rPr>
              <a:t> </a:t>
            </a:r>
            <a:r>
              <a:rPr lang="es-ES" sz="2800" dirty="0" err="1">
                <a:solidFill>
                  <a:srgbClr val="FFC000"/>
                </a:solidFill>
                <a:effectLst>
                  <a:outerShdw blurRad="38100" dist="38100" dir="2700000" algn="tl">
                    <a:srgbClr val="C0C0C0"/>
                  </a:outerShdw>
                </a:effectLst>
                <a:latin typeface="Arial" pitchFamily="34" charset="0"/>
              </a:rPr>
              <a:t>dust</a:t>
            </a:r>
            <a:endParaRPr lang="es-ES" sz="2800" dirty="0">
              <a:solidFill>
                <a:srgbClr val="FFC000"/>
              </a:solidFill>
              <a:effectLst>
                <a:outerShdw blurRad="38100" dist="38100" dir="2700000" algn="tl">
                  <a:srgbClr val="C0C0C0"/>
                </a:outerShdw>
              </a:effectLst>
              <a:latin typeface="Arial" pitchFamily="34" charset="0"/>
            </a:endParaRPr>
          </a:p>
        </p:txBody>
      </p:sp>
      <p:sp>
        <p:nvSpPr>
          <p:cNvPr id="47115" name="Text Box 11"/>
          <p:cNvSpPr txBox="1">
            <a:spLocks noChangeArrowheads="1"/>
          </p:cNvSpPr>
          <p:nvPr/>
        </p:nvSpPr>
        <p:spPr bwMode="auto">
          <a:xfrm>
            <a:off x="2782888" y="4576763"/>
            <a:ext cx="1639887" cy="522287"/>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defRPr/>
            </a:pPr>
            <a:r>
              <a:rPr lang="es-ES" sz="2800" dirty="0">
                <a:solidFill>
                  <a:srgbClr val="0000CC"/>
                </a:solidFill>
                <a:effectLst>
                  <a:outerShdw blurRad="38100" dist="38100" dir="2700000" algn="tl">
                    <a:srgbClr val="C0C0C0"/>
                  </a:outerShdw>
                </a:effectLst>
                <a:latin typeface="Arial" pitchFamily="34" charset="0"/>
              </a:rPr>
              <a:t>Marine</a:t>
            </a:r>
          </a:p>
        </p:txBody>
      </p:sp>
      <p:sp>
        <p:nvSpPr>
          <p:cNvPr id="47116" name="Text Box 12"/>
          <p:cNvSpPr txBox="1">
            <a:spLocks noChangeArrowheads="1"/>
          </p:cNvSpPr>
          <p:nvPr/>
        </p:nvSpPr>
        <p:spPr bwMode="auto">
          <a:xfrm rot="16200000">
            <a:off x="2262188" y="2874963"/>
            <a:ext cx="2211387" cy="522287"/>
          </a:xfrm>
          <a:prstGeom prst="rect">
            <a:avLst/>
          </a:prstGeom>
          <a:noFill/>
          <a:ln w="9525" algn="ctr">
            <a:noFill/>
            <a:miter lim="800000"/>
            <a:headEnd/>
            <a:tailEnd/>
          </a:ln>
          <a:effectLst/>
        </p:spPr>
        <p:txBody>
          <a:bodyPr>
            <a:spAutoFit/>
          </a:bodyPr>
          <a:lstStyle/>
          <a:p>
            <a:pPr eaLnBrk="1" fontAlgn="auto" hangingPunct="1">
              <a:spcBef>
                <a:spcPct val="50000"/>
              </a:spcBef>
              <a:spcAft>
                <a:spcPts val="0"/>
              </a:spcAft>
              <a:defRPr/>
            </a:pPr>
            <a:r>
              <a:rPr lang="es-ES" sz="2800" dirty="0">
                <a:solidFill>
                  <a:srgbClr val="AE470E"/>
                </a:solidFill>
                <a:effectLst>
                  <a:outerShdw blurRad="38100" dist="38100" dir="2700000" algn="tl">
                    <a:srgbClr val="C0C0C0"/>
                  </a:outerShdw>
                </a:effectLst>
                <a:latin typeface="Arial" pitchFamily="34" charset="0"/>
              </a:rPr>
              <a:t>Continental</a:t>
            </a:r>
          </a:p>
        </p:txBody>
      </p:sp>
      <p:sp>
        <p:nvSpPr>
          <p:cNvPr id="47117" name="Text Box 13"/>
          <p:cNvSpPr txBox="1">
            <a:spLocks noChangeArrowheads="1"/>
          </p:cNvSpPr>
          <p:nvPr/>
        </p:nvSpPr>
        <p:spPr bwMode="auto">
          <a:xfrm>
            <a:off x="4168775" y="2062163"/>
            <a:ext cx="1731963" cy="523875"/>
          </a:xfrm>
          <a:prstGeom prst="rect">
            <a:avLst/>
          </a:prstGeom>
          <a:noFill/>
          <a:ln w="9525" algn="ctr">
            <a:noFill/>
            <a:miter lim="800000"/>
            <a:headEnd/>
            <a:tailEnd/>
          </a:ln>
          <a:effectLst/>
        </p:spPr>
        <p:txBody>
          <a:bodyPr>
            <a:spAutoFit/>
          </a:bodyPr>
          <a:lstStyle/>
          <a:p>
            <a:pPr eaLnBrk="1" fontAlgn="auto" hangingPunct="1">
              <a:spcBef>
                <a:spcPct val="50000"/>
              </a:spcBef>
              <a:spcAft>
                <a:spcPts val="0"/>
              </a:spcAft>
              <a:defRPr/>
            </a:pPr>
            <a:r>
              <a:rPr lang="es-ES" sz="2800" dirty="0" err="1">
                <a:effectLst>
                  <a:outerShdw blurRad="38100" dist="38100" dir="2700000" algn="tl">
                    <a:srgbClr val="C0C0C0"/>
                  </a:outerShdw>
                </a:effectLst>
                <a:latin typeface="Arial" pitchFamily="34" charset="0"/>
              </a:rPr>
              <a:t>Pollution</a:t>
            </a:r>
            <a:endParaRPr lang="es-ES" sz="2800" dirty="0">
              <a:effectLst>
                <a:outerShdw blurRad="38100" dist="38100" dir="2700000" algn="tl">
                  <a:srgbClr val="C0C0C0"/>
                </a:outerShdw>
              </a:effectLst>
              <a:latin typeface="Arial" pitchFamily="34" charset="0"/>
            </a:endParaRPr>
          </a:p>
        </p:txBody>
      </p:sp>
      <p:sp>
        <p:nvSpPr>
          <p:cNvPr id="49161" name="Text Box 15"/>
          <p:cNvSpPr txBox="1">
            <a:spLocks noChangeArrowheads="1"/>
          </p:cNvSpPr>
          <p:nvPr/>
        </p:nvSpPr>
        <p:spPr bwMode="auto">
          <a:xfrm>
            <a:off x="9632950" y="1936750"/>
            <a:ext cx="890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s-ES" altLang="es-ES" sz="1400" b="1">
                <a:latin typeface="Arial" panose="020B0604020202020204" pitchFamily="34" charset="0"/>
              </a:rPr>
              <a:t>SMALL</a:t>
            </a:r>
          </a:p>
        </p:txBody>
      </p:sp>
      <p:sp>
        <p:nvSpPr>
          <p:cNvPr id="49162" name="Text Box 16"/>
          <p:cNvSpPr txBox="1">
            <a:spLocks noChangeArrowheads="1"/>
          </p:cNvSpPr>
          <p:nvPr/>
        </p:nvSpPr>
        <p:spPr bwMode="auto">
          <a:xfrm>
            <a:off x="9494838" y="5143500"/>
            <a:ext cx="1420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s-ES" altLang="es-ES" sz="2400" b="1">
                <a:latin typeface="Arial" panose="020B0604020202020204" pitchFamily="34" charset="0"/>
              </a:rPr>
              <a:t>LARGE</a:t>
            </a:r>
          </a:p>
        </p:txBody>
      </p:sp>
      <p:sp>
        <p:nvSpPr>
          <p:cNvPr id="38925" name="AutoShape 17"/>
          <p:cNvSpPr>
            <a:spLocks noChangeArrowheads="1"/>
          </p:cNvSpPr>
          <p:nvPr/>
        </p:nvSpPr>
        <p:spPr bwMode="auto">
          <a:xfrm rot="16200000">
            <a:off x="6033293" y="3993357"/>
            <a:ext cx="481013" cy="5080000"/>
          </a:xfrm>
          <a:prstGeom prst="upDownArrow">
            <a:avLst>
              <a:gd name="adj1" fmla="val 48340"/>
              <a:gd name="adj2" fmla="val 66154"/>
            </a:avLst>
          </a:prstGeom>
          <a:gradFill flip="none" rotWithShape="1">
            <a:gsLst>
              <a:gs pos="99000">
                <a:schemeClr val="accent6">
                  <a:lumMod val="50000"/>
                </a:schemeClr>
              </a:gs>
              <a:gs pos="0">
                <a:schemeClr val="accent1">
                  <a:lumMod val="60000"/>
                  <a:lumOff val="40000"/>
                </a:schemeClr>
              </a:gs>
              <a:gs pos="0">
                <a:srgbClr val="0099CC"/>
              </a:gs>
            </a:gsLst>
            <a:lin ang="5400000" scaled="1"/>
            <a:tileRect/>
          </a:gradFill>
          <a:ln w="9525">
            <a:noFill/>
            <a:miter lim="800000"/>
            <a:headEnd/>
            <a:tailEnd/>
          </a:ln>
        </p:spPr>
        <p:txBody>
          <a:bodyPr wrap="none" anchor="ctr"/>
          <a:lstStyle/>
          <a:p>
            <a:pPr eaLnBrk="1" fontAlgn="auto" hangingPunct="1">
              <a:spcBef>
                <a:spcPts val="0"/>
              </a:spcBef>
              <a:spcAft>
                <a:spcPts val="0"/>
              </a:spcAft>
              <a:defRPr/>
            </a:pPr>
            <a:endParaRPr lang="es-ES">
              <a:latin typeface="+mn-lt"/>
            </a:endParaRPr>
          </a:p>
        </p:txBody>
      </p:sp>
      <p:sp>
        <p:nvSpPr>
          <p:cNvPr id="38926" name="Text Box 18"/>
          <p:cNvSpPr txBox="1">
            <a:spLocks noChangeArrowheads="1"/>
          </p:cNvSpPr>
          <p:nvPr/>
        </p:nvSpPr>
        <p:spPr bwMode="auto">
          <a:xfrm>
            <a:off x="7753350" y="5953125"/>
            <a:ext cx="1203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ct val="50000"/>
              </a:spcBef>
              <a:spcAft>
                <a:spcPts val="0"/>
              </a:spcAft>
              <a:defRPr/>
            </a:pPr>
            <a:r>
              <a:rPr lang="es-ES" sz="2000" b="1" dirty="0">
                <a:solidFill>
                  <a:schemeClr val="accent6">
                    <a:lumMod val="50000"/>
                  </a:schemeClr>
                </a:solidFill>
                <a:latin typeface="Arial" pitchFamily="34" charset="0"/>
              </a:rPr>
              <a:t>TURBID</a:t>
            </a:r>
          </a:p>
        </p:txBody>
      </p:sp>
      <p:sp>
        <p:nvSpPr>
          <p:cNvPr id="38927" name="Text Box 19"/>
          <p:cNvSpPr txBox="1">
            <a:spLocks noChangeArrowheads="1"/>
          </p:cNvSpPr>
          <p:nvPr/>
        </p:nvSpPr>
        <p:spPr bwMode="auto">
          <a:xfrm>
            <a:off x="3563938" y="5948363"/>
            <a:ext cx="113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ct val="50000"/>
              </a:spcBef>
              <a:spcAft>
                <a:spcPts val="0"/>
              </a:spcAft>
              <a:defRPr/>
            </a:pPr>
            <a:r>
              <a:rPr lang="es-ES" sz="2000" b="1" dirty="0">
                <a:solidFill>
                  <a:schemeClr val="tx2">
                    <a:lumMod val="60000"/>
                    <a:lumOff val="40000"/>
                  </a:schemeClr>
                </a:solidFill>
                <a:latin typeface="Arial" pitchFamily="34" charset="0"/>
                <a:cs typeface="Arial" pitchFamily="34" charset="0"/>
              </a:rPr>
              <a:t>CLEAN</a:t>
            </a:r>
          </a:p>
        </p:txBody>
      </p:sp>
      <p:sp>
        <p:nvSpPr>
          <p:cNvPr id="49166" name="Line 5"/>
          <p:cNvSpPr>
            <a:spLocks noChangeShapeType="1"/>
          </p:cNvSpPr>
          <p:nvPr/>
        </p:nvSpPr>
        <p:spPr bwMode="auto">
          <a:xfrm>
            <a:off x="2668588" y="2089150"/>
            <a:ext cx="6350" cy="34083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67" name="Line 6"/>
          <p:cNvSpPr>
            <a:spLocks noChangeShapeType="1"/>
          </p:cNvSpPr>
          <p:nvPr/>
        </p:nvSpPr>
        <p:spPr bwMode="auto">
          <a:xfrm>
            <a:off x="2611438" y="5497513"/>
            <a:ext cx="635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68" name="Line 7"/>
          <p:cNvSpPr>
            <a:spLocks noChangeShapeType="1"/>
          </p:cNvSpPr>
          <p:nvPr/>
        </p:nvSpPr>
        <p:spPr bwMode="auto">
          <a:xfrm>
            <a:off x="2611438" y="4643438"/>
            <a:ext cx="635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69" name="Line 8"/>
          <p:cNvSpPr>
            <a:spLocks noChangeShapeType="1"/>
          </p:cNvSpPr>
          <p:nvPr/>
        </p:nvSpPr>
        <p:spPr bwMode="auto">
          <a:xfrm>
            <a:off x="2611438" y="3789363"/>
            <a:ext cx="635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0" name="Line 9"/>
          <p:cNvSpPr>
            <a:spLocks noChangeShapeType="1"/>
          </p:cNvSpPr>
          <p:nvPr/>
        </p:nvSpPr>
        <p:spPr bwMode="auto">
          <a:xfrm>
            <a:off x="2611438" y="2935288"/>
            <a:ext cx="635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1" name="Line 10"/>
          <p:cNvSpPr>
            <a:spLocks noChangeShapeType="1"/>
          </p:cNvSpPr>
          <p:nvPr/>
        </p:nvSpPr>
        <p:spPr bwMode="auto">
          <a:xfrm>
            <a:off x="2611438" y="2081213"/>
            <a:ext cx="635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2" name="Line 11"/>
          <p:cNvSpPr>
            <a:spLocks noChangeShapeType="1"/>
          </p:cNvSpPr>
          <p:nvPr/>
        </p:nvSpPr>
        <p:spPr bwMode="auto">
          <a:xfrm flipV="1">
            <a:off x="2689225" y="5497513"/>
            <a:ext cx="7034213" cy="79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3" name="Line 12"/>
          <p:cNvSpPr>
            <a:spLocks noChangeShapeType="1"/>
          </p:cNvSpPr>
          <p:nvPr/>
        </p:nvSpPr>
        <p:spPr bwMode="auto">
          <a:xfrm flipV="1">
            <a:off x="2674938" y="5505450"/>
            <a:ext cx="0" cy="58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4" name="Line 13"/>
          <p:cNvSpPr>
            <a:spLocks noChangeShapeType="1"/>
          </p:cNvSpPr>
          <p:nvPr/>
        </p:nvSpPr>
        <p:spPr bwMode="auto">
          <a:xfrm flipV="1">
            <a:off x="3794125" y="5505450"/>
            <a:ext cx="0" cy="58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5" name="Line 14"/>
          <p:cNvSpPr>
            <a:spLocks noChangeShapeType="1"/>
          </p:cNvSpPr>
          <p:nvPr/>
        </p:nvSpPr>
        <p:spPr bwMode="auto">
          <a:xfrm flipV="1">
            <a:off x="4913313" y="5505450"/>
            <a:ext cx="0" cy="58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6" name="Line 15"/>
          <p:cNvSpPr>
            <a:spLocks noChangeShapeType="1"/>
          </p:cNvSpPr>
          <p:nvPr/>
        </p:nvSpPr>
        <p:spPr bwMode="auto">
          <a:xfrm flipV="1">
            <a:off x="6030913" y="5505450"/>
            <a:ext cx="0" cy="58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7" name="Line 16"/>
          <p:cNvSpPr>
            <a:spLocks noChangeShapeType="1"/>
          </p:cNvSpPr>
          <p:nvPr/>
        </p:nvSpPr>
        <p:spPr bwMode="auto">
          <a:xfrm flipV="1">
            <a:off x="7150100" y="5505450"/>
            <a:ext cx="0" cy="58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8" name="Line 17"/>
          <p:cNvSpPr>
            <a:spLocks noChangeShapeType="1"/>
          </p:cNvSpPr>
          <p:nvPr/>
        </p:nvSpPr>
        <p:spPr bwMode="auto">
          <a:xfrm flipV="1">
            <a:off x="8269288" y="5505450"/>
            <a:ext cx="0" cy="58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79" name="Line 18"/>
          <p:cNvSpPr>
            <a:spLocks noChangeShapeType="1"/>
          </p:cNvSpPr>
          <p:nvPr/>
        </p:nvSpPr>
        <p:spPr bwMode="auto">
          <a:xfrm flipV="1">
            <a:off x="9388475" y="5505450"/>
            <a:ext cx="0" cy="58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180" name="Rectangle 19"/>
          <p:cNvSpPr>
            <a:spLocks noChangeArrowheads="1"/>
          </p:cNvSpPr>
          <p:nvPr/>
        </p:nvSpPr>
        <p:spPr bwMode="auto">
          <a:xfrm>
            <a:off x="2387600" y="5410200"/>
            <a:ext cx="111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0</a:t>
            </a:r>
            <a:endParaRPr lang="es-ES" altLang="es-ES">
              <a:latin typeface="Arial" panose="020B0604020202020204" pitchFamily="34" charset="0"/>
            </a:endParaRPr>
          </a:p>
        </p:txBody>
      </p:sp>
      <p:sp>
        <p:nvSpPr>
          <p:cNvPr id="49181" name="Rectangle 20"/>
          <p:cNvSpPr>
            <a:spLocks noChangeArrowheads="1"/>
          </p:cNvSpPr>
          <p:nvPr/>
        </p:nvSpPr>
        <p:spPr bwMode="auto">
          <a:xfrm>
            <a:off x="2214563" y="4556125"/>
            <a:ext cx="474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0.5</a:t>
            </a:r>
            <a:endParaRPr lang="es-ES" altLang="es-ES">
              <a:latin typeface="Arial" panose="020B0604020202020204" pitchFamily="34" charset="0"/>
            </a:endParaRPr>
          </a:p>
        </p:txBody>
      </p:sp>
      <p:sp>
        <p:nvSpPr>
          <p:cNvPr id="49182" name="Rectangle 21"/>
          <p:cNvSpPr>
            <a:spLocks noChangeArrowheads="1"/>
          </p:cNvSpPr>
          <p:nvPr/>
        </p:nvSpPr>
        <p:spPr bwMode="auto">
          <a:xfrm>
            <a:off x="2387600" y="3702050"/>
            <a:ext cx="111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1</a:t>
            </a:r>
            <a:endParaRPr lang="es-ES" altLang="es-ES">
              <a:latin typeface="Arial" panose="020B0604020202020204" pitchFamily="34" charset="0"/>
            </a:endParaRPr>
          </a:p>
        </p:txBody>
      </p:sp>
      <p:sp>
        <p:nvSpPr>
          <p:cNvPr id="49183" name="Rectangle 22"/>
          <p:cNvSpPr>
            <a:spLocks noChangeArrowheads="1"/>
          </p:cNvSpPr>
          <p:nvPr/>
        </p:nvSpPr>
        <p:spPr bwMode="auto">
          <a:xfrm>
            <a:off x="2214563" y="2847975"/>
            <a:ext cx="396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1.5</a:t>
            </a:r>
            <a:endParaRPr lang="es-ES" altLang="es-ES">
              <a:latin typeface="Arial" panose="020B0604020202020204" pitchFamily="34" charset="0"/>
            </a:endParaRPr>
          </a:p>
        </p:txBody>
      </p:sp>
      <p:sp>
        <p:nvSpPr>
          <p:cNvPr id="49184" name="Rectangle 23"/>
          <p:cNvSpPr>
            <a:spLocks noChangeArrowheads="1"/>
          </p:cNvSpPr>
          <p:nvPr/>
        </p:nvSpPr>
        <p:spPr bwMode="auto">
          <a:xfrm>
            <a:off x="2387600" y="1993900"/>
            <a:ext cx="111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2</a:t>
            </a:r>
            <a:endParaRPr lang="es-ES" altLang="es-ES">
              <a:latin typeface="Arial" panose="020B0604020202020204" pitchFamily="34" charset="0"/>
            </a:endParaRPr>
          </a:p>
        </p:txBody>
      </p:sp>
      <p:sp>
        <p:nvSpPr>
          <p:cNvPr id="49185" name="Rectangle 24"/>
          <p:cNvSpPr>
            <a:spLocks noChangeArrowheads="1"/>
          </p:cNvSpPr>
          <p:nvPr/>
        </p:nvSpPr>
        <p:spPr bwMode="auto">
          <a:xfrm>
            <a:off x="2624138" y="5713413"/>
            <a:ext cx="111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0</a:t>
            </a:r>
            <a:endParaRPr lang="es-ES" altLang="es-ES">
              <a:latin typeface="Arial" panose="020B0604020202020204" pitchFamily="34" charset="0"/>
            </a:endParaRPr>
          </a:p>
        </p:txBody>
      </p:sp>
      <p:sp>
        <p:nvSpPr>
          <p:cNvPr id="49186" name="Rectangle 25"/>
          <p:cNvSpPr>
            <a:spLocks noChangeArrowheads="1"/>
          </p:cNvSpPr>
          <p:nvPr/>
        </p:nvSpPr>
        <p:spPr bwMode="auto">
          <a:xfrm>
            <a:off x="3662363" y="5713413"/>
            <a:ext cx="5270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0.2</a:t>
            </a:r>
            <a:endParaRPr lang="es-ES" altLang="es-ES">
              <a:latin typeface="Arial" panose="020B0604020202020204" pitchFamily="34" charset="0"/>
            </a:endParaRPr>
          </a:p>
        </p:txBody>
      </p:sp>
      <p:sp>
        <p:nvSpPr>
          <p:cNvPr id="49187" name="Rectangle 26"/>
          <p:cNvSpPr>
            <a:spLocks noChangeArrowheads="1"/>
          </p:cNvSpPr>
          <p:nvPr/>
        </p:nvSpPr>
        <p:spPr bwMode="auto">
          <a:xfrm>
            <a:off x="4781550" y="5713413"/>
            <a:ext cx="425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0.4</a:t>
            </a:r>
            <a:endParaRPr lang="es-ES" altLang="es-ES">
              <a:latin typeface="Arial" panose="020B0604020202020204" pitchFamily="34" charset="0"/>
            </a:endParaRPr>
          </a:p>
        </p:txBody>
      </p:sp>
      <p:sp>
        <p:nvSpPr>
          <p:cNvPr id="49188" name="Rectangle 27"/>
          <p:cNvSpPr>
            <a:spLocks noChangeArrowheads="1"/>
          </p:cNvSpPr>
          <p:nvPr/>
        </p:nvSpPr>
        <p:spPr bwMode="auto">
          <a:xfrm>
            <a:off x="5900738" y="5713413"/>
            <a:ext cx="452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0.6</a:t>
            </a:r>
            <a:endParaRPr lang="es-ES" altLang="es-ES">
              <a:latin typeface="Arial" panose="020B0604020202020204" pitchFamily="34" charset="0"/>
            </a:endParaRPr>
          </a:p>
        </p:txBody>
      </p:sp>
      <p:sp>
        <p:nvSpPr>
          <p:cNvPr id="49189" name="Rectangle 28"/>
          <p:cNvSpPr>
            <a:spLocks noChangeArrowheads="1"/>
          </p:cNvSpPr>
          <p:nvPr/>
        </p:nvSpPr>
        <p:spPr bwMode="auto">
          <a:xfrm>
            <a:off x="7019925" y="5713413"/>
            <a:ext cx="5143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0.8</a:t>
            </a:r>
            <a:endParaRPr lang="es-ES" altLang="es-ES">
              <a:latin typeface="Arial" panose="020B0604020202020204" pitchFamily="34" charset="0"/>
            </a:endParaRPr>
          </a:p>
        </p:txBody>
      </p:sp>
      <p:sp>
        <p:nvSpPr>
          <p:cNvPr id="49190" name="Rectangle 29"/>
          <p:cNvSpPr>
            <a:spLocks noChangeArrowheads="1"/>
          </p:cNvSpPr>
          <p:nvPr/>
        </p:nvSpPr>
        <p:spPr bwMode="auto">
          <a:xfrm>
            <a:off x="8218488" y="5713413"/>
            <a:ext cx="111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1</a:t>
            </a:r>
            <a:endParaRPr lang="es-ES" altLang="es-ES">
              <a:latin typeface="Arial" panose="020B0604020202020204" pitchFamily="34" charset="0"/>
            </a:endParaRPr>
          </a:p>
        </p:txBody>
      </p:sp>
      <p:sp>
        <p:nvSpPr>
          <p:cNvPr id="49191" name="Rectangle 30"/>
          <p:cNvSpPr>
            <a:spLocks noChangeArrowheads="1"/>
          </p:cNvSpPr>
          <p:nvPr/>
        </p:nvSpPr>
        <p:spPr bwMode="auto">
          <a:xfrm>
            <a:off x="9256713" y="5713413"/>
            <a:ext cx="466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a:solidFill>
                  <a:srgbClr val="000000"/>
                </a:solidFill>
                <a:latin typeface="Arial" panose="020B0604020202020204" pitchFamily="34" charset="0"/>
              </a:rPr>
              <a:t>1.2</a:t>
            </a:r>
            <a:endParaRPr lang="es-ES" altLang="es-ES">
              <a:latin typeface="Arial" panose="020B0604020202020204" pitchFamily="34" charset="0"/>
            </a:endParaRPr>
          </a:p>
        </p:txBody>
      </p:sp>
      <p:sp>
        <p:nvSpPr>
          <p:cNvPr id="49192" name="Rectangle 31"/>
          <p:cNvSpPr>
            <a:spLocks noChangeArrowheads="1"/>
          </p:cNvSpPr>
          <p:nvPr/>
        </p:nvSpPr>
        <p:spPr bwMode="auto">
          <a:xfrm>
            <a:off x="5602288" y="6030913"/>
            <a:ext cx="18256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b="1">
                <a:solidFill>
                  <a:srgbClr val="000000"/>
                </a:solidFill>
                <a:latin typeface="Arial" panose="020B0604020202020204" pitchFamily="34" charset="0"/>
              </a:rPr>
              <a:t>AOD (440nm)</a:t>
            </a:r>
            <a:endParaRPr lang="es-ES" altLang="es-ES">
              <a:latin typeface="Arial" panose="020B0604020202020204" pitchFamily="34" charset="0"/>
            </a:endParaRPr>
          </a:p>
        </p:txBody>
      </p:sp>
      <p:sp>
        <p:nvSpPr>
          <p:cNvPr id="49193" name="Rectangle 32"/>
          <p:cNvSpPr>
            <a:spLocks noChangeArrowheads="1"/>
          </p:cNvSpPr>
          <p:nvPr/>
        </p:nvSpPr>
        <p:spPr bwMode="auto">
          <a:xfrm rot="-5400000">
            <a:off x="850901" y="3336925"/>
            <a:ext cx="24241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700" b="1">
                <a:solidFill>
                  <a:srgbClr val="000000"/>
                </a:solidFill>
                <a:latin typeface="Arial" panose="020B0604020202020204" pitchFamily="34" charset="0"/>
              </a:rPr>
              <a:t>Ångström exponent</a:t>
            </a:r>
            <a:endParaRPr lang="es-ES" altLang="es-ES">
              <a:latin typeface="Arial" panose="020B0604020202020204" pitchFamily="34" charset="0"/>
            </a:endParaRPr>
          </a:p>
        </p:txBody>
      </p:sp>
      <p:sp>
        <p:nvSpPr>
          <p:cNvPr id="2" name="1 Triángulo isósceles"/>
          <p:cNvSpPr/>
          <p:nvPr/>
        </p:nvSpPr>
        <p:spPr>
          <a:xfrm>
            <a:off x="9934575" y="2598738"/>
            <a:ext cx="246063" cy="249078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3" name="2 Triángulo isósceles"/>
          <p:cNvSpPr/>
          <p:nvPr/>
        </p:nvSpPr>
        <p:spPr>
          <a:xfrm>
            <a:off x="9904413" y="2217738"/>
            <a:ext cx="295275" cy="42068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47" name="Text Box 10"/>
          <p:cNvSpPr txBox="1">
            <a:spLocks noChangeArrowheads="1"/>
          </p:cNvSpPr>
          <p:nvPr/>
        </p:nvSpPr>
        <p:spPr bwMode="auto">
          <a:xfrm>
            <a:off x="5865813" y="3497263"/>
            <a:ext cx="1847850" cy="522287"/>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defRPr/>
            </a:pPr>
            <a:r>
              <a:rPr lang="es-ES" sz="2800" dirty="0" err="1">
                <a:solidFill>
                  <a:schemeClr val="bg2">
                    <a:lumMod val="25000"/>
                  </a:schemeClr>
                </a:solidFill>
                <a:effectLst>
                  <a:outerShdw blurRad="38100" dist="38100" dir="2700000" algn="tl">
                    <a:srgbClr val="C0C0C0"/>
                  </a:outerShdw>
                </a:effectLst>
                <a:latin typeface="Arial" pitchFamily="34" charset="0"/>
              </a:rPr>
              <a:t>Mixed</a:t>
            </a:r>
            <a:endParaRPr lang="es-ES" sz="2800" dirty="0">
              <a:solidFill>
                <a:schemeClr val="bg2">
                  <a:lumMod val="25000"/>
                </a:schemeClr>
              </a:solidFill>
              <a:effectLst>
                <a:outerShdw blurRad="38100" dist="38100" dir="2700000" algn="tl">
                  <a:srgbClr val="C0C0C0"/>
                </a:outerShdw>
              </a:effectLst>
              <a:latin typeface="Arial" pitchFamily="34" charset="0"/>
            </a:endParaRPr>
          </a:p>
        </p:txBody>
      </p:sp>
      <p:sp>
        <p:nvSpPr>
          <p:cNvPr id="48" name="1 Título"/>
          <p:cNvSpPr txBox="1">
            <a:spLocks/>
          </p:cNvSpPr>
          <p:nvPr/>
        </p:nvSpPr>
        <p:spPr>
          <a:xfrm>
            <a:off x="-3212274" y="508000"/>
            <a:ext cx="11766550" cy="1325563"/>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fr-FR" b="1" dirty="0" smtClean="0">
                <a:solidFill>
                  <a:schemeClr val="bg1"/>
                </a:solidFill>
                <a:effectLst>
                  <a:outerShdw blurRad="38100" dist="38100" dir="2700000" algn="tl">
                    <a:srgbClr val="000000">
                      <a:alpha val="43137"/>
                    </a:srgbClr>
                  </a:outerShdw>
                </a:effectLst>
              </a:rPr>
              <a:t>Critère AE-AOD</a:t>
            </a:r>
            <a:endParaRPr lang="es-ES" b="1" baseline="30000" dirty="0" smtClean="0">
              <a:solidFill>
                <a:schemeClr val="bg1"/>
              </a:solidFill>
              <a:effectLst>
                <a:outerShdw blurRad="38100" dist="38100" dir="2700000" algn="tl">
                  <a:srgbClr val="000000">
                    <a:alpha val="43137"/>
                  </a:srgbClr>
                </a:outerShdw>
              </a:effectLst>
            </a:endParaRPr>
          </a:p>
        </p:txBody>
      </p:sp>
      <p:sp>
        <p:nvSpPr>
          <p:cNvPr id="46" name="Rectángulo 45"/>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adroTexto 48"/>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CALITOO : QA/QC</a:t>
            </a:r>
          </a:p>
        </p:txBody>
      </p:sp>
      <p:sp>
        <p:nvSpPr>
          <p:cNvPr id="4" name="Rectángulo 3"/>
          <p:cNvSpPr/>
          <p:nvPr/>
        </p:nvSpPr>
        <p:spPr>
          <a:xfrm>
            <a:off x="7218482" y="989052"/>
            <a:ext cx="4027256" cy="369332"/>
          </a:xfrm>
          <a:prstGeom prst="rect">
            <a:avLst/>
          </a:prstGeom>
        </p:spPr>
        <p:txBody>
          <a:bodyPr wrap="none">
            <a:spAutoFit/>
          </a:bodyPr>
          <a:lstStyle/>
          <a:p>
            <a:r>
              <a:rPr lang="es-ES" altLang="es-ES" dirty="0" err="1" smtClean="0"/>
              <a:t>Desert</a:t>
            </a:r>
            <a:r>
              <a:rPr lang="es-ES" altLang="es-ES" dirty="0" smtClean="0"/>
              <a:t> </a:t>
            </a:r>
            <a:r>
              <a:rPr lang="es-ES" altLang="es-ES" dirty="0" err="1" smtClean="0"/>
              <a:t>Dust</a:t>
            </a:r>
            <a:r>
              <a:rPr lang="es-ES" altLang="es-ES" dirty="0" smtClean="0"/>
              <a:t>: </a:t>
            </a:r>
            <a:r>
              <a:rPr lang="es-ES" altLang="es-ES" dirty="0" err="1" smtClean="0"/>
              <a:t>high</a:t>
            </a:r>
            <a:r>
              <a:rPr lang="es-ES" altLang="es-ES" dirty="0" smtClean="0"/>
              <a:t> AOD and </a:t>
            </a:r>
            <a:r>
              <a:rPr lang="es-ES" altLang="es-ES" dirty="0" err="1" smtClean="0"/>
              <a:t>low</a:t>
            </a:r>
            <a:r>
              <a:rPr lang="es-ES" altLang="es-ES" dirty="0" smtClean="0"/>
              <a:t> AE </a:t>
            </a:r>
            <a:r>
              <a:rPr lang="es-ES" altLang="es-ES" dirty="0" err="1" smtClean="0"/>
              <a:t>values</a:t>
            </a:r>
            <a:endParaRPr lang="en-GB" dirty="0"/>
          </a:p>
        </p:txBody>
      </p:sp>
    </p:spTree>
    <p:extLst>
      <p:ext uri="{BB962C8B-B14F-4D97-AF65-F5344CB8AC3E}">
        <p14:creationId xmlns:p14="http://schemas.microsoft.com/office/powerpoint/2010/main" val="1778569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50825" y="920062"/>
            <a:ext cx="11766550" cy="1325563"/>
          </a:xfrm>
          <a:prstGeom prst="rect">
            <a:avLst/>
          </a:prstGeom>
        </p:spPr>
        <p:txBody>
          <a:bodyPr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fr-FR" b="1" dirty="0">
                <a:solidFill>
                  <a:schemeClr val="bg1"/>
                </a:solidFill>
                <a:effectLst>
                  <a:outerShdw blurRad="38100" dist="38100" dir="2700000" algn="tl">
                    <a:srgbClr val="000000">
                      <a:alpha val="43137"/>
                    </a:srgbClr>
                  </a:outerShdw>
                </a:effectLst>
              </a:rPr>
              <a:t>Vérifier les lectures avant d'enregistrer les données: critère </a:t>
            </a:r>
            <a:r>
              <a:rPr lang="fr-FR" b="1" dirty="0" smtClean="0">
                <a:solidFill>
                  <a:schemeClr val="bg1"/>
                </a:solidFill>
                <a:effectLst>
                  <a:outerShdw blurRad="38100" dist="38100" dir="2700000" algn="tl">
                    <a:srgbClr val="000000">
                      <a:alpha val="43137"/>
                    </a:srgbClr>
                  </a:outerShdw>
                </a:effectLst>
              </a:rPr>
              <a:t>R</a:t>
            </a:r>
            <a:r>
              <a:rPr lang="fr-FR" b="1" baseline="30000" dirty="0" smtClean="0">
                <a:solidFill>
                  <a:schemeClr val="bg1"/>
                </a:solidFill>
                <a:effectLst>
                  <a:outerShdw blurRad="38100" dist="38100" dir="2700000" algn="tl">
                    <a:srgbClr val="000000">
                      <a:alpha val="43137"/>
                    </a:srgbClr>
                  </a:outerShdw>
                </a:effectLst>
              </a:rPr>
              <a:t>2</a:t>
            </a:r>
            <a:endParaRPr lang="es-ES" b="1" baseline="30000" dirty="0" smtClean="0">
              <a:solidFill>
                <a:schemeClr val="bg1"/>
              </a:solidFill>
              <a:effectLst>
                <a:outerShdw blurRad="38100" dist="38100" dir="2700000" algn="tl">
                  <a:srgbClr val="000000">
                    <a:alpha val="43137"/>
                  </a:srgbClr>
                </a:outerShdw>
              </a:effectLst>
            </a:endParaRPr>
          </a:p>
        </p:txBody>
      </p:sp>
      <p:pic>
        <p:nvPicPr>
          <p:cNvPr id="51203" name="Imagen 6"/>
          <p:cNvPicPr>
            <a:picLocks noChangeAspect="1"/>
          </p:cNvPicPr>
          <p:nvPr/>
        </p:nvPicPr>
        <p:blipFill>
          <a:blip r:embed="rId3">
            <a:extLst>
              <a:ext uri="{28A0092B-C50C-407E-A947-70E740481C1C}">
                <a14:useLocalDpi xmlns:a14="http://schemas.microsoft.com/office/drawing/2010/main" val="0"/>
              </a:ext>
            </a:extLst>
          </a:blip>
          <a:srcRect l="40202" t="42609" r="27162" b="16602"/>
          <a:stretch>
            <a:fillRect/>
          </a:stretch>
        </p:blipFill>
        <p:spPr bwMode="auto">
          <a:xfrm>
            <a:off x="250825" y="2244037"/>
            <a:ext cx="51022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ipse 1"/>
          <p:cNvSpPr/>
          <p:nvPr/>
        </p:nvSpPr>
        <p:spPr>
          <a:xfrm>
            <a:off x="973138" y="4136337"/>
            <a:ext cx="1828800" cy="100488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1205" name="CuadroTexto 6"/>
          <p:cNvSpPr txBox="1">
            <a:spLocks noChangeArrowheads="1"/>
          </p:cNvSpPr>
          <p:nvPr/>
        </p:nvSpPr>
        <p:spPr bwMode="auto">
          <a:xfrm>
            <a:off x="9647238" y="5496825"/>
            <a:ext cx="2962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sz="3600"/>
              <a:t>R</a:t>
            </a:r>
            <a:r>
              <a:rPr lang="es-ES" altLang="es-ES" sz="3600" baseline="30000"/>
              <a:t>2</a:t>
            </a:r>
            <a:r>
              <a:rPr lang="es-ES" altLang="es-ES" sz="3600"/>
              <a:t> &gt; 0.6</a:t>
            </a:r>
          </a:p>
        </p:txBody>
      </p:sp>
      <p:pic>
        <p:nvPicPr>
          <p:cNvPr id="51206" name="Imagen 3"/>
          <p:cNvPicPr>
            <a:picLocks noChangeAspect="1"/>
          </p:cNvPicPr>
          <p:nvPr/>
        </p:nvPicPr>
        <p:blipFill>
          <a:blip r:embed="rId4">
            <a:extLst>
              <a:ext uri="{28A0092B-C50C-407E-A947-70E740481C1C}">
                <a14:useLocalDpi xmlns:a14="http://schemas.microsoft.com/office/drawing/2010/main" val="0"/>
              </a:ext>
            </a:extLst>
          </a:blip>
          <a:srcRect l="27763" t="31335" r="32895" b="15071"/>
          <a:stretch>
            <a:fillRect/>
          </a:stretch>
        </p:blipFill>
        <p:spPr bwMode="auto">
          <a:xfrm>
            <a:off x="8461375" y="2331350"/>
            <a:ext cx="34194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Imagen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5063" y="3909325"/>
            <a:ext cx="328453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de flecha 5"/>
          <p:cNvCxnSpPr/>
          <p:nvPr/>
        </p:nvCxnSpPr>
        <p:spPr>
          <a:xfrm>
            <a:off x="2273300" y="4777687"/>
            <a:ext cx="3516313" cy="3762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H="1" flipV="1">
            <a:off x="7048500" y="5187262"/>
            <a:ext cx="2384425" cy="5826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1210" name="CuadroTexto 7"/>
          <p:cNvSpPr txBox="1">
            <a:spLocks noChangeArrowheads="1"/>
          </p:cNvSpPr>
          <p:nvPr/>
        </p:nvSpPr>
        <p:spPr bwMode="auto">
          <a:xfrm>
            <a:off x="10171113" y="4906275"/>
            <a:ext cx="1816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a:t>Eck et al. (1999)</a:t>
            </a:r>
          </a:p>
        </p:txBody>
      </p:sp>
      <p:sp>
        <p:nvSpPr>
          <p:cNvPr id="12" name="Rectángulo 11"/>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uadroTexto 12"/>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CALITOO : QA/QC</a:t>
            </a:r>
          </a:p>
        </p:txBody>
      </p:sp>
    </p:spTree>
    <p:extLst>
      <p:ext uri="{BB962C8B-B14F-4D97-AF65-F5344CB8AC3E}">
        <p14:creationId xmlns:p14="http://schemas.microsoft.com/office/powerpoint/2010/main" val="28057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94722" y="1266273"/>
            <a:ext cx="7961243" cy="1325563"/>
          </a:xfrm>
        </p:spPr>
        <p:txBody>
          <a:bodyPr/>
          <a:lstStyle/>
          <a:p>
            <a:r>
              <a:rPr lang="es-ES" b="1" dirty="0"/>
              <a:t>DUST </a:t>
            </a:r>
            <a:r>
              <a:rPr lang="es-ES" b="1" dirty="0" smtClean="0"/>
              <a:t>sensor</a:t>
            </a:r>
            <a:endParaRPr lang="es-ES" b="1"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752769"/>
            <a:ext cx="3938967" cy="5251956"/>
          </a:xfrm>
          <a:prstGeom prst="rect">
            <a:avLst/>
          </a:prstGeom>
        </p:spPr>
      </p:pic>
    </p:spTree>
    <p:extLst>
      <p:ext uri="{BB962C8B-B14F-4D97-AF65-F5344CB8AC3E}">
        <p14:creationId xmlns:p14="http://schemas.microsoft.com/office/powerpoint/2010/main" val="2542654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Imagen 14"/>
          <p:cNvPicPr>
            <a:picLocks noChangeAspect="1" noChangeArrowheads="1"/>
          </p:cNvPicPr>
          <p:nvPr/>
        </p:nvPicPr>
        <p:blipFill rotWithShape="1">
          <a:blip r:embed="rId3">
            <a:extLst>
              <a:ext uri="{28A0092B-C50C-407E-A947-70E740481C1C}">
                <a14:useLocalDpi xmlns:a14="http://schemas.microsoft.com/office/drawing/2010/main" val="0"/>
              </a:ext>
            </a:extLst>
          </a:blip>
          <a:srcRect t="7679"/>
          <a:stretch/>
        </p:blipFill>
        <p:spPr bwMode="auto">
          <a:xfrm>
            <a:off x="2266122" y="2627452"/>
            <a:ext cx="7859676" cy="4084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05368" y="655641"/>
            <a:ext cx="11781183" cy="1766189"/>
          </a:xfrm>
          <a:prstGeom prst="rect">
            <a:avLst/>
          </a:prstGeom>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DUST a été conçu pour effectuer des mesures simultanées de PM et de certaines variables météorologiques clés. Il est composé de 2 capteurs </a:t>
            </a:r>
            <a:r>
              <a:rPr lang="fr-FR" dirty="0" smtClean="0">
                <a:latin typeface="Calibri" panose="020F0502020204030204" pitchFamily="34" charset="0"/>
                <a:ea typeface="Calibri" panose="020F0502020204030204" pitchFamily="34" charset="0"/>
                <a:cs typeface="Times New Roman" panose="02020603050405020304" pitchFamily="18" charset="0"/>
              </a:rPr>
              <a:t>différents:</a:t>
            </a:r>
          </a:p>
          <a:p>
            <a:pPr marL="285750" indent="-285750" algn="just">
              <a:lnSpc>
                <a:spcPct val="107000"/>
              </a:lnSpc>
              <a:spcAft>
                <a:spcPts val="800"/>
              </a:spcAft>
              <a:buFont typeface="Arial" panose="020B0604020202020204" pitchFamily="34" charset="0"/>
              <a:buChar char="•"/>
            </a:pPr>
            <a:r>
              <a:rPr lang="fr-FR" b="1" dirty="0" smtClean="0">
                <a:latin typeface="Calibri" panose="020F0502020204030204" pitchFamily="34" charset="0"/>
                <a:ea typeface="Calibri" panose="020F0502020204030204" pitchFamily="34" charset="0"/>
                <a:cs typeface="Times New Roman" panose="02020603050405020304" pitchFamily="18" charset="0"/>
              </a:rPr>
              <a:t>Une </a:t>
            </a:r>
            <a:r>
              <a:rPr lang="fr-FR" b="1" dirty="0">
                <a:latin typeface="Calibri" panose="020F0502020204030204" pitchFamily="34" charset="0"/>
                <a:ea typeface="Calibri" panose="020F0502020204030204" pitchFamily="34" charset="0"/>
                <a:cs typeface="Times New Roman" panose="02020603050405020304" pitchFamily="18" charset="0"/>
              </a:rPr>
              <a:t>station météorologique (capteur 1) </a:t>
            </a:r>
            <a:r>
              <a:rPr lang="fr-FR" dirty="0">
                <a:latin typeface="Calibri" panose="020F0502020204030204" pitchFamily="34" charset="0"/>
                <a:ea typeface="Calibri" panose="020F0502020204030204" pitchFamily="34" charset="0"/>
                <a:cs typeface="Times New Roman" panose="02020603050405020304" pitchFamily="18" charset="0"/>
              </a:rPr>
              <a:t>fournissant des informations sur la pression, l'humidité relative, la température, la vitesse et la direction du vent</a:t>
            </a:r>
            <a:r>
              <a:rPr lang="fr-FR" dirty="0" smtClean="0">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 typeface="Arial" panose="020B0604020202020204" pitchFamily="34" charset="0"/>
              <a:buChar char="•"/>
            </a:pPr>
            <a:r>
              <a:rPr lang="fr-FR" b="1" dirty="0" smtClean="0">
                <a:latin typeface="Calibri" panose="020F0502020204030204" pitchFamily="34" charset="0"/>
                <a:ea typeface="Calibri" panose="020F0502020204030204" pitchFamily="34" charset="0"/>
                <a:cs typeface="Times New Roman" panose="02020603050405020304" pitchFamily="18" charset="0"/>
              </a:rPr>
              <a:t>Un </a:t>
            </a:r>
            <a:r>
              <a:rPr lang="fr-FR" b="1" dirty="0">
                <a:latin typeface="Calibri" panose="020F0502020204030204" pitchFamily="34" charset="0"/>
                <a:ea typeface="Calibri" panose="020F0502020204030204" pitchFamily="34" charset="0"/>
                <a:cs typeface="Times New Roman" panose="02020603050405020304" pitchFamily="18" charset="0"/>
              </a:rPr>
              <a:t>capteur PM NOVA SDS011 (capteur 2) </a:t>
            </a:r>
            <a:r>
              <a:rPr lang="fr-FR" dirty="0">
                <a:latin typeface="Calibri" panose="020F0502020204030204" pitchFamily="34" charset="0"/>
                <a:ea typeface="Calibri" panose="020F0502020204030204" pitchFamily="34" charset="0"/>
                <a:cs typeface="Times New Roman" panose="02020603050405020304" pitchFamily="18" charset="0"/>
              </a:rPr>
              <a:t>fournissant des informations sur les </a:t>
            </a:r>
            <a:r>
              <a:rPr lang="en-GB" dirty="0" smtClean="0">
                <a:effectLst/>
                <a:latin typeface="Calibri" panose="020F0502020204030204" pitchFamily="34" charset="0"/>
                <a:ea typeface="Calibri" panose="020F0502020204030204" pitchFamily="34" charset="0"/>
                <a:cs typeface="Times New Roman" panose="02020603050405020304" pitchFamily="18" charset="0"/>
              </a:rPr>
              <a:t>PM</a:t>
            </a:r>
            <a:r>
              <a:rPr lang="en-GB" baseline="-25000" dirty="0" smtClean="0">
                <a:effectLst/>
                <a:latin typeface="Calibri" panose="020F0502020204030204" pitchFamily="34" charset="0"/>
                <a:ea typeface="Calibri" panose="020F0502020204030204" pitchFamily="34" charset="0"/>
                <a:cs typeface="Times New Roman" panose="02020603050405020304" pitchFamily="18" charset="0"/>
              </a:rPr>
              <a:t>10</a:t>
            </a:r>
            <a:r>
              <a:rPr lang="en-GB" dirty="0" smtClean="0">
                <a:effectLst/>
                <a:latin typeface="Calibri" panose="020F0502020204030204" pitchFamily="34" charset="0"/>
                <a:ea typeface="Calibri" panose="020F0502020204030204" pitchFamily="34" charset="0"/>
                <a:cs typeface="Times New Roman" panose="02020603050405020304" pitchFamily="18" charset="0"/>
              </a:rPr>
              <a:t> and PM</a:t>
            </a:r>
            <a:r>
              <a:rPr lang="en-GB" baseline="-25000" dirty="0" smtClean="0">
                <a:effectLst/>
                <a:latin typeface="Calibri" panose="020F0502020204030204" pitchFamily="34" charset="0"/>
                <a:ea typeface="Calibri" panose="020F0502020204030204" pitchFamily="34" charset="0"/>
                <a:cs typeface="Times New Roman" panose="02020603050405020304" pitchFamily="18" charset="0"/>
              </a:rPr>
              <a:t>2.5</a:t>
            </a:r>
            <a:r>
              <a:rPr lang="en-GB"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p:cNvSpPr txBox="1"/>
          <p:nvPr/>
        </p:nvSpPr>
        <p:spPr>
          <a:xfrm>
            <a:off x="144379" y="0"/>
            <a:ext cx="11348219" cy="523220"/>
          </a:xfrm>
          <a:prstGeom prst="rect">
            <a:avLst/>
          </a:prstGeom>
          <a:noFill/>
        </p:spPr>
        <p:txBody>
          <a:bodyPr wrap="square" rtlCol="0">
            <a:spAutoFit/>
          </a:bodyPr>
          <a:lstStyle/>
          <a:p>
            <a:r>
              <a:rPr lang="en-GB" sz="2800" b="1" dirty="0" smtClean="0">
                <a:latin typeface="Noto Sans" panose="020B0502040504020204" pitchFamily="34"/>
                <a:ea typeface="Noto Sans" panose="020B0502040504020204" pitchFamily="34"/>
                <a:cs typeface="Noto Sans" panose="020B0502040504020204" pitchFamily="34"/>
              </a:rPr>
              <a:t>DUST SENSOR: Description</a:t>
            </a:r>
            <a:endParaRPr lang="en-GB" sz="2800" b="1" dirty="0">
              <a:latin typeface="Noto Sans" panose="020B0502040504020204" pitchFamily="34"/>
              <a:ea typeface="Noto Sans" panose="020B0502040504020204" pitchFamily="34"/>
              <a:cs typeface="Noto Sans" panose="020B0502040504020204" pitchFamily="34"/>
            </a:endParaRPr>
          </a:p>
        </p:txBody>
      </p:sp>
      <p:sp>
        <p:nvSpPr>
          <p:cNvPr id="7" name="CuadroTexto 6"/>
          <p:cNvSpPr txBox="1"/>
          <p:nvPr/>
        </p:nvSpPr>
        <p:spPr>
          <a:xfrm>
            <a:off x="7686261" y="2428566"/>
            <a:ext cx="4341224" cy="461665"/>
          </a:xfrm>
          <a:prstGeom prst="rect">
            <a:avLst/>
          </a:prstGeom>
          <a:noFill/>
          <a:ln>
            <a:solidFill>
              <a:srgbClr val="FF0000"/>
            </a:solidFill>
          </a:ln>
        </p:spPr>
        <p:txBody>
          <a:bodyPr wrap="square" rtlCol="0">
            <a:spAutoFit/>
          </a:bodyPr>
          <a:lstStyle/>
          <a:p>
            <a:r>
              <a:rPr lang="fr-FR" sz="2400" b="1" dirty="0">
                <a:solidFill>
                  <a:srgbClr val="FF0000"/>
                </a:solidFill>
              </a:rPr>
              <a:t>Mesures toutes les 30 minutes</a:t>
            </a:r>
            <a:endParaRPr lang="en-GB" sz="2400" b="1" dirty="0">
              <a:solidFill>
                <a:srgbClr val="FF0000"/>
              </a:solidFill>
            </a:endParaRPr>
          </a:p>
        </p:txBody>
      </p:sp>
      <p:sp>
        <p:nvSpPr>
          <p:cNvPr id="8" name="CuadroTexto 7"/>
          <p:cNvSpPr txBox="1"/>
          <p:nvPr/>
        </p:nvSpPr>
        <p:spPr>
          <a:xfrm>
            <a:off x="2131544" y="5029876"/>
            <a:ext cx="1946470" cy="461665"/>
          </a:xfrm>
          <a:prstGeom prst="rect">
            <a:avLst/>
          </a:prstGeom>
          <a:noFill/>
          <a:ln>
            <a:solidFill>
              <a:srgbClr val="FF0000"/>
            </a:solidFill>
          </a:ln>
        </p:spPr>
        <p:txBody>
          <a:bodyPr wrap="square" rtlCol="0">
            <a:spAutoFit/>
          </a:bodyPr>
          <a:lstStyle/>
          <a:p>
            <a:r>
              <a:rPr lang="fr-FR" sz="2400" b="1" dirty="0" smtClean="0">
                <a:solidFill>
                  <a:srgbClr val="FF0000"/>
                </a:solidFill>
              </a:rPr>
              <a:t>SOLAR PANEL</a:t>
            </a:r>
            <a:endParaRPr lang="en-GB" sz="2400" b="1" dirty="0">
              <a:solidFill>
                <a:srgbClr val="FF0000"/>
              </a:solidFill>
            </a:endParaRPr>
          </a:p>
        </p:txBody>
      </p:sp>
    </p:spTree>
    <p:extLst>
      <p:ext uri="{BB962C8B-B14F-4D97-AF65-F5344CB8AC3E}">
        <p14:creationId xmlns:p14="http://schemas.microsoft.com/office/powerpoint/2010/main" val="2773097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0573" y="3815648"/>
            <a:ext cx="10933043" cy="2313839"/>
          </a:xfrm>
          <a:prstGeom prst="rect">
            <a:avLst/>
          </a:prstGeom>
        </p:spPr>
        <p:txBody>
          <a:bodyPr wrap="square">
            <a:spAutoFit/>
          </a:bodyPr>
          <a:lstStyle/>
          <a:p>
            <a:pPr algn="just">
              <a:lnSpc>
                <a:spcPct val="107000"/>
              </a:lnSpc>
              <a:spcAft>
                <a:spcPts val="800"/>
              </a:spcAft>
            </a:pPr>
            <a:r>
              <a:rPr lang="en-GB" sz="2000" b="1" u="sng" dirty="0">
                <a:latin typeface="Calibri" panose="020F0502020204030204" pitchFamily="34" charset="0"/>
                <a:ea typeface="Calibri" panose="020F0502020204030204" pitchFamily="34" charset="0"/>
                <a:cs typeface="Times New Roman" panose="02020603050405020304" pitchFamily="18" charset="0"/>
              </a:rPr>
              <a:t>KIT DE </a:t>
            </a:r>
            <a:r>
              <a:rPr lang="en-GB" sz="2000" b="1" u="sng" dirty="0" smtClean="0">
                <a:latin typeface="Calibri" panose="020F0502020204030204" pitchFamily="34" charset="0"/>
                <a:ea typeface="Calibri" panose="020F0502020204030204" pitchFamily="34" charset="0"/>
                <a:cs typeface="Times New Roman" panose="02020603050405020304" pitchFamily="18" charset="0"/>
              </a:rPr>
              <a:t>REMPLACEMENT</a:t>
            </a:r>
          </a:p>
          <a:p>
            <a:pPr algn="just">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Afin </a:t>
            </a:r>
            <a:r>
              <a:rPr lang="fr-FR" dirty="0">
                <a:latin typeface="Calibri" panose="020F0502020204030204" pitchFamily="34" charset="0"/>
                <a:ea typeface="Calibri" panose="020F0502020204030204" pitchFamily="34" charset="0"/>
                <a:cs typeface="Times New Roman" panose="02020603050405020304" pitchFamily="18" charset="0"/>
              </a:rPr>
              <a:t>de prolonger la durée de vie des capteurs DUST, un certain nombre de composants de remplacement sont fournis :</a:t>
            </a:r>
          </a:p>
          <a:p>
            <a:pPr marL="285750" indent="-285750">
              <a:lnSpc>
                <a:spcPct val="107000"/>
              </a:lnSpc>
              <a:spcAft>
                <a:spcPts val="800"/>
              </a:spcAft>
              <a:buFont typeface="Arial" panose="020B060402020202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Ventilateur</a:t>
            </a:r>
          </a:p>
          <a:p>
            <a:pPr marL="285750" indent="-285750">
              <a:lnSpc>
                <a:spcPct val="107000"/>
              </a:lnSpc>
              <a:spcAft>
                <a:spcPts val="800"/>
              </a:spcAft>
              <a:buFont typeface="Arial" panose="020B060402020202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Kit de câbles internes (pour le remplacement de la station météorologique).</a:t>
            </a:r>
          </a:p>
          <a:p>
            <a:pPr marL="285750" indent="-285750">
              <a:lnSpc>
                <a:spcPct val="107000"/>
              </a:lnSpc>
              <a:spcAft>
                <a:spcPts val="800"/>
              </a:spcAft>
              <a:buFont typeface="Arial" panose="020B060402020202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Capteur PM</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450574" y="889103"/>
            <a:ext cx="11304104" cy="2815386"/>
          </a:xfrm>
          <a:prstGeom prst="rect">
            <a:avLst/>
          </a:prstGeom>
        </p:spPr>
        <p:txBody>
          <a:bodyPr wrap="square">
            <a:spAutoFit/>
          </a:bodyPr>
          <a:lstStyle/>
          <a:p>
            <a:pPr algn="just">
              <a:lnSpc>
                <a:spcPct val="107000"/>
              </a:lnSpc>
              <a:spcAft>
                <a:spcPts val="800"/>
              </a:spcAft>
            </a:pPr>
            <a:r>
              <a:rPr lang="en-GB" sz="2000" b="1" u="sng" dirty="0" smtClean="0">
                <a:latin typeface="Calibri" panose="020F0502020204030204" pitchFamily="34" charset="0"/>
                <a:ea typeface="Calibri" panose="020F0502020204030204" pitchFamily="34" charset="0"/>
                <a:cs typeface="Times New Roman" panose="02020603050405020304" pitchFamily="18" charset="0"/>
              </a:rPr>
              <a:t>COMMUNICATIONS</a:t>
            </a:r>
            <a:endParaRPr lang="en-GB" sz="2000" b="1"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DUST est capable de fonctionner au moyen d'un système de transmission de données autonome et </a:t>
            </a:r>
            <a:r>
              <a:rPr lang="fr-FR" dirty="0" smtClean="0">
                <a:latin typeface="Calibri" panose="020F0502020204030204" pitchFamily="34" charset="0"/>
                <a:ea typeface="Calibri" panose="020F0502020204030204" pitchFamily="34" charset="0"/>
                <a:cs typeface="Times New Roman" panose="02020603050405020304" pitchFamily="18" charset="0"/>
              </a:rPr>
              <a:t>redondant</a:t>
            </a:r>
            <a:r>
              <a:rPr lang="en-GB" dirty="0" smtClean="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spcAft>
                <a:spcPts val="800"/>
              </a:spcAft>
              <a:buFont typeface="Calibri" panose="020F0502020204030204" pitchFamily="34" charset="0"/>
              <a:buChar char="-"/>
            </a:pPr>
            <a:r>
              <a:rPr lang="en-GB" b="1" dirty="0" smtClean="0">
                <a:effectLst/>
                <a:latin typeface="Calibri" panose="020F0502020204030204" pitchFamily="34" charset="0"/>
                <a:ea typeface="Calibri" panose="020F0502020204030204" pitchFamily="34" charset="0"/>
                <a:cs typeface="Times New Roman" panose="02020603050405020304" pitchFamily="18" charset="0"/>
              </a:rPr>
              <a:t>Via SIM </a:t>
            </a:r>
            <a:r>
              <a:rPr lang="en-GB" dirty="0" smtClean="0">
                <a:effectLst/>
                <a:latin typeface="Calibri" panose="020F0502020204030204" pitchFamily="34" charset="0"/>
                <a:ea typeface="Calibri" panose="020F0502020204030204" pitchFamily="34" charset="0"/>
                <a:cs typeface="Times New Roman" panose="02020603050405020304" pitchFamily="18" charset="0"/>
              </a:rPr>
              <a:t>(</a:t>
            </a:r>
            <a:r>
              <a:rPr lang="fr-FR" dirty="0">
                <a:latin typeface="Calibri" panose="020F0502020204030204" pitchFamily="34" charset="0"/>
                <a:ea typeface="Calibri" panose="020F0502020204030204" pitchFamily="34" charset="0"/>
                <a:cs typeface="Times New Roman" panose="02020603050405020304" pitchFamily="18" charset="0"/>
              </a:rPr>
              <a:t>option par défaut</a:t>
            </a:r>
            <a:r>
              <a:rPr lang="en-GB"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en </a:t>
            </a:r>
            <a:r>
              <a:rPr lang="fr-FR" dirty="0" smtClean="0">
                <a:latin typeface="Calibri" panose="020F0502020204030204" pitchFamily="34" charset="0"/>
                <a:ea typeface="Calibri" panose="020F0502020204030204" pitchFamily="34" charset="0"/>
                <a:cs typeface="Times New Roman" panose="02020603050405020304" pitchFamily="18" charset="0"/>
              </a:rPr>
              <a:t>utilisant</a:t>
            </a:r>
            <a:r>
              <a:rPr lang="en-GB" dirty="0" smtClean="0">
                <a:effectLst/>
                <a:latin typeface="Calibri" panose="020F0502020204030204" pitchFamily="34" charset="0"/>
                <a:ea typeface="Calibri" panose="020F0502020204030204" pitchFamily="34" charset="0"/>
                <a:cs typeface="Times New Roman" panose="02020603050405020304" pitchFamily="18" charset="0"/>
              </a:rPr>
              <a:t>:</a:t>
            </a:r>
          </a:p>
          <a:p>
            <a:pPr marL="449580" algn="just">
              <a:lnSpc>
                <a:spcPct val="107000"/>
              </a:lnSpc>
              <a:spcAft>
                <a:spcPts val="800"/>
              </a:spcAft>
            </a:pPr>
            <a:r>
              <a:rPr lang="en-GB" dirty="0" smtClean="0">
                <a:effectLst/>
                <a:latin typeface="Calibri" panose="020F0502020204030204" pitchFamily="34" charset="0"/>
                <a:ea typeface="Calibri" panose="020F0502020204030204" pitchFamily="34" charset="0"/>
                <a:cs typeface="Times New Roman" panose="02020603050405020304" pitchFamily="18" charset="0"/>
              </a:rPr>
              <a:t>o Modem 4G or 3G.</a:t>
            </a:r>
          </a:p>
          <a:p>
            <a:pPr marL="449580" algn="just">
              <a:lnSpc>
                <a:spcPct val="107000"/>
              </a:lnSpc>
              <a:spcAft>
                <a:spcPts val="800"/>
              </a:spcAft>
            </a:pPr>
            <a:r>
              <a:rPr lang="en-GB" dirty="0" smtClean="0">
                <a:effectLst/>
                <a:latin typeface="Calibri" panose="020F0502020204030204" pitchFamily="34" charset="0"/>
                <a:ea typeface="Calibri" panose="020F0502020204030204" pitchFamily="34" charset="0"/>
                <a:cs typeface="Times New Roman" panose="02020603050405020304" pitchFamily="18" charset="0"/>
              </a:rPr>
              <a:t>o </a:t>
            </a:r>
            <a:r>
              <a:rPr lang="fr-FR" dirty="0">
                <a:latin typeface="Calibri" panose="020F0502020204030204" pitchFamily="34" charset="0"/>
                <a:ea typeface="Calibri" panose="020F0502020204030204" pitchFamily="34" charset="0"/>
                <a:cs typeface="Times New Roman" panose="02020603050405020304" pitchFamily="18" charset="0"/>
              </a:rPr>
              <a:t>Système d'acquisition et de transmission basé sur la téléphonie mobile multi-opérateurs et </a:t>
            </a:r>
            <a:r>
              <a:rPr lang="fr-FR" dirty="0" smtClean="0">
                <a:latin typeface="Calibri" panose="020F0502020204030204" pitchFamily="34" charset="0"/>
                <a:ea typeface="Calibri" panose="020F0502020204030204" pitchFamily="34" charset="0"/>
                <a:cs typeface="Times New Roman" panose="02020603050405020304" pitchFamily="18" charset="0"/>
              </a:rPr>
              <a:t>multi-pays.</a:t>
            </a:r>
          </a:p>
          <a:p>
            <a:pPr marL="449580"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o </a:t>
            </a:r>
            <a:r>
              <a:rPr lang="fr-FR" dirty="0" smtClean="0">
                <a:latin typeface="Calibri" panose="020F0502020204030204" pitchFamily="34" charset="0"/>
                <a:ea typeface="Calibri" panose="020F0502020204030204" pitchFamily="34" charset="0"/>
                <a:cs typeface="Times New Roman" panose="02020603050405020304" pitchFamily="18" charset="0"/>
              </a:rPr>
              <a:t>Coûts </a:t>
            </a:r>
            <a:r>
              <a:rPr lang="fr-FR" dirty="0">
                <a:latin typeface="Calibri" panose="020F0502020204030204" pitchFamily="34" charset="0"/>
                <a:ea typeface="Calibri" panose="020F0502020204030204" pitchFamily="34" charset="0"/>
                <a:cs typeface="Times New Roman" panose="02020603050405020304" pitchFamily="18" charset="0"/>
              </a:rPr>
              <a:t>des frais de connexion </a:t>
            </a:r>
            <a:r>
              <a:rPr lang="fr-FR" dirty="0" smtClean="0">
                <a:latin typeface="Calibri" panose="020F0502020204030204" pitchFamily="34" charset="0"/>
                <a:ea typeface="Calibri" panose="020F0502020204030204" pitchFamily="34" charset="0"/>
                <a:cs typeface="Times New Roman" panose="02020603050405020304" pitchFamily="18" charset="0"/>
              </a:rPr>
              <a:t>inclus.</a:t>
            </a:r>
            <a:endParaRPr lang="en-GB"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GB" b="1" dirty="0" smtClean="0">
                <a:effectLst/>
                <a:latin typeface="Calibri" panose="020F0502020204030204" pitchFamily="34" charset="0"/>
                <a:ea typeface="Calibri" panose="020F0502020204030204" pitchFamily="34" charset="0"/>
                <a:cs typeface="Times New Roman" panose="02020603050405020304" pitchFamily="18" charset="0"/>
              </a:rPr>
              <a:t>Via WIFI</a:t>
            </a:r>
            <a:r>
              <a:rPr lang="en-GB" dirty="0" smtClean="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Rectángulo 3"/>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p:cNvSpPr txBox="1"/>
          <p:nvPr/>
        </p:nvSpPr>
        <p:spPr>
          <a:xfrm>
            <a:off x="144379" y="0"/>
            <a:ext cx="11348219" cy="523220"/>
          </a:xfrm>
          <a:prstGeom prst="rect">
            <a:avLst/>
          </a:prstGeom>
          <a:noFill/>
        </p:spPr>
        <p:txBody>
          <a:bodyPr wrap="square" rtlCol="0">
            <a:spAutoFit/>
          </a:bodyPr>
          <a:lstStyle/>
          <a:p>
            <a:r>
              <a:rPr lang="en-GB" sz="2800" b="1" dirty="0" smtClean="0">
                <a:latin typeface="Noto Sans" panose="020B0502040504020204" pitchFamily="34"/>
                <a:ea typeface="Noto Sans" panose="020B0502040504020204" pitchFamily="34"/>
                <a:cs typeface="Noto Sans" panose="020B0502040504020204" pitchFamily="34"/>
              </a:rPr>
              <a:t>DUST SENSOR: Description</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1353110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H="1">
            <a:off x="344555" y="1117293"/>
            <a:ext cx="1184744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sng"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DATA SERVER</a:t>
            </a:r>
            <a:endParaRPr kumimoji="0" lang="en-GB" altLang="en-US" sz="2400" b="0" i="0" u="none" strike="noStrike" cap="none" normalizeH="0" baseline="0" dirty="0" smtClean="0">
              <a:ln>
                <a:noFill/>
              </a:ln>
              <a:solidFill>
                <a:schemeClr val="tx1"/>
              </a:solidFill>
              <a:effectLst/>
            </a:endParaRPr>
          </a:p>
          <a:p>
            <a:pPr marL="342900" lvl="0" indent="-342900" eaLnBrk="0" fontAlgn="base" hangingPunct="0">
              <a:spcBef>
                <a:spcPct val="0"/>
              </a:spcBef>
              <a:spcAft>
                <a:spcPct val="0"/>
              </a:spcAft>
              <a:buFont typeface="Arial" panose="020B0604020202020204" pitchFamily="34" charset="0"/>
              <a:buChar char="•"/>
            </a:pPr>
            <a:r>
              <a:rPr lang="fr-FR" altLang="en-US" sz="2000" dirty="0">
                <a:latin typeface="Calibri" panose="020F0502020204030204" pitchFamily="34" charset="0"/>
                <a:ea typeface="Calibri" panose="020F0502020204030204" pitchFamily="34" charset="0"/>
                <a:cs typeface="Times New Roman" panose="02020603050405020304" pitchFamily="18" charset="0"/>
              </a:rPr>
              <a:t>Les informations fournies automatiquement pour votre instrument, une fois installé et allumé, seront stockées sur le serveur de données suivant : </a:t>
            </a:r>
            <a:r>
              <a:rPr lang="fr-FR" altLang="en-US" sz="2000" dirty="0">
                <a:latin typeface="Calibri" panose="020F0502020204030204" pitchFamily="34" charset="0"/>
                <a:ea typeface="Calibri" panose="020F0502020204030204" pitchFamily="34" charset="0"/>
                <a:cs typeface="Times New Roman" panose="02020603050405020304" pitchFamily="18" charset="0"/>
                <a:hlinkClick r:id="rId3"/>
              </a:rPr>
              <a:t>http://vpnciai.sieltec.es/data</a:t>
            </a:r>
            <a:r>
              <a:rPr lang="fr-FR" altLang="en-US" sz="2000" dirty="0" smtClean="0">
                <a:latin typeface="Calibri" panose="020F0502020204030204" pitchFamily="34" charset="0"/>
                <a:ea typeface="Calibri" panose="020F0502020204030204" pitchFamily="34" charset="0"/>
                <a:cs typeface="Times New Roman" panose="02020603050405020304" pitchFamily="18" charset="0"/>
                <a:hlinkClick r:id="rId3"/>
              </a:rPr>
              <a:t>/</a:t>
            </a:r>
            <a:endParaRPr lang="fr-FR" alt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spcBef>
                <a:spcPct val="0"/>
              </a:spcBef>
              <a:spcAft>
                <a:spcPct val="0"/>
              </a:spcAft>
              <a:buFont typeface="Arial" panose="020B0604020202020204" pitchFamily="34" charset="0"/>
              <a:buChar char="•"/>
            </a:pPr>
            <a:r>
              <a:rPr lang="fr-FR" altLang="en-US" sz="2000" dirty="0" smtClean="0">
                <a:latin typeface="Calibri" panose="020F0502020204030204" pitchFamily="34" charset="0"/>
                <a:ea typeface="Calibri" panose="020F0502020204030204" pitchFamily="34" charset="0"/>
                <a:cs typeface="Times New Roman" panose="02020603050405020304" pitchFamily="18" charset="0"/>
              </a:rPr>
              <a:t>Les </a:t>
            </a:r>
            <a:r>
              <a:rPr lang="fr-FR" altLang="en-US" sz="2000" dirty="0">
                <a:latin typeface="Calibri" panose="020F0502020204030204" pitchFamily="34" charset="0"/>
                <a:ea typeface="Calibri" panose="020F0502020204030204" pitchFamily="34" charset="0"/>
                <a:cs typeface="Times New Roman" panose="02020603050405020304" pitchFamily="18" charset="0"/>
              </a:rPr>
              <a:t>fichiers sont organisés par année, mois et jour. Les capteurs DUST fournissent des données quotidiennes, avec des mesures effectuées toutes les 30 minutes.</a:t>
            </a: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pic>
        <p:nvPicPr>
          <p:cNvPr id="36865" name="Imagen 1"/>
          <p:cNvPicPr>
            <a:picLocks noChangeAspect="1" noChangeArrowheads="1"/>
          </p:cNvPicPr>
          <p:nvPr/>
        </p:nvPicPr>
        <p:blipFill>
          <a:blip r:embed="rId4">
            <a:extLst>
              <a:ext uri="{28A0092B-C50C-407E-A947-70E740481C1C}">
                <a14:useLocalDpi xmlns:a14="http://schemas.microsoft.com/office/drawing/2010/main" val="0"/>
              </a:ext>
            </a:extLst>
          </a:blip>
          <a:srcRect t="5017" b="52968"/>
          <a:stretch>
            <a:fillRect/>
          </a:stretch>
        </p:blipFill>
        <p:spPr bwMode="auto">
          <a:xfrm>
            <a:off x="477836" y="3213650"/>
            <a:ext cx="11236328" cy="265706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p:cNvSpPr txBox="1"/>
          <p:nvPr/>
        </p:nvSpPr>
        <p:spPr>
          <a:xfrm>
            <a:off x="144379" y="0"/>
            <a:ext cx="11348219" cy="523220"/>
          </a:xfrm>
          <a:prstGeom prst="rect">
            <a:avLst/>
          </a:prstGeom>
          <a:noFill/>
        </p:spPr>
        <p:txBody>
          <a:bodyPr wrap="square" rtlCol="0">
            <a:spAutoFit/>
          </a:bodyPr>
          <a:lstStyle/>
          <a:p>
            <a:r>
              <a:rPr lang="en-GB" sz="2800" b="1" dirty="0" smtClean="0">
                <a:latin typeface="Noto Sans" panose="020B0502040504020204" pitchFamily="34"/>
                <a:ea typeface="Noto Sans" panose="020B0502040504020204" pitchFamily="34"/>
                <a:cs typeface="Noto Sans" panose="020B0502040504020204" pitchFamily="34"/>
              </a:rPr>
              <a:t>DUST SENSOR: Description</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3878734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err="1"/>
              <a:t>Photomètre</a:t>
            </a:r>
            <a:r>
              <a:rPr lang="es-ES" b="1" dirty="0"/>
              <a:t> </a:t>
            </a:r>
            <a:r>
              <a:rPr lang="es-ES" b="1" dirty="0" err="1"/>
              <a:t>portatif</a:t>
            </a:r>
            <a:r>
              <a:rPr lang="es-ES" b="1" dirty="0"/>
              <a:t> </a:t>
            </a:r>
            <a:r>
              <a:rPr lang="es-ES" b="1" dirty="0" err="1"/>
              <a:t>Calitoo</a:t>
            </a:r>
            <a:endParaRPr lang="es-ES" b="1" dirty="0"/>
          </a:p>
        </p:txBody>
      </p:sp>
      <p:pic>
        <p:nvPicPr>
          <p:cNvPr id="4" name="Picture 2" descr="Calibration at Izaña station of 50 TENUM Calitoo sun-photometers involved  in WMO-Measurement Lead Centre (MLC) program and ATMO-ACCESS projects –  Centro De Investigación Atmosférica de IZAÑA"/>
          <p:cNvPicPr>
            <a:picLocks noChangeAspect="1" noChangeArrowheads="1"/>
          </p:cNvPicPr>
          <p:nvPr/>
        </p:nvPicPr>
        <p:blipFill rotWithShape="1">
          <a:blip r:embed="rId3">
            <a:extLst>
              <a:ext uri="{28A0092B-C50C-407E-A947-70E740481C1C}">
                <a14:useLocalDpi xmlns:a14="http://schemas.microsoft.com/office/drawing/2010/main" val="0"/>
              </a:ext>
            </a:extLst>
          </a:blip>
          <a:srcRect l="67263" t="9465" r="17714" b="12858"/>
          <a:stretch/>
        </p:blipFill>
        <p:spPr bwMode="auto">
          <a:xfrm>
            <a:off x="8044069" y="930713"/>
            <a:ext cx="3030483" cy="483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09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a:blip r:embed="rId3" cstate="print">
            <a:extLst>
              <a:ext uri="{28A0092B-C50C-407E-A947-70E740481C1C}">
                <a14:useLocalDpi xmlns:a14="http://schemas.microsoft.com/office/drawing/2010/main" val="0"/>
              </a:ext>
            </a:extLst>
          </a:blip>
          <a:stretch>
            <a:fillRect/>
          </a:stretch>
        </p:blipFill>
        <p:spPr>
          <a:xfrm>
            <a:off x="6683538" y="858562"/>
            <a:ext cx="2699385" cy="3599815"/>
          </a:xfrm>
          <a:prstGeom prst="rect">
            <a:avLst/>
          </a:prstGeom>
        </p:spPr>
      </p:pic>
      <p:sp>
        <p:nvSpPr>
          <p:cNvPr id="4" name="Rectángulo 3"/>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p:cNvSpPr txBox="1"/>
          <p:nvPr/>
        </p:nvSpPr>
        <p:spPr>
          <a:xfrm>
            <a:off x="144379" y="0"/>
            <a:ext cx="11348219" cy="523220"/>
          </a:xfrm>
          <a:prstGeom prst="rect">
            <a:avLst/>
          </a:prstGeom>
          <a:noFill/>
        </p:spPr>
        <p:txBody>
          <a:bodyPr wrap="square" rtlCol="0">
            <a:spAutoFit/>
          </a:bodyPr>
          <a:lstStyle/>
          <a:p>
            <a:r>
              <a:rPr lang="en-GB" sz="2800" b="1" dirty="0" smtClean="0">
                <a:latin typeface="Noto Sans" panose="020B0502040504020204" pitchFamily="34"/>
                <a:ea typeface="Noto Sans" panose="020B0502040504020204" pitchFamily="34"/>
                <a:cs typeface="Noto Sans" panose="020B0502040504020204" pitchFamily="34"/>
              </a:rPr>
              <a:t>DUST SENSOR: Installation</a:t>
            </a:r>
            <a:endParaRPr lang="en-GB" sz="2800" b="1" dirty="0">
              <a:latin typeface="Noto Sans" panose="020B0502040504020204" pitchFamily="34"/>
              <a:ea typeface="Noto Sans" panose="020B0502040504020204" pitchFamily="34"/>
              <a:cs typeface="Noto Sans" panose="020B0502040504020204" pitchFamily="34"/>
            </a:endParaRPr>
          </a:p>
        </p:txBody>
      </p:sp>
      <p:sp>
        <p:nvSpPr>
          <p:cNvPr id="6" name="Rectángulo 5"/>
          <p:cNvSpPr/>
          <p:nvPr/>
        </p:nvSpPr>
        <p:spPr>
          <a:xfrm>
            <a:off x="359628" y="2274507"/>
            <a:ext cx="6096000" cy="3046988"/>
          </a:xfrm>
          <a:prstGeom prst="rect">
            <a:avLst/>
          </a:prstGeom>
        </p:spPr>
        <p:txBody>
          <a:bodyPr>
            <a:spAutoFit/>
          </a:bodyPr>
          <a:lstStyle/>
          <a:p>
            <a:pPr marL="342900" indent="-342900" algn="just">
              <a:buAutoNum type="arabicParenR"/>
            </a:pPr>
            <a:r>
              <a:rPr lang="fr-FR" sz="2400" dirty="0">
                <a:latin typeface="Calibri" panose="020F0502020204030204" pitchFamily="34" charset="0"/>
                <a:ea typeface="Calibri" panose="020F0502020204030204" pitchFamily="34" charset="0"/>
                <a:cs typeface="Times New Roman" panose="02020603050405020304" pitchFamily="18" charset="0"/>
              </a:rPr>
              <a:t>Branchez tous les câbles au capteur DUST. La station météorologique (capteur 1) doit être connectée à l'aide du connecteur fourni</a:t>
            </a:r>
            <a:r>
              <a:rPr lang="fr-FR" sz="2400" dirty="0" smtClean="0">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buAutoNum type="arabicParenR"/>
            </a:pPr>
            <a:r>
              <a:rPr lang="fr-FR" sz="2400" dirty="0" smtClean="0">
                <a:latin typeface="Calibri" panose="020F0502020204030204" pitchFamily="34" charset="0"/>
                <a:ea typeface="Calibri" panose="020F0502020204030204" pitchFamily="34" charset="0"/>
                <a:cs typeface="Times New Roman" panose="02020603050405020304" pitchFamily="18" charset="0"/>
              </a:rPr>
              <a:t>Utilisez </a:t>
            </a:r>
            <a:r>
              <a:rPr lang="fr-FR" sz="2400" dirty="0">
                <a:latin typeface="Calibri" panose="020F0502020204030204" pitchFamily="34" charset="0"/>
                <a:ea typeface="Calibri" panose="020F0502020204030204" pitchFamily="34" charset="0"/>
                <a:cs typeface="Times New Roman" panose="02020603050405020304" pitchFamily="18" charset="0"/>
              </a:rPr>
              <a:t>des sangles en plastique pour placer fermement la station météorologique (capteur 1) et le PM (capteur 2) du DUST dans un mât</a:t>
            </a:r>
            <a:r>
              <a:rPr lang="fr-FR" sz="2400" dirty="0" smtClean="0">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buAutoNum type="arabicParenR"/>
            </a:pPr>
            <a:r>
              <a:rPr lang="es-ES" sz="2400" dirty="0" err="1">
                <a:latin typeface="Calibri" panose="020F0502020204030204" pitchFamily="34" charset="0"/>
                <a:cs typeface="Times New Roman" panose="02020603050405020304" pitchFamily="18" charset="0"/>
              </a:rPr>
              <a:t>Power</a:t>
            </a:r>
            <a:r>
              <a:rPr lang="es-ES" sz="2400" dirty="0">
                <a:latin typeface="Calibri" panose="020F0502020204030204" pitchFamily="34" charset="0"/>
                <a:cs typeface="Times New Roman" panose="02020603050405020304" pitchFamily="18" charset="0"/>
              </a:rPr>
              <a:t> ON</a:t>
            </a:r>
            <a:endParaRPr lang="en-GB" sz="2400" dirty="0"/>
          </a:p>
        </p:txBody>
      </p:sp>
      <p:pic>
        <p:nvPicPr>
          <p:cNvPr id="7" name="Imagen 6"/>
          <p:cNvPicPr/>
          <p:nvPr/>
        </p:nvPicPr>
        <p:blipFill>
          <a:blip r:embed="rId4" cstate="print">
            <a:extLst>
              <a:ext uri="{28A0092B-C50C-407E-A947-70E740481C1C}">
                <a14:useLocalDpi xmlns:a14="http://schemas.microsoft.com/office/drawing/2010/main" val="0"/>
              </a:ext>
            </a:extLst>
          </a:blip>
          <a:stretch>
            <a:fillRect/>
          </a:stretch>
        </p:blipFill>
        <p:spPr>
          <a:xfrm>
            <a:off x="9011007" y="3430641"/>
            <a:ext cx="2677410" cy="3043045"/>
          </a:xfrm>
          <a:prstGeom prst="rect">
            <a:avLst/>
          </a:prstGeom>
        </p:spPr>
      </p:pic>
      <p:sp>
        <p:nvSpPr>
          <p:cNvPr id="8" name="Elipse 7"/>
          <p:cNvSpPr/>
          <p:nvPr/>
        </p:nvSpPr>
        <p:spPr>
          <a:xfrm>
            <a:off x="9740348" y="5181600"/>
            <a:ext cx="927652" cy="1020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75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adroTexto 2"/>
          <p:cNvSpPr txBox="1"/>
          <p:nvPr/>
        </p:nvSpPr>
        <p:spPr>
          <a:xfrm>
            <a:off x="144379" y="0"/>
            <a:ext cx="11348219" cy="523220"/>
          </a:xfrm>
          <a:prstGeom prst="rect">
            <a:avLst/>
          </a:prstGeom>
          <a:noFill/>
        </p:spPr>
        <p:txBody>
          <a:bodyPr wrap="square" rtlCol="0">
            <a:spAutoFit/>
          </a:bodyPr>
          <a:lstStyle/>
          <a:p>
            <a:r>
              <a:rPr lang="en-GB" sz="2800" b="1" dirty="0" smtClean="0">
                <a:latin typeface="Noto Sans" panose="020B0502040504020204" pitchFamily="34"/>
                <a:ea typeface="Noto Sans" panose="020B0502040504020204" pitchFamily="34"/>
                <a:cs typeface="Noto Sans" panose="020B0502040504020204" pitchFamily="34"/>
              </a:rPr>
              <a:t>DUST SENSOR: </a:t>
            </a:r>
            <a:r>
              <a:rPr lang="en-GB" sz="2800" b="1" dirty="0">
                <a:latin typeface="Noto Sans" panose="020B0502040504020204" pitchFamily="34"/>
                <a:ea typeface="Noto Sans" panose="020B0502040504020204" pitchFamily="34"/>
                <a:cs typeface="Noto Sans" panose="020B0502040504020204" pitchFamily="34"/>
              </a:rPr>
              <a:t>Validation à Tenerife</a:t>
            </a:r>
          </a:p>
        </p:txBody>
      </p:sp>
      <p:pic>
        <p:nvPicPr>
          <p:cNvPr id="38914" name="Picture 2" descr="http://172.24.139.49/PM10Cesar/median.png"/>
          <p:cNvPicPr>
            <a:picLocks noChangeAspect="1" noChangeArrowheads="1"/>
          </p:cNvPicPr>
          <p:nvPr/>
        </p:nvPicPr>
        <p:blipFill rotWithShape="1">
          <a:blip r:embed="rId2">
            <a:extLst>
              <a:ext uri="{28A0092B-C50C-407E-A947-70E740481C1C}">
                <a14:useLocalDpi xmlns:a14="http://schemas.microsoft.com/office/drawing/2010/main" val="0"/>
              </a:ext>
            </a:extLst>
          </a:blip>
          <a:srcRect l="7525" r="7723"/>
          <a:stretch/>
        </p:blipFill>
        <p:spPr bwMode="auto">
          <a:xfrm>
            <a:off x="100837" y="711200"/>
            <a:ext cx="11989564" cy="599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068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ítulo 1"/>
          <p:cNvSpPr txBox="1">
            <a:spLocks/>
          </p:cNvSpPr>
          <p:nvPr/>
        </p:nvSpPr>
        <p:spPr bwMode="auto">
          <a:xfrm>
            <a:off x="4684022" y="2528266"/>
            <a:ext cx="41195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6600" b="1" dirty="0" err="1">
                <a:solidFill>
                  <a:srgbClr val="178B9B"/>
                </a:solidFill>
                <a:latin typeface="Arial" panose="020B0604020202020204" pitchFamily="34" charset="0"/>
                <a:cs typeface="Arial" panose="020B0604020202020204" pitchFamily="34" charset="0"/>
              </a:rPr>
              <a:t>Merci</a:t>
            </a:r>
            <a:r>
              <a:rPr lang="es-ES" altLang="es-ES" sz="6600" b="1" dirty="0">
                <a:solidFill>
                  <a:srgbClr val="178B9B"/>
                </a:solidFill>
                <a:latin typeface="Arial" panose="020B0604020202020204" pitchFamily="34" charset="0"/>
                <a:cs typeface="Arial" panose="020B0604020202020204" pitchFamily="34" charset="0"/>
              </a:rPr>
              <a:t>!</a:t>
            </a:r>
          </a:p>
        </p:txBody>
      </p:sp>
      <p:sp>
        <p:nvSpPr>
          <p:cNvPr id="22" name="Rectángulo 21">
            <a:extLst>
              <a:ext uri="{FF2B5EF4-FFF2-40B4-BE49-F238E27FC236}"/>
            </a:extLst>
          </p:cNvPr>
          <p:cNvSpPr/>
          <p:nvPr/>
        </p:nvSpPr>
        <p:spPr>
          <a:xfrm>
            <a:off x="8445500" y="4624388"/>
            <a:ext cx="3122613" cy="114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044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1"/>
            <a:ext cx="121920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6 CuadroTexto"/>
          <p:cNvSpPr txBox="1">
            <a:spLocks noChangeArrowheads="1"/>
          </p:cNvSpPr>
          <p:nvPr/>
        </p:nvSpPr>
        <p:spPr bwMode="auto">
          <a:xfrm>
            <a:off x="9505950" y="5356772"/>
            <a:ext cx="23950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s-ES" dirty="0">
                <a:solidFill>
                  <a:schemeClr val="bg1"/>
                </a:solidFill>
              </a:rPr>
              <a:t>http://izana.aemet.es</a:t>
            </a:r>
          </a:p>
          <a:p>
            <a:pPr algn="ctr" eaLnBrk="1" hangingPunct="1"/>
            <a:r>
              <a:rPr lang="en-GB" altLang="es-ES" sz="2000" dirty="0" smtClean="0"/>
              <a:t>abarretov@aemet.es</a:t>
            </a:r>
            <a:endParaRPr lang="en-GB" altLang="es-ES" sz="2000" dirty="0"/>
          </a:p>
        </p:txBody>
      </p:sp>
      <p:pic>
        <p:nvPicPr>
          <p:cNvPr id="11" name="Picture 2" descr="Empa - Air Pollution / Environmental Technology - Global Atmosphere Watch"/>
          <p:cNvPicPr>
            <a:picLocks noChangeAspect="1" noChangeArrowheads="1"/>
          </p:cNvPicPr>
          <p:nvPr/>
        </p:nvPicPr>
        <p:blipFill rotWithShape="1">
          <a:blip r:embed="rId3">
            <a:extLst>
              <a:ext uri="{28A0092B-C50C-407E-A947-70E740481C1C}">
                <a14:useLocalDpi xmlns:a14="http://schemas.microsoft.com/office/drawing/2010/main" val="0"/>
              </a:ext>
            </a:extLst>
          </a:blip>
          <a:srcRect r="65543"/>
          <a:stretch/>
        </p:blipFill>
        <p:spPr bwMode="auto">
          <a:xfrm>
            <a:off x="163081" y="132834"/>
            <a:ext cx="1312793"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logo_AEMET_rg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8469" y="334131"/>
            <a:ext cx="1944197" cy="93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8955" y="371663"/>
            <a:ext cx="2824337" cy="122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307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578644" y="1748959"/>
            <a:ext cx="5868988" cy="3785652"/>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ts val="600"/>
              </a:spcBef>
              <a:spcAft>
                <a:spcPts val="0"/>
              </a:spcAft>
              <a:defRPr/>
            </a:pPr>
            <a:r>
              <a:rPr lang="fr-FR" sz="2000" dirty="0">
                <a:latin typeface="+mn-lt"/>
              </a:rPr>
              <a:t>Caractéristiques techniques </a:t>
            </a:r>
            <a:r>
              <a:rPr lang="fr-FR" sz="2000" dirty="0" smtClean="0">
                <a:latin typeface="+mn-lt"/>
              </a:rPr>
              <a:t>:</a:t>
            </a:r>
          </a:p>
          <a:p>
            <a:pPr marL="342900" indent="-342900" eaLnBrk="1" fontAlgn="auto" hangingPunct="1">
              <a:spcBef>
                <a:spcPts val="600"/>
              </a:spcBef>
              <a:spcAft>
                <a:spcPts val="0"/>
              </a:spcAft>
              <a:buFontTx/>
              <a:buChar char="-"/>
              <a:defRPr/>
            </a:pPr>
            <a:r>
              <a:rPr lang="fr-FR" sz="2000" dirty="0" smtClean="0">
                <a:latin typeface="+mn-lt"/>
              </a:rPr>
              <a:t>Canaux </a:t>
            </a:r>
            <a:r>
              <a:rPr lang="fr-FR" sz="2000" dirty="0">
                <a:latin typeface="+mn-lt"/>
              </a:rPr>
              <a:t>lumineux : 465 (B), 540 (G) et 619 (R) </a:t>
            </a:r>
            <a:r>
              <a:rPr lang="fr-FR" sz="2000" dirty="0" smtClean="0">
                <a:latin typeface="+mn-lt"/>
              </a:rPr>
              <a:t>nm</a:t>
            </a:r>
          </a:p>
          <a:p>
            <a:pPr marL="342900" indent="-342900" eaLnBrk="1" fontAlgn="auto" hangingPunct="1">
              <a:spcBef>
                <a:spcPts val="600"/>
              </a:spcBef>
              <a:spcAft>
                <a:spcPts val="0"/>
              </a:spcAft>
              <a:buFontTx/>
              <a:buChar char="-"/>
              <a:defRPr/>
            </a:pPr>
            <a:r>
              <a:rPr lang="fr-FR" sz="2000" dirty="0" smtClean="0">
                <a:latin typeface="+mn-lt"/>
              </a:rPr>
              <a:t>999 </a:t>
            </a:r>
            <a:r>
              <a:rPr lang="fr-FR" sz="2000" dirty="0">
                <a:latin typeface="+mn-lt"/>
              </a:rPr>
              <a:t>mesures possibles stockées en </a:t>
            </a:r>
            <a:r>
              <a:rPr lang="fr-FR" sz="2000" dirty="0" smtClean="0">
                <a:latin typeface="+mn-lt"/>
              </a:rPr>
              <a:t>mémoire</a:t>
            </a:r>
          </a:p>
          <a:p>
            <a:pPr marL="342900" indent="-342900" eaLnBrk="1" fontAlgn="auto" hangingPunct="1">
              <a:spcBef>
                <a:spcPts val="600"/>
              </a:spcBef>
              <a:spcAft>
                <a:spcPts val="0"/>
              </a:spcAft>
              <a:buFontTx/>
              <a:buChar char="-"/>
              <a:defRPr/>
            </a:pPr>
            <a:r>
              <a:rPr lang="fr-FR" sz="2000" dirty="0" smtClean="0">
                <a:latin typeface="+mn-lt"/>
              </a:rPr>
              <a:t>AOD </a:t>
            </a:r>
            <a:r>
              <a:rPr lang="fr-FR" sz="2000" dirty="0">
                <a:latin typeface="+mn-lt"/>
              </a:rPr>
              <a:t>calculé en temps réel- Téléchargement des données par </a:t>
            </a:r>
            <a:r>
              <a:rPr lang="fr-FR" sz="2000" dirty="0" smtClean="0">
                <a:latin typeface="+mn-lt"/>
              </a:rPr>
              <a:t>USB</a:t>
            </a:r>
          </a:p>
          <a:p>
            <a:pPr marL="342900" indent="-342900" eaLnBrk="1" fontAlgn="auto" hangingPunct="1">
              <a:spcBef>
                <a:spcPts val="600"/>
              </a:spcBef>
              <a:spcAft>
                <a:spcPts val="0"/>
              </a:spcAft>
              <a:buFontTx/>
              <a:buChar char="-"/>
              <a:defRPr/>
            </a:pPr>
            <a:r>
              <a:rPr lang="fr-FR" sz="2000" dirty="0" smtClean="0">
                <a:latin typeface="+mn-lt"/>
              </a:rPr>
              <a:t>Logiciel </a:t>
            </a:r>
            <a:r>
              <a:rPr lang="fr-FR" sz="2000" dirty="0">
                <a:latin typeface="+mn-lt"/>
              </a:rPr>
              <a:t>gratuit sur le site </a:t>
            </a:r>
            <a:r>
              <a:rPr lang="fr-FR" sz="2000" dirty="0" smtClean="0">
                <a:latin typeface="+mn-lt"/>
              </a:rPr>
              <a:t>web.</a:t>
            </a:r>
          </a:p>
          <a:p>
            <a:pPr marL="342900" indent="-342900" eaLnBrk="1" fontAlgn="auto" hangingPunct="1">
              <a:spcBef>
                <a:spcPts val="600"/>
              </a:spcBef>
              <a:spcAft>
                <a:spcPts val="0"/>
              </a:spcAft>
              <a:buFontTx/>
              <a:buChar char="-"/>
              <a:defRPr/>
            </a:pPr>
            <a:r>
              <a:rPr lang="fr-FR" sz="2000" dirty="0" smtClean="0">
                <a:latin typeface="+mn-lt"/>
              </a:rPr>
              <a:t>Alimentation </a:t>
            </a:r>
            <a:r>
              <a:rPr lang="fr-FR" sz="2000" dirty="0">
                <a:latin typeface="+mn-lt"/>
              </a:rPr>
              <a:t>: 4 piles AA (</a:t>
            </a:r>
            <a:r>
              <a:rPr lang="fr-FR" sz="2000" dirty="0" smtClean="0">
                <a:latin typeface="+mn-lt"/>
              </a:rPr>
              <a:t>1,5V)</a:t>
            </a:r>
          </a:p>
          <a:p>
            <a:pPr marL="342900" indent="-342900" eaLnBrk="1" fontAlgn="auto" hangingPunct="1">
              <a:spcBef>
                <a:spcPts val="600"/>
              </a:spcBef>
              <a:spcAft>
                <a:spcPts val="0"/>
              </a:spcAft>
              <a:buFontTx/>
              <a:buChar char="-"/>
              <a:defRPr/>
            </a:pPr>
            <a:r>
              <a:rPr lang="fr-FR" sz="2000" dirty="0" smtClean="0">
                <a:latin typeface="+mn-lt"/>
              </a:rPr>
              <a:t>Dimensions </a:t>
            </a:r>
            <a:r>
              <a:rPr lang="fr-FR" sz="2000" dirty="0">
                <a:latin typeface="+mn-lt"/>
              </a:rPr>
              <a:t>: 210 x 100 x 35 </a:t>
            </a:r>
            <a:r>
              <a:rPr lang="fr-FR" sz="2000" dirty="0" smtClean="0">
                <a:latin typeface="+mn-lt"/>
              </a:rPr>
              <a:t>mm</a:t>
            </a:r>
          </a:p>
          <a:p>
            <a:pPr marL="342900" indent="-342900" eaLnBrk="1" fontAlgn="auto" hangingPunct="1">
              <a:spcBef>
                <a:spcPts val="600"/>
              </a:spcBef>
              <a:spcAft>
                <a:spcPts val="0"/>
              </a:spcAft>
              <a:buFontTx/>
              <a:buChar char="-"/>
              <a:defRPr/>
            </a:pPr>
            <a:r>
              <a:rPr lang="fr-FR" sz="2000" dirty="0" smtClean="0">
                <a:latin typeface="+mn-lt"/>
              </a:rPr>
              <a:t>Poids </a:t>
            </a:r>
            <a:r>
              <a:rPr lang="fr-FR" sz="2000" dirty="0">
                <a:latin typeface="+mn-lt"/>
              </a:rPr>
              <a:t>: 400 g (Avec </a:t>
            </a:r>
            <a:r>
              <a:rPr lang="fr-FR" sz="2000" dirty="0" smtClean="0">
                <a:latin typeface="+mn-lt"/>
              </a:rPr>
              <a:t>piles)</a:t>
            </a:r>
          </a:p>
          <a:p>
            <a:pPr marL="342900" indent="-342900" eaLnBrk="1" fontAlgn="auto" hangingPunct="1">
              <a:spcBef>
                <a:spcPts val="600"/>
              </a:spcBef>
              <a:spcAft>
                <a:spcPts val="0"/>
              </a:spcAft>
              <a:buFontTx/>
              <a:buChar char="-"/>
              <a:defRPr/>
            </a:pPr>
            <a:r>
              <a:rPr lang="fr-FR" sz="2000" dirty="0" smtClean="0">
                <a:latin typeface="+mn-lt"/>
              </a:rPr>
              <a:t>Température </a:t>
            </a:r>
            <a:r>
              <a:rPr lang="fr-FR" sz="2000" dirty="0">
                <a:latin typeface="+mn-lt"/>
              </a:rPr>
              <a:t>de fonctionnement : -20°C à 55°C</a:t>
            </a:r>
            <a:endParaRPr lang="es-ES" sz="2000" dirty="0">
              <a:latin typeface="+mn-lt"/>
            </a:endParaRPr>
          </a:p>
        </p:txBody>
      </p:sp>
      <p:pic>
        <p:nvPicPr>
          <p:cNvPr id="69638" name="Picture 16" descr="CalitooPresentation2"/>
          <p:cNvPicPr>
            <a:picLocks noChangeAspect="1" noChangeArrowheads="1"/>
          </p:cNvPicPr>
          <p:nvPr/>
        </p:nvPicPr>
        <p:blipFill>
          <a:blip r:embed="rId3">
            <a:extLst>
              <a:ext uri="{28A0092B-C50C-407E-A947-70E740481C1C}">
                <a14:useLocalDpi xmlns:a14="http://schemas.microsoft.com/office/drawing/2010/main" val="0"/>
              </a:ext>
            </a:extLst>
          </a:blip>
          <a:srcRect l="43825" t="5960" r="9738"/>
          <a:stretch>
            <a:fillRect/>
          </a:stretch>
        </p:blipFill>
        <p:spPr bwMode="auto">
          <a:xfrm>
            <a:off x="7451725" y="1600200"/>
            <a:ext cx="2505075"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CuadroTexto 11"/>
          <p:cNvSpPr txBox="1">
            <a:spLocks noChangeArrowheads="1"/>
          </p:cNvSpPr>
          <p:nvPr/>
        </p:nvSpPr>
        <p:spPr bwMode="auto">
          <a:xfrm>
            <a:off x="7516813" y="1541463"/>
            <a:ext cx="2640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a:solidFill>
                  <a:srgbClr val="002060"/>
                </a:solidFill>
              </a:rPr>
              <a:t>http://www.calitoo.com</a:t>
            </a:r>
          </a:p>
        </p:txBody>
      </p:sp>
      <p:sp>
        <p:nvSpPr>
          <p:cNvPr id="69640" name="Text Box 9"/>
          <p:cNvSpPr txBox="1">
            <a:spLocks noChangeArrowheads="1"/>
          </p:cNvSpPr>
          <p:nvPr/>
        </p:nvSpPr>
        <p:spPr bwMode="auto">
          <a:xfrm>
            <a:off x="456407" y="966650"/>
            <a:ext cx="7993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es-ES" sz="2800" b="1" dirty="0"/>
              <a:t>Photométrie : Photomètre solaire portable </a:t>
            </a:r>
            <a:r>
              <a:rPr lang="fr-FR" altLang="es-ES" sz="2800" b="1" dirty="0" err="1"/>
              <a:t>Calitoo</a:t>
            </a:r>
            <a:endParaRPr lang="es-ES" altLang="es-ES" sz="2800" b="1" baseline="-25000" dirty="0"/>
          </a:p>
        </p:txBody>
      </p:sp>
      <p:sp>
        <p:nvSpPr>
          <p:cNvPr id="14" name="Rectángulo 13"/>
          <p:cNvSpPr/>
          <p:nvPr/>
        </p:nvSpPr>
        <p:spPr>
          <a:xfrm>
            <a:off x="6186488" y="5432425"/>
            <a:ext cx="5035550" cy="646113"/>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use </a:t>
            </a:r>
            <a:r>
              <a:rPr lang="es-ES" dirty="0" err="1"/>
              <a:t>it</a:t>
            </a:r>
            <a:r>
              <a:rPr lang="es-ES" dirty="0"/>
              <a:t>?</a:t>
            </a:r>
          </a:p>
          <a:p>
            <a:pPr eaLnBrk="1" fontAlgn="auto" hangingPunct="1">
              <a:spcBef>
                <a:spcPts val="0"/>
              </a:spcBef>
              <a:spcAft>
                <a:spcPts val="0"/>
              </a:spcAft>
              <a:defRPr/>
            </a:pPr>
            <a:r>
              <a:rPr lang="es-ES" dirty="0">
                <a:hlinkClick r:id="rId4"/>
              </a:rPr>
              <a:t>https://www.youtube.com/watch?v=4wCzw4rY9Hs</a:t>
            </a:r>
            <a:r>
              <a:rPr lang="es-ES" dirty="0"/>
              <a:t> </a:t>
            </a:r>
          </a:p>
        </p:txBody>
      </p:sp>
      <p:sp>
        <p:nvSpPr>
          <p:cNvPr id="11" name="Rectángulo 10"/>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uadroTexto 11"/>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a:t>
            </a:r>
            <a:r>
              <a:rPr lang="en-GB" sz="2800" b="1" dirty="0" smtClean="0">
                <a:latin typeface="Noto Sans" panose="020B0502040504020204" pitchFamily="34"/>
                <a:ea typeface="Noto Sans" panose="020B0502040504020204" pitchFamily="34"/>
                <a:cs typeface="Noto Sans" panose="020B0502040504020204" pitchFamily="34"/>
              </a:rPr>
              <a:t>CALITOO: </a:t>
            </a:r>
            <a:r>
              <a:rPr lang="en-GB" sz="2800" b="1" dirty="0">
                <a:latin typeface="Noto Sans" panose="020B0502040504020204" pitchFamily="34"/>
                <a:ea typeface="Noto Sans" panose="020B0502040504020204" pitchFamily="34"/>
                <a:cs typeface="Noto Sans" panose="020B0502040504020204" pitchFamily="34"/>
              </a:rPr>
              <a:t>Description</a:t>
            </a:r>
          </a:p>
        </p:txBody>
      </p:sp>
    </p:spTree>
    <p:extLst>
      <p:ext uri="{BB962C8B-B14F-4D97-AF65-F5344CB8AC3E}">
        <p14:creationId xmlns:p14="http://schemas.microsoft.com/office/powerpoint/2010/main" val="4248967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Rectangle 1"/>
          <p:cNvSpPr>
            <a:spLocks noChangeArrowheads="1"/>
          </p:cNvSpPr>
          <p:nvPr/>
        </p:nvSpPr>
        <p:spPr bwMode="auto">
          <a:xfrm>
            <a:off x="6946900" y="1593850"/>
            <a:ext cx="4470400" cy="800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ES" altLang="es-ES" sz="3200" dirty="0" err="1">
                <a:solidFill>
                  <a:srgbClr val="0000CC"/>
                </a:solidFill>
                <a:cs typeface="Arial" panose="020B0604020202020204" pitchFamily="34" charset="0"/>
              </a:rPr>
              <a:t>Calibration</a:t>
            </a:r>
            <a:r>
              <a:rPr lang="es-ES" altLang="es-ES" sz="3200" dirty="0">
                <a:solidFill>
                  <a:srgbClr val="0000CC"/>
                </a:solidFill>
                <a:latin typeface="Segoe UI" panose="020B0502040204020203" pitchFamily="34" charset="0"/>
                <a:cs typeface="Arial" panose="020B0604020202020204" pitchFamily="34" charset="0"/>
              </a:rPr>
              <a:t> </a:t>
            </a:r>
            <a:r>
              <a:rPr lang="es-ES" altLang="es-ES" sz="3200" dirty="0" err="1">
                <a:solidFill>
                  <a:srgbClr val="0000CC"/>
                </a:solidFill>
                <a:latin typeface="Segoe UI" panose="020B0502040204020203" pitchFamily="34" charset="0"/>
                <a:cs typeface="Arial" panose="020B0604020202020204" pitchFamily="34" charset="0"/>
              </a:rPr>
              <a:t>provided</a:t>
            </a:r>
            <a:r>
              <a:rPr lang="es-ES" altLang="es-ES" sz="3200" dirty="0">
                <a:solidFill>
                  <a:srgbClr val="0000CC"/>
                </a:solidFill>
                <a:latin typeface="Segoe UI" panose="020B0502040204020203" pitchFamily="34" charset="0"/>
                <a:cs typeface="Arial" panose="020B0604020202020204" pitchFamily="34" charset="0"/>
              </a:rPr>
              <a:t>!!!</a:t>
            </a:r>
          </a:p>
          <a:p>
            <a:pPr algn="ctr"/>
            <a:r>
              <a:rPr lang="es-ES" altLang="es-ES" sz="2000" dirty="0">
                <a:solidFill>
                  <a:srgbClr val="333333"/>
                </a:solidFill>
                <a:latin typeface="Segoe UI" panose="020B0502040204020203" pitchFamily="34" charset="0"/>
                <a:cs typeface="Arial" panose="020B0604020202020204" pitchFamily="34" charset="0"/>
              </a:rPr>
              <a:t>(at </a:t>
            </a:r>
            <a:r>
              <a:rPr lang="es-ES" altLang="es-ES" sz="2000" dirty="0" err="1">
                <a:solidFill>
                  <a:srgbClr val="333333"/>
                </a:solidFill>
                <a:latin typeface="Segoe UI" panose="020B0502040204020203" pitchFamily="34" charset="0"/>
                <a:cs typeface="Arial" panose="020B0604020202020204" pitchFamily="34" charset="0"/>
              </a:rPr>
              <a:t>Iza</a:t>
            </a:r>
            <a:r>
              <a:rPr lang="es-ES" altLang="es-ES" sz="2000" dirty="0" err="1">
                <a:solidFill>
                  <a:srgbClr val="333333"/>
                </a:solidFill>
                <a:latin typeface="Trebuchet MS" panose="020B0603020202020204" pitchFamily="34" charset="0"/>
                <a:cs typeface="Arial" panose="020B0604020202020204" pitchFamily="34" charset="0"/>
              </a:rPr>
              <a:t>ñ</a:t>
            </a:r>
            <a:r>
              <a:rPr lang="es-ES" altLang="es-ES" sz="2000" dirty="0" err="1">
                <a:solidFill>
                  <a:srgbClr val="333333"/>
                </a:solidFill>
                <a:latin typeface="Segoe UI" panose="020B0502040204020203" pitchFamily="34" charset="0"/>
                <a:cs typeface="Arial" panose="020B0604020202020204" pitchFamily="34" charset="0"/>
              </a:rPr>
              <a:t>a</a:t>
            </a:r>
            <a:r>
              <a:rPr lang="es-ES" altLang="es-ES" sz="2000" dirty="0">
                <a:solidFill>
                  <a:srgbClr val="333333"/>
                </a:solidFill>
                <a:latin typeface="Segoe UI" panose="020B0502040204020203" pitchFamily="34" charset="0"/>
                <a:cs typeface="Arial" panose="020B0604020202020204" pitchFamily="34" charset="0"/>
              </a:rPr>
              <a:t> </a:t>
            </a:r>
            <a:r>
              <a:rPr lang="es-ES" altLang="es-ES" sz="2000" dirty="0" smtClean="0">
                <a:solidFill>
                  <a:srgbClr val="333333"/>
                </a:solidFill>
                <a:latin typeface="Segoe UI" panose="020B0502040204020203" pitchFamily="34" charset="0"/>
                <a:cs typeface="Arial" panose="020B0604020202020204" pitchFamily="34" charset="0"/>
              </a:rPr>
              <a:t>WMO-GAW Global </a:t>
            </a:r>
            <a:r>
              <a:rPr lang="es-ES" altLang="es-ES" sz="2000" dirty="0" err="1" smtClean="0">
                <a:solidFill>
                  <a:srgbClr val="333333"/>
                </a:solidFill>
                <a:latin typeface="Segoe UI" panose="020B0502040204020203" pitchFamily="34" charset="0"/>
                <a:cs typeface="Arial" panose="020B0604020202020204" pitchFamily="34" charset="0"/>
              </a:rPr>
              <a:t>station</a:t>
            </a:r>
            <a:r>
              <a:rPr lang="es-ES" altLang="es-ES" sz="2000" dirty="0" smtClean="0">
                <a:solidFill>
                  <a:srgbClr val="333333"/>
                </a:solidFill>
                <a:latin typeface="Segoe UI" panose="020B0502040204020203" pitchFamily="34" charset="0"/>
                <a:cs typeface="Arial" panose="020B0604020202020204" pitchFamily="34" charset="0"/>
              </a:rPr>
              <a:t>)</a:t>
            </a:r>
            <a:r>
              <a:rPr lang="es-ES" altLang="es-ES" sz="2000" dirty="0" smtClean="0">
                <a:solidFill>
                  <a:srgbClr val="333333"/>
                </a:solidFill>
                <a:latin typeface="Arial" panose="020B0604020202020204" pitchFamily="34" charset="0"/>
                <a:cs typeface="Arial" panose="020B0604020202020204" pitchFamily="34" charset="0"/>
              </a:rPr>
              <a:t>  </a:t>
            </a:r>
            <a:endParaRPr lang="es-ES" altLang="es-ES" sz="2000" dirty="0">
              <a:solidFill>
                <a:srgbClr val="333333"/>
              </a:solidFill>
              <a:latin typeface="Arial" panose="020B0604020202020204" pitchFamily="34" charset="0"/>
              <a:cs typeface="Arial" panose="020B0604020202020204" pitchFamily="34" charset="0"/>
            </a:endParaRPr>
          </a:p>
        </p:txBody>
      </p:sp>
      <p:sp>
        <p:nvSpPr>
          <p:cNvPr id="10" name="8 CuadroTexto"/>
          <p:cNvSpPr txBox="1"/>
          <p:nvPr/>
        </p:nvSpPr>
        <p:spPr>
          <a:xfrm>
            <a:off x="502480" y="1305549"/>
            <a:ext cx="3403600" cy="922337"/>
          </a:xfrm>
          <a:prstGeom prst="rect">
            <a:avLst/>
          </a:prstGeom>
          <a:noFill/>
        </p:spPr>
        <p:txBody>
          <a:bodyPr>
            <a:spAutoFit/>
          </a:bodyPr>
          <a:lstStyle/>
          <a:p>
            <a:pPr eaLnBrk="1" fontAlgn="auto" hangingPunct="1">
              <a:spcBef>
                <a:spcPts val="0"/>
              </a:spcBef>
              <a:spcAft>
                <a:spcPts val="0"/>
              </a:spcAft>
              <a:defRPr/>
            </a:pPr>
            <a:r>
              <a:rPr lang="fr-FR" u="sng" dirty="0" err="1">
                <a:effectLst>
                  <a:outerShdw blurRad="38100" dist="38100" dir="2700000" algn="tl">
                    <a:srgbClr val="000000">
                      <a:alpha val="43137"/>
                    </a:srgbClr>
                  </a:outerShdw>
                </a:effectLst>
                <a:latin typeface="+mn-lt"/>
              </a:rPr>
              <a:t>Products</a:t>
            </a:r>
            <a:r>
              <a:rPr lang="fr-FR" u="sng" dirty="0">
                <a:effectLst>
                  <a:outerShdw blurRad="38100" dist="38100" dir="2700000" algn="tl">
                    <a:srgbClr val="000000">
                      <a:alpha val="43137"/>
                    </a:srgbClr>
                  </a:outerShdw>
                </a:effectLst>
                <a:latin typeface="+mn-lt"/>
              </a:rPr>
              <a:t>:</a:t>
            </a:r>
          </a:p>
          <a:p>
            <a:pPr eaLnBrk="1" fontAlgn="auto" hangingPunct="1">
              <a:spcBef>
                <a:spcPts val="0"/>
              </a:spcBef>
              <a:spcAft>
                <a:spcPts val="0"/>
              </a:spcAft>
              <a:defRPr/>
            </a:pPr>
            <a:r>
              <a:rPr lang="fr-FR" dirty="0">
                <a:effectLst>
                  <a:outerShdw blurRad="38100" dist="38100" dir="2700000" algn="tl">
                    <a:srgbClr val="000000">
                      <a:alpha val="43137"/>
                    </a:srgbClr>
                  </a:outerShdw>
                </a:effectLst>
                <a:latin typeface="+mn-lt"/>
              </a:rPr>
              <a:t>AOD  @ 465, 540 et 619 nm</a:t>
            </a:r>
          </a:p>
          <a:p>
            <a:pPr eaLnBrk="1" fontAlgn="auto" hangingPunct="1">
              <a:spcBef>
                <a:spcPts val="0"/>
              </a:spcBef>
              <a:spcAft>
                <a:spcPts val="0"/>
              </a:spcAft>
              <a:defRPr/>
            </a:pPr>
            <a:r>
              <a:rPr lang="fr-FR" dirty="0">
                <a:effectLst>
                  <a:outerShdw blurRad="38100" dist="38100" dir="2700000" algn="tl">
                    <a:srgbClr val="000000">
                      <a:alpha val="43137"/>
                    </a:srgbClr>
                  </a:outerShdw>
                </a:effectLst>
                <a:latin typeface="+mn-lt"/>
              </a:rPr>
              <a:t>Angstrom </a:t>
            </a:r>
            <a:r>
              <a:rPr lang="fr-FR" dirty="0" err="1">
                <a:effectLst>
                  <a:outerShdw blurRad="38100" dist="38100" dir="2700000" algn="tl">
                    <a:srgbClr val="000000">
                      <a:alpha val="43137"/>
                    </a:srgbClr>
                  </a:outerShdw>
                </a:effectLst>
                <a:latin typeface="+mn-lt"/>
              </a:rPr>
              <a:t>Exponent</a:t>
            </a:r>
            <a:endParaRPr lang="en-GB" dirty="0">
              <a:effectLst>
                <a:outerShdw blurRad="38100" dist="38100" dir="2700000" algn="tl">
                  <a:srgbClr val="000000">
                    <a:alpha val="43137"/>
                  </a:srgbClr>
                </a:outerShdw>
              </a:effectLst>
              <a:latin typeface="+mn-lt"/>
            </a:endParaRPr>
          </a:p>
        </p:txBody>
      </p:sp>
      <p:pic>
        <p:nvPicPr>
          <p:cNvPr id="71689" name="Picture 4" descr="http://www.calitoo.fr/uploads/images/produit/Valiset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729" y="2524263"/>
            <a:ext cx="3611563"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0 CuadroTexto"/>
          <p:cNvSpPr txBox="1"/>
          <p:nvPr/>
        </p:nvSpPr>
        <p:spPr>
          <a:xfrm>
            <a:off x="515732" y="5283333"/>
            <a:ext cx="4270208" cy="1477328"/>
          </a:xfrm>
          <a:prstGeom prst="rect">
            <a:avLst/>
          </a:prstGeom>
          <a:noFill/>
        </p:spPr>
        <p:txBody>
          <a:bodyPr wrap="none">
            <a:spAutoFit/>
          </a:bodyPr>
          <a:lstStyle/>
          <a:p>
            <a:pPr eaLnBrk="1" fontAlgn="auto" hangingPunct="1">
              <a:spcBef>
                <a:spcPts val="0"/>
              </a:spcBef>
              <a:spcAft>
                <a:spcPts val="0"/>
              </a:spcAft>
              <a:defRPr/>
            </a:pPr>
            <a:r>
              <a:rPr lang="en-GB" dirty="0">
                <a:solidFill>
                  <a:srgbClr val="002060"/>
                </a:solidFill>
                <a:effectLst>
                  <a:outerShdw blurRad="38100" dist="38100" dir="2700000" algn="tl">
                    <a:srgbClr val="000000">
                      <a:alpha val="43137"/>
                    </a:srgbClr>
                  </a:outerShdw>
                </a:effectLst>
                <a:latin typeface="+mn-lt"/>
              </a:rPr>
              <a:t>First </a:t>
            </a:r>
            <a:r>
              <a:rPr lang="en-GB" dirty="0" smtClean="0">
                <a:solidFill>
                  <a:srgbClr val="002060"/>
                </a:solidFill>
                <a:effectLst>
                  <a:outerShdw blurRad="38100" dist="38100" dir="2700000" algn="tl">
                    <a:srgbClr val="000000">
                      <a:alpha val="43137"/>
                    </a:srgbClr>
                  </a:outerShdw>
                </a:effectLst>
                <a:latin typeface="+mn-lt"/>
              </a:rPr>
              <a:t>experiences </a:t>
            </a:r>
            <a:r>
              <a:rPr lang="en-GB" dirty="0">
                <a:solidFill>
                  <a:srgbClr val="002060"/>
                </a:solidFill>
                <a:effectLst>
                  <a:outerShdw blurRad="38100" dist="38100" dir="2700000" algn="tl">
                    <a:srgbClr val="000000">
                      <a:alpha val="43137"/>
                    </a:srgbClr>
                  </a:outerShdw>
                </a:effectLst>
                <a:latin typeface="+mn-lt"/>
              </a:rPr>
              <a:t>at:</a:t>
            </a:r>
          </a:p>
          <a:p>
            <a:pPr eaLnBrk="1" fontAlgn="auto" hangingPunct="1">
              <a:spcBef>
                <a:spcPts val="0"/>
              </a:spcBef>
              <a:spcAft>
                <a:spcPts val="0"/>
              </a:spcAft>
              <a:defRPr/>
            </a:pPr>
            <a:r>
              <a:rPr lang="en-GB" dirty="0" err="1">
                <a:solidFill>
                  <a:srgbClr val="002060"/>
                </a:solidFill>
                <a:latin typeface="+mn-lt"/>
              </a:rPr>
              <a:t>Tamanrasset</a:t>
            </a:r>
            <a:r>
              <a:rPr lang="en-GB" dirty="0">
                <a:solidFill>
                  <a:srgbClr val="002060"/>
                </a:solidFill>
                <a:latin typeface="+mn-lt"/>
              </a:rPr>
              <a:t>  GAW Station (Algeria)</a:t>
            </a:r>
          </a:p>
          <a:p>
            <a:pPr eaLnBrk="1" fontAlgn="auto" hangingPunct="1">
              <a:spcBef>
                <a:spcPts val="0"/>
              </a:spcBef>
              <a:spcAft>
                <a:spcPts val="0"/>
              </a:spcAft>
              <a:defRPr/>
            </a:pPr>
            <a:r>
              <a:rPr lang="en-GB" dirty="0">
                <a:solidFill>
                  <a:srgbClr val="002060"/>
                </a:solidFill>
                <a:latin typeface="+mn-lt"/>
              </a:rPr>
              <a:t>Tehran (Iran)</a:t>
            </a:r>
          </a:p>
          <a:p>
            <a:pPr eaLnBrk="1" fontAlgn="auto" hangingPunct="1">
              <a:spcBef>
                <a:spcPts val="0"/>
              </a:spcBef>
              <a:spcAft>
                <a:spcPts val="0"/>
              </a:spcAft>
              <a:defRPr/>
            </a:pPr>
            <a:r>
              <a:rPr lang="es-ES" dirty="0" err="1">
                <a:solidFill>
                  <a:srgbClr val="002060"/>
                </a:solidFill>
                <a:latin typeface="+mn-lt"/>
              </a:rPr>
              <a:t>Aminabad</a:t>
            </a:r>
            <a:r>
              <a:rPr lang="es-ES" dirty="0">
                <a:solidFill>
                  <a:srgbClr val="002060"/>
                </a:solidFill>
                <a:latin typeface="+mn-lt"/>
              </a:rPr>
              <a:t> </a:t>
            </a:r>
            <a:r>
              <a:rPr lang="es-ES" dirty="0" err="1">
                <a:solidFill>
                  <a:srgbClr val="002060"/>
                </a:solidFill>
                <a:latin typeface="+mn-lt"/>
              </a:rPr>
              <a:t>Mt.</a:t>
            </a:r>
            <a:r>
              <a:rPr lang="es-ES" dirty="0">
                <a:solidFill>
                  <a:srgbClr val="002060"/>
                </a:solidFill>
                <a:latin typeface="+mn-lt"/>
              </a:rPr>
              <a:t> </a:t>
            </a:r>
            <a:r>
              <a:rPr lang="es-ES" dirty="0" err="1">
                <a:solidFill>
                  <a:srgbClr val="002060"/>
                </a:solidFill>
                <a:latin typeface="+mn-lt"/>
              </a:rPr>
              <a:t>Firoozkoh</a:t>
            </a:r>
            <a:r>
              <a:rPr lang="es-ES" dirty="0">
                <a:solidFill>
                  <a:srgbClr val="002060"/>
                </a:solidFill>
                <a:latin typeface="+mn-lt"/>
              </a:rPr>
              <a:t> GAW </a:t>
            </a:r>
            <a:r>
              <a:rPr lang="es-ES" dirty="0" err="1">
                <a:solidFill>
                  <a:srgbClr val="002060"/>
                </a:solidFill>
                <a:latin typeface="+mn-lt"/>
              </a:rPr>
              <a:t>station</a:t>
            </a:r>
            <a:r>
              <a:rPr lang="es-ES" dirty="0">
                <a:solidFill>
                  <a:srgbClr val="002060"/>
                </a:solidFill>
                <a:latin typeface="+mn-lt"/>
              </a:rPr>
              <a:t> (</a:t>
            </a:r>
            <a:r>
              <a:rPr lang="es-ES" dirty="0" err="1">
                <a:solidFill>
                  <a:srgbClr val="002060"/>
                </a:solidFill>
                <a:latin typeface="+mn-lt"/>
              </a:rPr>
              <a:t>Iran</a:t>
            </a:r>
            <a:r>
              <a:rPr lang="es-ES" dirty="0" smtClean="0">
                <a:solidFill>
                  <a:srgbClr val="002060"/>
                </a:solidFill>
                <a:latin typeface="+mn-lt"/>
              </a:rPr>
              <a:t>)</a:t>
            </a:r>
          </a:p>
          <a:p>
            <a:pPr eaLnBrk="1" fontAlgn="auto" hangingPunct="1">
              <a:spcBef>
                <a:spcPts val="0"/>
              </a:spcBef>
              <a:spcAft>
                <a:spcPts val="0"/>
              </a:spcAft>
              <a:defRPr/>
            </a:pPr>
            <a:r>
              <a:rPr lang="es-ES" dirty="0" smtClean="0">
                <a:solidFill>
                  <a:srgbClr val="002060"/>
                </a:solidFill>
              </a:rPr>
              <a:t>6 </a:t>
            </a:r>
            <a:r>
              <a:rPr lang="es-ES" dirty="0" err="1" smtClean="0">
                <a:solidFill>
                  <a:srgbClr val="002060"/>
                </a:solidFill>
              </a:rPr>
              <a:t>years</a:t>
            </a:r>
            <a:r>
              <a:rPr lang="es-ES" dirty="0" smtClean="0">
                <a:solidFill>
                  <a:srgbClr val="002060"/>
                </a:solidFill>
              </a:rPr>
              <a:t> of AOD at a </a:t>
            </a:r>
            <a:r>
              <a:rPr lang="es-ES" dirty="0" err="1" smtClean="0">
                <a:solidFill>
                  <a:srgbClr val="002060"/>
                </a:solidFill>
              </a:rPr>
              <a:t>vessel</a:t>
            </a:r>
            <a:endParaRPr lang="en-GB" dirty="0">
              <a:solidFill>
                <a:srgbClr val="002060"/>
              </a:solidFill>
            </a:endParaRPr>
          </a:p>
        </p:txBody>
      </p:sp>
      <p:sp>
        <p:nvSpPr>
          <p:cNvPr id="15" name="Text Box 9"/>
          <p:cNvSpPr txBox="1">
            <a:spLocks noChangeArrowheads="1"/>
          </p:cNvSpPr>
          <p:nvPr/>
        </p:nvSpPr>
        <p:spPr bwMode="auto">
          <a:xfrm>
            <a:off x="456407" y="807625"/>
            <a:ext cx="7218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2800" b="1" dirty="0" err="1"/>
              <a:t>Photometry</a:t>
            </a:r>
            <a:r>
              <a:rPr lang="es-ES" altLang="es-ES" sz="2800" b="1" dirty="0"/>
              <a:t>: </a:t>
            </a:r>
            <a:r>
              <a:rPr lang="es-ES" altLang="es-ES" sz="2800" b="1" dirty="0" err="1"/>
              <a:t>Calitoo</a:t>
            </a:r>
            <a:r>
              <a:rPr lang="es-ES" altLang="es-ES" sz="2800" b="1" dirty="0"/>
              <a:t> </a:t>
            </a:r>
            <a:r>
              <a:rPr lang="es-ES" altLang="es-ES" sz="2800" b="1" dirty="0" err="1"/>
              <a:t>handheld</a:t>
            </a:r>
            <a:r>
              <a:rPr lang="es-ES" altLang="es-ES" sz="2800" b="1" dirty="0"/>
              <a:t> </a:t>
            </a:r>
            <a:r>
              <a:rPr lang="es-ES" altLang="es-ES" sz="2800" b="1" dirty="0" err="1"/>
              <a:t>sun</a:t>
            </a:r>
            <a:r>
              <a:rPr lang="es-ES" altLang="es-ES" sz="2800" b="1" dirty="0"/>
              <a:t> </a:t>
            </a:r>
            <a:r>
              <a:rPr lang="es-ES" altLang="es-ES" sz="2800" b="1" dirty="0" err="1"/>
              <a:t>photometer</a:t>
            </a:r>
            <a:endParaRPr lang="es-ES" altLang="es-ES" sz="2800" b="1" baseline="-25000" dirty="0"/>
          </a:p>
        </p:txBody>
      </p:sp>
      <p:grpSp>
        <p:nvGrpSpPr>
          <p:cNvPr id="5" name="Grupo 4"/>
          <p:cNvGrpSpPr/>
          <p:nvPr/>
        </p:nvGrpSpPr>
        <p:grpSpPr>
          <a:xfrm>
            <a:off x="1078811" y="2321858"/>
            <a:ext cx="5788025" cy="2867502"/>
            <a:chOff x="2592387" y="2614611"/>
            <a:chExt cx="4937125" cy="2428875"/>
          </a:xfrm>
        </p:grpSpPr>
        <p:pic>
          <p:nvPicPr>
            <p:cNvPr id="7168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5397"/>
            <a:stretch/>
          </p:blipFill>
          <p:spPr bwMode="auto">
            <a:xfrm>
              <a:off x="2592387" y="2614611"/>
              <a:ext cx="16240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08"/>
            <a:stretch/>
          </p:blipFill>
          <p:spPr bwMode="auto">
            <a:xfrm>
              <a:off x="4216400" y="2614611"/>
              <a:ext cx="331311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ángulo 16"/>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144379" y="0"/>
            <a:ext cx="11348219" cy="523220"/>
          </a:xfrm>
          <a:prstGeom prst="rect">
            <a:avLst/>
          </a:prstGeom>
          <a:noFill/>
        </p:spPr>
        <p:txBody>
          <a:bodyPr wrap="square" rtlCol="0">
            <a:spAutoFit/>
          </a:bodyPr>
          <a:lstStyle/>
          <a:p>
            <a:r>
              <a:rPr lang="en-GB" sz="2800" b="1" dirty="0">
                <a:latin typeface="Noto Sans" panose="020B0502040504020204" pitchFamily="34"/>
                <a:ea typeface="Noto Sans" panose="020B0502040504020204" pitchFamily="34"/>
                <a:cs typeface="Noto Sans" panose="020B0502040504020204" pitchFamily="34"/>
              </a:rPr>
              <a:t>PHOTOMÈTRE PORTABLE CALITOO: Description</a:t>
            </a:r>
          </a:p>
        </p:txBody>
      </p:sp>
    </p:spTree>
    <p:extLst>
      <p:ext uri="{BB962C8B-B14F-4D97-AF65-F5344CB8AC3E}">
        <p14:creationId xmlns:p14="http://schemas.microsoft.com/office/powerpoint/2010/main" val="283942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8013" y="644525"/>
            <a:ext cx="5033962" cy="646113"/>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use </a:t>
            </a:r>
            <a:r>
              <a:rPr lang="es-ES" dirty="0" err="1"/>
              <a:t>it</a:t>
            </a:r>
            <a:r>
              <a:rPr lang="es-ES" dirty="0"/>
              <a:t>?</a:t>
            </a:r>
          </a:p>
          <a:p>
            <a:pPr eaLnBrk="1" fontAlgn="auto" hangingPunct="1">
              <a:spcBef>
                <a:spcPts val="0"/>
              </a:spcBef>
              <a:spcAft>
                <a:spcPts val="0"/>
              </a:spcAft>
              <a:defRPr/>
            </a:pPr>
            <a:r>
              <a:rPr lang="es-ES" dirty="0">
                <a:hlinkClick r:id="rId3"/>
              </a:rPr>
              <a:t>https://www.youtube.com/watch?v=4wCzw4rY9Hs</a:t>
            </a:r>
            <a:r>
              <a:rPr lang="es-ES" dirty="0"/>
              <a:t> </a:t>
            </a:r>
          </a:p>
        </p:txBody>
      </p:sp>
      <p:sp>
        <p:nvSpPr>
          <p:cNvPr id="75779" name="Rectángulo 4"/>
          <p:cNvSpPr>
            <a:spLocks noChangeArrowheads="1"/>
          </p:cNvSpPr>
          <p:nvPr/>
        </p:nvSpPr>
        <p:spPr bwMode="auto">
          <a:xfrm>
            <a:off x="571500" y="1506538"/>
            <a:ext cx="10947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dirty="0" err="1"/>
              <a:t>Comment</a:t>
            </a:r>
            <a:r>
              <a:rPr lang="es-ES" altLang="es-ES" dirty="0"/>
              <a:t> </a:t>
            </a:r>
            <a:r>
              <a:rPr lang="es-ES" altLang="es-ES" dirty="0" err="1"/>
              <a:t>prendre</a:t>
            </a:r>
            <a:r>
              <a:rPr lang="es-ES" altLang="es-ES" dirty="0"/>
              <a:t> des mesures? </a:t>
            </a:r>
            <a:r>
              <a:rPr lang="es-ES" altLang="es-ES" dirty="0" err="1"/>
              <a:t>Pag</a:t>
            </a:r>
            <a:r>
              <a:rPr lang="es-ES" altLang="es-ES" dirty="0"/>
              <a:t> 10-15 </a:t>
            </a:r>
            <a:r>
              <a:rPr lang="es-ES" altLang="es-ES" dirty="0">
                <a:hlinkClick r:id="rId4"/>
              </a:rPr>
              <a:t>http://www.calitoo.fr/uploads/documents/fr/usermanual_2020_fr.pdf</a:t>
            </a:r>
            <a:r>
              <a:rPr lang="es-ES" altLang="es-ES" dirty="0"/>
              <a:t> </a:t>
            </a:r>
          </a:p>
        </p:txBody>
      </p:sp>
      <p:pic>
        <p:nvPicPr>
          <p:cNvPr id="75780" name="Imagen 5"/>
          <p:cNvPicPr>
            <a:picLocks noChangeAspect="1"/>
          </p:cNvPicPr>
          <p:nvPr/>
        </p:nvPicPr>
        <p:blipFill>
          <a:blip r:embed="rId5">
            <a:extLst>
              <a:ext uri="{28A0092B-C50C-407E-A947-70E740481C1C}">
                <a14:useLocalDpi xmlns:a14="http://schemas.microsoft.com/office/drawing/2010/main" val="0"/>
              </a:ext>
            </a:extLst>
          </a:blip>
          <a:srcRect l="39798" t="34126" r="27972" b="22214"/>
          <a:stretch>
            <a:fillRect/>
          </a:stretch>
        </p:blipFill>
        <p:spPr bwMode="auto">
          <a:xfrm>
            <a:off x="4195763" y="1901825"/>
            <a:ext cx="652462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ángulo 6"/>
          <p:cNvSpPr>
            <a:spLocks noChangeArrowheads="1"/>
          </p:cNvSpPr>
          <p:nvPr/>
        </p:nvSpPr>
        <p:spPr bwMode="auto">
          <a:xfrm>
            <a:off x="938213" y="3475038"/>
            <a:ext cx="2859087"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s-ES"/>
              <a:t>Power ON </a:t>
            </a:r>
            <a:r>
              <a:rPr lang="en-US" altLang="es-ES"/>
              <a:t>by pressing for a few seconds on the red button</a:t>
            </a:r>
            <a:endParaRPr lang="es-ES" altLang="es-ES"/>
          </a:p>
        </p:txBody>
      </p:sp>
      <p:sp>
        <p:nvSpPr>
          <p:cNvPr id="6" name="Rectángulo 5"/>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adroTexto 6"/>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Processus de mesure</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3522081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7397" y="830054"/>
            <a:ext cx="5033962" cy="646113"/>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use </a:t>
            </a:r>
            <a:r>
              <a:rPr lang="es-ES" dirty="0" err="1"/>
              <a:t>it</a:t>
            </a:r>
            <a:r>
              <a:rPr lang="es-ES" dirty="0"/>
              <a:t>?</a:t>
            </a:r>
          </a:p>
          <a:p>
            <a:pPr eaLnBrk="1" fontAlgn="auto" hangingPunct="1">
              <a:spcBef>
                <a:spcPts val="0"/>
              </a:spcBef>
              <a:spcAft>
                <a:spcPts val="0"/>
              </a:spcAft>
              <a:defRPr/>
            </a:pPr>
            <a:r>
              <a:rPr lang="es-ES" dirty="0">
                <a:hlinkClick r:id="rId3"/>
              </a:rPr>
              <a:t>https://www.youtube.com/watch?v=4wCzw4rY9Hs</a:t>
            </a:r>
            <a:r>
              <a:rPr lang="es-ES" dirty="0"/>
              <a:t> </a:t>
            </a:r>
          </a:p>
        </p:txBody>
      </p:sp>
      <p:sp>
        <p:nvSpPr>
          <p:cNvPr id="77827" name="Rectángulo 4"/>
          <p:cNvSpPr>
            <a:spLocks noChangeArrowheads="1"/>
          </p:cNvSpPr>
          <p:nvPr/>
        </p:nvSpPr>
        <p:spPr bwMode="auto">
          <a:xfrm>
            <a:off x="571500" y="1792285"/>
            <a:ext cx="10947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dirty="0" err="1"/>
              <a:t>Comment</a:t>
            </a:r>
            <a:r>
              <a:rPr lang="es-ES" altLang="es-ES" dirty="0"/>
              <a:t> </a:t>
            </a:r>
            <a:r>
              <a:rPr lang="es-ES" altLang="es-ES" dirty="0" err="1"/>
              <a:t>prendre</a:t>
            </a:r>
            <a:r>
              <a:rPr lang="es-ES" altLang="es-ES" dirty="0"/>
              <a:t> des mesures? </a:t>
            </a:r>
            <a:r>
              <a:rPr lang="es-ES" altLang="es-ES" dirty="0" err="1"/>
              <a:t>Pag</a:t>
            </a:r>
            <a:r>
              <a:rPr lang="es-ES" altLang="es-ES" dirty="0"/>
              <a:t> 10-15 </a:t>
            </a:r>
            <a:r>
              <a:rPr lang="es-ES" altLang="es-ES" dirty="0">
                <a:hlinkClick r:id="rId4"/>
              </a:rPr>
              <a:t>http://www.calitoo.fr/uploads/documents/fr/usermanual_2020_fr.pdf</a:t>
            </a:r>
            <a:r>
              <a:rPr lang="es-ES" altLang="es-ES" dirty="0"/>
              <a:t> </a:t>
            </a:r>
          </a:p>
        </p:txBody>
      </p:sp>
      <p:pic>
        <p:nvPicPr>
          <p:cNvPr id="77828" name="Imagen 6"/>
          <p:cNvPicPr>
            <a:picLocks noChangeAspect="1"/>
          </p:cNvPicPr>
          <p:nvPr/>
        </p:nvPicPr>
        <p:blipFill>
          <a:blip r:embed="rId5">
            <a:extLst>
              <a:ext uri="{28A0092B-C50C-407E-A947-70E740481C1C}">
                <a14:useLocalDpi xmlns:a14="http://schemas.microsoft.com/office/drawing/2010/main" val="0"/>
              </a:ext>
            </a:extLst>
          </a:blip>
          <a:srcRect l="38988" t="28513" r="29054" b="24084"/>
          <a:stretch>
            <a:fillRect/>
          </a:stretch>
        </p:blipFill>
        <p:spPr bwMode="auto">
          <a:xfrm>
            <a:off x="4804257" y="2198133"/>
            <a:ext cx="434975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Imagen 7"/>
          <p:cNvPicPr>
            <a:picLocks noChangeAspect="1"/>
          </p:cNvPicPr>
          <p:nvPr/>
        </p:nvPicPr>
        <p:blipFill>
          <a:blip r:embed="rId6">
            <a:extLst>
              <a:ext uri="{28A0092B-C50C-407E-A947-70E740481C1C}">
                <a14:useLocalDpi xmlns:a14="http://schemas.microsoft.com/office/drawing/2010/main" val="0"/>
              </a:ext>
            </a:extLst>
          </a:blip>
          <a:srcRect l="43504" t="26305" r="24763" b="47716"/>
          <a:stretch>
            <a:fillRect/>
          </a:stretch>
        </p:blipFill>
        <p:spPr bwMode="auto">
          <a:xfrm>
            <a:off x="7628623" y="4835765"/>
            <a:ext cx="386397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adroTexto 6"/>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Processus de mesure</a:t>
            </a:r>
            <a:endParaRPr lang="en-GB" sz="2800" b="1" dirty="0">
              <a:latin typeface="Noto Sans" panose="020B0502040504020204" pitchFamily="34"/>
              <a:ea typeface="Noto Sans" panose="020B0502040504020204" pitchFamily="34"/>
              <a:cs typeface="Noto Sans" panose="020B0502040504020204" pitchFamily="34"/>
            </a:endParaRPr>
          </a:p>
        </p:txBody>
      </p:sp>
      <p:pic>
        <p:nvPicPr>
          <p:cNvPr id="8" name="Picture 12" descr="Picture4_mod"/>
          <p:cNvPicPr>
            <a:picLocks noChangeAspect="1" noChangeArrowheads="1"/>
          </p:cNvPicPr>
          <p:nvPr/>
        </p:nvPicPr>
        <p:blipFill>
          <a:blip r:embed="rId7">
            <a:extLst>
              <a:ext uri="{28A0092B-C50C-407E-A947-70E740481C1C}">
                <a14:useLocalDpi xmlns:a14="http://schemas.microsoft.com/office/drawing/2010/main" val="0"/>
              </a:ext>
            </a:extLst>
          </a:blip>
          <a:srcRect b="13216"/>
          <a:stretch>
            <a:fillRect/>
          </a:stretch>
        </p:blipFill>
        <p:spPr bwMode="auto">
          <a:xfrm>
            <a:off x="604974" y="2198133"/>
            <a:ext cx="407193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213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413" y="1028841"/>
            <a:ext cx="5033962" cy="646113"/>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use </a:t>
            </a:r>
            <a:r>
              <a:rPr lang="es-ES" dirty="0" err="1"/>
              <a:t>it</a:t>
            </a:r>
            <a:r>
              <a:rPr lang="es-ES" dirty="0"/>
              <a:t>?</a:t>
            </a:r>
          </a:p>
          <a:p>
            <a:pPr eaLnBrk="1" fontAlgn="auto" hangingPunct="1">
              <a:spcBef>
                <a:spcPts val="0"/>
              </a:spcBef>
              <a:spcAft>
                <a:spcPts val="0"/>
              </a:spcAft>
              <a:defRPr/>
            </a:pPr>
            <a:r>
              <a:rPr lang="es-ES" dirty="0">
                <a:hlinkClick r:id="rId3"/>
              </a:rPr>
              <a:t>https://www.youtube.com/watch?v=4wCzw4rY9Hs</a:t>
            </a:r>
            <a:r>
              <a:rPr lang="es-ES" dirty="0"/>
              <a:t> </a:t>
            </a:r>
          </a:p>
        </p:txBody>
      </p:sp>
      <p:sp>
        <p:nvSpPr>
          <p:cNvPr id="79875" name="Rectángulo 4"/>
          <p:cNvSpPr>
            <a:spLocks noChangeArrowheads="1"/>
          </p:cNvSpPr>
          <p:nvPr/>
        </p:nvSpPr>
        <p:spPr bwMode="auto">
          <a:xfrm>
            <a:off x="571500" y="1795604"/>
            <a:ext cx="10947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dirty="0" err="1"/>
              <a:t>Comment</a:t>
            </a:r>
            <a:r>
              <a:rPr lang="es-ES" altLang="es-ES" dirty="0"/>
              <a:t> </a:t>
            </a:r>
            <a:r>
              <a:rPr lang="es-ES" altLang="es-ES" dirty="0" err="1"/>
              <a:t>prendre</a:t>
            </a:r>
            <a:r>
              <a:rPr lang="es-ES" altLang="es-ES" dirty="0"/>
              <a:t> des mesures? </a:t>
            </a:r>
            <a:r>
              <a:rPr lang="es-ES" altLang="es-ES" dirty="0" err="1"/>
              <a:t>Pag</a:t>
            </a:r>
            <a:r>
              <a:rPr lang="es-ES" altLang="es-ES" dirty="0"/>
              <a:t> 10-15 </a:t>
            </a:r>
            <a:r>
              <a:rPr lang="es-ES" altLang="es-ES" dirty="0">
                <a:hlinkClick r:id="rId4"/>
              </a:rPr>
              <a:t>http://www.calitoo.fr/uploads/documents/fr/usermanual_2020_fr.pdf</a:t>
            </a:r>
            <a:r>
              <a:rPr lang="es-ES" altLang="es-ES" dirty="0"/>
              <a:t> </a:t>
            </a:r>
          </a:p>
        </p:txBody>
      </p:sp>
      <p:pic>
        <p:nvPicPr>
          <p:cNvPr id="79876" name="Imagen 6"/>
          <p:cNvPicPr>
            <a:picLocks noChangeAspect="1"/>
          </p:cNvPicPr>
          <p:nvPr/>
        </p:nvPicPr>
        <p:blipFill>
          <a:blip r:embed="rId5">
            <a:extLst>
              <a:ext uri="{28A0092B-C50C-407E-A947-70E740481C1C}">
                <a14:useLocalDpi xmlns:a14="http://schemas.microsoft.com/office/drawing/2010/main" val="0"/>
              </a:ext>
            </a:extLst>
          </a:blip>
          <a:srcRect l="41487" t="51781" r="28851" b="18317"/>
          <a:stretch>
            <a:fillRect/>
          </a:stretch>
        </p:blipFill>
        <p:spPr bwMode="auto">
          <a:xfrm>
            <a:off x="3022600" y="2522679"/>
            <a:ext cx="644207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Processus de mesure</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1233656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413" y="644525"/>
            <a:ext cx="5033962" cy="646113"/>
          </a:xfrm>
          <a:prstGeom prst="rect">
            <a:avLst/>
          </a:prstGeom>
          <a:effectLst>
            <a:outerShdw blurRad="76200" dist="12700" dir="2700000" sy="-23000" kx="-8004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pPr eaLnBrk="1" fontAlgn="auto" hangingPunct="1">
              <a:spcBef>
                <a:spcPts val="0"/>
              </a:spcBef>
              <a:spcAft>
                <a:spcPts val="0"/>
              </a:spcAft>
              <a:defRPr/>
            </a:pPr>
            <a:r>
              <a:rPr lang="es-ES" dirty="0" err="1"/>
              <a:t>How</a:t>
            </a:r>
            <a:r>
              <a:rPr lang="es-ES" dirty="0"/>
              <a:t> to use </a:t>
            </a:r>
            <a:r>
              <a:rPr lang="es-ES" dirty="0" err="1"/>
              <a:t>it</a:t>
            </a:r>
            <a:r>
              <a:rPr lang="es-ES" dirty="0"/>
              <a:t>?</a:t>
            </a:r>
          </a:p>
          <a:p>
            <a:pPr eaLnBrk="1" fontAlgn="auto" hangingPunct="1">
              <a:spcBef>
                <a:spcPts val="0"/>
              </a:spcBef>
              <a:spcAft>
                <a:spcPts val="0"/>
              </a:spcAft>
              <a:defRPr/>
            </a:pPr>
            <a:r>
              <a:rPr lang="es-ES" dirty="0">
                <a:hlinkClick r:id="rId3"/>
              </a:rPr>
              <a:t>https://www.youtube.com/watch?v=4wCzw4rY9Hs</a:t>
            </a:r>
            <a:r>
              <a:rPr lang="es-ES" dirty="0"/>
              <a:t> </a:t>
            </a:r>
          </a:p>
        </p:txBody>
      </p:sp>
      <p:sp>
        <p:nvSpPr>
          <p:cNvPr id="81923" name="Rectángulo 4"/>
          <p:cNvSpPr>
            <a:spLocks noChangeArrowheads="1"/>
          </p:cNvSpPr>
          <p:nvPr/>
        </p:nvSpPr>
        <p:spPr bwMode="auto">
          <a:xfrm>
            <a:off x="571500" y="1411288"/>
            <a:ext cx="10947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dirty="0" err="1"/>
              <a:t>Comment</a:t>
            </a:r>
            <a:r>
              <a:rPr lang="es-ES" altLang="es-ES" dirty="0"/>
              <a:t> </a:t>
            </a:r>
            <a:r>
              <a:rPr lang="es-ES" altLang="es-ES" dirty="0" err="1"/>
              <a:t>prendre</a:t>
            </a:r>
            <a:r>
              <a:rPr lang="es-ES" altLang="es-ES" dirty="0"/>
              <a:t> des mesures? </a:t>
            </a:r>
            <a:r>
              <a:rPr lang="es-ES" altLang="es-ES" dirty="0" err="1"/>
              <a:t>Pag</a:t>
            </a:r>
            <a:r>
              <a:rPr lang="es-ES" altLang="es-ES" dirty="0"/>
              <a:t> 10-15 </a:t>
            </a:r>
            <a:r>
              <a:rPr lang="es-ES" altLang="es-ES" dirty="0">
                <a:hlinkClick r:id="rId4"/>
              </a:rPr>
              <a:t>http://www.calitoo.fr/uploads/documents/fr/usermanual_2020_fr.pdf</a:t>
            </a:r>
            <a:r>
              <a:rPr lang="es-ES" altLang="es-ES" dirty="0"/>
              <a:t> </a:t>
            </a:r>
          </a:p>
        </p:txBody>
      </p:sp>
      <p:pic>
        <p:nvPicPr>
          <p:cNvPr id="81924" name="Imagen 6"/>
          <p:cNvPicPr>
            <a:picLocks noChangeAspect="1"/>
          </p:cNvPicPr>
          <p:nvPr/>
        </p:nvPicPr>
        <p:blipFill>
          <a:blip r:embed="rId5">
            <a:extLst>
              <a:ext uri="{28A0092B-C50C-407E-A947-70E740481C1C}">
                <a14:useLocalDpi xmlns:a14="http://schemas.microsoft.com/office/drawing/2010/main" val="0"/>
              </a:ext>
            </a:extLst>
          </a:blip>
          <a:srcRect l="40202" t="42609" r="27162" b="16602"/>
          <a:stretch>
            <a:fillRect/>
          </a:stretch>
        </p:blipFill>
        <p:spPr bwMode="auto">
          <a:xfrm>
            <a:off x="2673350" y="1901825"/>
            <a:ext cx="7129463"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0" y="-25400"/>
            <a:ext cx="12192000" cy="584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p:cNvSpPr txBox="1"/>
          <p:nvPr/>
        </p:nvSpPr>
        <p:spPr>
          <a:xfrm>
            <a:off x="144379" y="0"/>
            <a:ext cx="11348219" cy="523220"/>
          </a:xfrm>
          <a:prstGeom prst="rect">
            <a:avLst/>
          </a:prstGeom>
          <a:noFill/>
        </p:spPr>
        <p:txBody>
          <a:bodyPr wrap="square" rtlCol="0">
            <a:spAutoFit/>
          </a:bodyPr>
          <a:lstStyle/>
          <a:p>
            <a:r>
              <a:rPr lang="fr-FR" sz="2800" b="1" dirty="0">
                <a:latin typeface="Noto Sans" panose="020B0502040504020204" pitchFamily="34"/>
                <a:ea typeface="Noto Sans" panose="020B0502040504020204" pitchFamily="34"/>
                <a:cs typeface="Noto Sans" panose="020B0502040504020204" pitchFamily="34"/>
              </a:rPr>
              <a:t>PHOTOMÈTRE PORTABLE CALITOO : Processus de mesure</a:t>
            </a:r>
            <a:endParaRPr lang="en-GB" sz="2800" b="1" dirty="0">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4279751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AEM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template_AEMET</Template>
  <TotalTime>309</TotalTime>
  <Words>1453</Words>
  <Application>Microsoft Office PowerPoint</Application>
  <PresentationFormat>Panorámica</PresentationFormat>
  <Paragraphs>229</Paragraphs>
  <Slides>32</Slides>
  <Notes>23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32</vt:i4>
      </vt:variant>
    </vt:vector>
  </HeadingPairs>
  <TitlesOfParts>
    <vt:vector size="40" baseType="lpstr">
      <vt:lpstr>Arial</vt:lpstr>
      <vt:lpstr>Calibri</vt:lpstr>
      <vt:lpstr>Calibri Light</vt:lpstr>
      <vt:lpstr>Noto Sans</vt:lpstr>
      <vt:lpstr>Segoe UI</vt:lpstr>
      <vt:lpstr>Times New Roman</vt:lpstr>
      <vt:lpstr>Trebuchet MS</vt:lpstr>
      <vt:lpstr>template_AEMET</vt:lpstr>
      <vt:lpstr>INSTRUMENTATION: CALITOO ET COMPTEUR PARTICULES</vt:lpstr>
      <vt:lpstr>Presentación de PowerPoint</vt:lpstr>
      <vt:lpstr>Photomètre portatif Calitoo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DUST sensor</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INSTRUMENTATION: CALITOO ET COMPTEUR PARTICULES</dc:title>
  <dc:creator>Usuario_AEmet</dc:creator>
  <cp:lastModifiedBy>Usuario_AEmet</cp:lastModifiedBy>
  <cp:revision>24</cp:revision>
  <dcterms:created xsi:type="dcterms:W3CDTF">2024-10-15T17:00:34Z</dcterms:created>
  <dcterms:modified xsi:type="dcterms:W3CDTF">2024-10-31T15:55:58Z</dcterms:modified>
</cp:coreProperties>
</file>